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package/2006/relationships/metadata/core-properties" Target="docProps/core.xml"></Relationship><Relationship Id="rId2" Type="http://schemas.openxmlformats.org/officeDocument/2006/relationships/extended-properties" Target="docProps/app.xml"></Relationship><Relationship Id="rId3" Type="http://schemas.openxmlformats.org/officeDocument/2006/relationships/officeDocument" Target="ppt/presentation.xml"></Relationship><Relationship Id="rId4" Type="http://www.infraware.co.kr/2012/infrawarePen" Target="docProps/infrawarePen.xml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59875" cy="6870065"/>
  <p:notesSz cx="6858000" cy="9144000"/>
  <p:defaultTextStyle>
    <a:defPPr>
      <a:defRPr lang="ko-KR"/>
    </a:defPPr>
    <a:lvl1pPr algn="l" marL="0" indent="0" defTabSz="914400">
      <a:buNone/>
      <a:defRPr lang="ko-KR" smtClean="0" sz="1800" baseline="0">
        <a:solidFill>
          <a:srgbClr val="000000"/>
        </a:solidFill>
        <a:latin typeface="굴림"/>
        <a:ea typeface="굴림"/>
      </a:defRPr>
    </a:lvl1pPr>
    <a:lvl2pPr lvl="1" marL="457200" indent="0" defTabSz="914400">
      <a:defRPr lang="ko-KR" smtClean="0"/>
    </a:lvl2pPr>
    <a:lvl3pPr lvl="2" marL="914400" indent="0" defTabSz="914400">
      <a:defRPr lang="ko-KR" smtClean="0"/>
    </a:lvl3pPr>
    <a:lvl4pPr lvl="3" marL="1371600" indent="0" defTabSz="914400">
      <a:defRPr lang="ko-KR" smtClean="0"/>
    </a:lvl4pPr>
    <a:lvl5pPr lvl="4" marL="1828800" indent="0" defTabSz="914400">
      <a:defRPr lang="ko-KR" smtClean="0"/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6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slideMaster" Target="slideMasters/slideMaster1.xml"></Relationship><Relationship Id="rId2" Type="http://schemas.openxmlformats.org/officeDocument/2006/relationships/theme" Target="theme/theme1.xml"></Relationship><Relationship Id="rId3" Type="http://schemas.openxmlformats.org/officeDocument/2006/relationships/presProps" Target="presProps.xml"></Relationship><Relationship Id="rId4" Type="http://schemas.openxmlformats.org/officeDocument/2006/relationships/viewProps" Target="viewProps.xml"></Relationship><Relationship Id="rId5" Type="http://schemas.openxmlformats.org/officeDocument/2006/relationships/tableStyles" Target="tableStyles.xml"></Relationship><Relationship Id="rId6" Type="http://schemas.openxmlformats.org/officeDocument/2006/relationships/slide" Target="slides/slide1.xml"></Relationship><Relationship Id="rId7" Type="http://schemas.openxmlformats.org/officeDocument/2006/relationships/slide" Target="slides/slide2.xml"></Relationship><Relationship Id="rId8" Type="http://schemas.openxmlformats.org/officeDocument/2006/relationships/slide" Target="slides/slide3.xml"></Relationship><Relationship Id="rId9" Type="http://schemas.openxmlformats.org/officeDocument/2006/relationships/slide" Target="slides/slide4.xml"></Relationship><Relationship Id="rId10" Type="http://schemas.openxmlformats.org/officeDocument/2006/relationships/slide" Target="slides/slide5.xml"></Relationship><Relationship Id="rId11" Type="http://schemas.openxmlformats.org/officeDocument/2006/relationships/slide" Target="slides/slide6.xml"></Relationship><Relationship Id="rId12" Type="http://schemas.openxmlformats.org/officeDocument/2006/relationships/slide" Target="slides/slide7.xml"></Relationship><Relationship Id="rId13" Type="http://schemas.openxmlformats.org/officeDocument/2006/relationships/slide" Target="slides/slide8.xml"></Relationship><Relationship Id="rId14" Type="http://schemas.openxmlformats.org/officeDocument/2006/relationships/slide" Target="slides/slide9.xml"></Relationship><Relationship Id="rId15" Type="http://schemas.openxmlformats.org/officeDocument/2006/relationships/slide" Target="slides/slide10.xml"></Relationship><Relationship Id="rId16" Type="http://schemas.openxmlformats.org/officeDocument/2006/relationships/slide" Target="slides/slide11.xml"></Relationship><Relationship Id="rId17" Type="http://schemas.openxmlformats.org/officeDocument/2006/relationships/slide" Target="slides/slide12.xml"></Relationship><Relationship Id="rId18" Type="http://schemas.openxmlformats.org/officeDocument/2006/relationships/slide" Target="slides/slide13.xml"></Relationship><Relationship Id="rId19" Type="http://schemas.openxmlformats.org/officeDocument/2006/relationships/slide" Target="slides/slide14.xml"></Relationship><Relationship Id="rId20" Type="http://schemas.openxmlformats.org/officeDocument/2006/relationships/slide" Target="slides/slide15.xml"></Relationship><Relationship Id="rId21" Type="http://schemas.openxmlformats.org/officeDocument/2006/relationships/slide" Target="slides/slide16.xml"></Relationship><Relationship Id="rId22" Type="http://schemas.openxmlformats.org/officeDocument/2006/relationships/slide" Target="slides/slide17.xml"></Relationship><Relationship Id="rId23" Type="http://schemas.openxmlformats.org/officeDocument/2006/relationships/slide" Target="slides/slide18.xml"></Relationship><Relationship Id="rId24" Type="http://schemas.openxmlformats.org/officeDocument/2006/relationships/slide" Target="slides/slide19.xml"></Relationship><Relationship Id="rId25" Type="http://schemas.openxmlformats.org/officeDocument/2006/relationships/slide" Target="slides/slide20.xml"></Relationship><Relationship Id="rId26" Type="http://schemas.openxmlformats.org/officeDocument/2006/relationships/slide" Target="slides/slide21.xml"></Relationship><Relationship Id="rId27" Type="http://schemas.openxmlformats.org/officeDocument/2006/relationships/slide" Target="slides/slide22.xml"></Relationship></Relationships>
</file>

<file path=ppt/slideLayouts/_rels/slideLayout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_rels/slideLayout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marL="0" indent="0">
              <a:buNone/>
              <a:defRPr>
                <a:solidFill>
                  <a:srgbClr val="000000"/>
                </a:solidFill>
              </a:defRPr>
            </a:lvl1pPr>
            <a:lvl2pPr algn="ctr" marL="457200" indent="0">
              <a:buNone/>
              <a:defRPr>
                <a:solidFill>
                  <a:srgbClr val="000000"/>
                </a:solidFill>
              </a:defRPr>
            </a:lvl2pPr>
            <a:lvl3pPr algn="ctr" marL="914400" indent="0">
              <a:buNone/>
              <a:defRPr>
                <a:solidFill>
                  <a:srgbClr val="000000"/>
                </a:solidFill>
              </a:defRPr>
            </a:lvl3pPr>
            <a:lvl4pPr algn="ctr" marL="1371600" indent="0">
              <a:buNone/>
              <a:defRPr>
                <a:solidFill>
                  <a:srgbClr val="000000"/>
                </a:solidFill>
              </a:defRPr>
            </a:lvl4pPr>
            <a:lvl5pPr algn="ctr" marL="1828800" indent="0">
              <a:buNone/>
              <a:defRPr>
                <a:solidFill>
                  <a:srgbClr val="000000"/>
                </a:solidFill>
              </a:defRPr>
            </a:lvl5pPr>
            <a:lvl6pPr algn="ctr" marL="2286000" indent="0">
              <a:buNone/>
              <a:defRPr>
                <a:solidFill>
                  <a:srgbClr val="000000"/>
                </a:solidFill>
              </a:defRPr>
            </a:lvl6pPr>
            <a:lvl7pPr algn="ctr" marL="2743200" indent="0">
              <a:buNone/>
              <a:defRPr>
                <a:solidFill>
                  <a:srgbClr val="000000"/>
                </a:solidFill>
              </a:defRPr>
            </a:lvl7pPr>
            <a:lvl8pPr algn="ctr" marL="3200400" indent="0">
              <a:buNone/>
              <a:defRPr>
                <a:solidFill>
                  <a:srgbClr val="000000"/>
                </a:solidFill>
              </a:defRPr>
            </a:lvl8pPr>
            <a:lvl9pPr algn="ctr" marL="3657600" indent="0"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ko-KR" altLang="en-US" dirty="0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cap="all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rgbClr val="000000"/>
                </a:solidFill>
              </a:defRPr>
            </a:lvl2pPr>
            <a:lvl3pPr marL="914400" indent="0">
              <a:buNone/>
              <a:defRPr sz="1600">
                <a:solidFill>
                  <a:srgbClr val="000000"/>
                </a:solidFill>
              </a:defRPr>
            </a:lvl3pPr>
            <a:lvl4pPr marL="1371600" indent="0">
              <a:buNone/>
              <a:defRPr sz="1400">
                <a:solidFill>
                  <a:srgbClr val="000000"/>
                </a:solidFill>
              </a:defRPr>
            </a:lvl4pPr>
            <a:lvl5pPr marL="1828800" indent="0">
              <a:buNone/>
              <a:defRPr sz="1400">
                <a:solidFill>
                  <a:srgbClr val="000000"/>
                </a:solidFill>
              </a:defRPr>
            </a:lvl5pPr>
            <a:lvl6pPr marL="2286000" indent="0">
              <a:buNone/>
              <a:defRPr sz="1400">
                <a:solidFill>
                  <a:srgbClr val="000000"/>
                </a:solidFill>
              </a:defRPr>
            </a:lvl6pPr>
            <a:lvl7pPr marL="2743200" indent="0">
              <a:buNone/>
              <a:defRPr sz="1400">
                <a:solidFill>
                  <a:srgbClr val="000000"/>
                </a:solidFill>
              </a:defRPr>
            </a:lvl7pPr>
            <a:lvl8pPr marL="3200400" indent="0">
              <a:buNone/>
              <a:defRPr sz="1400">
                <a:solidFill>
                  <a:srgbClr val="000000"/>
                </a:solidFill>
              </a:defRPr>
            </a:lvl8pPr>
            <a:lvl9pPr marL="3657600" indent="0">
              <a:buNone/>
              <a:defRPr sz="1400">
                <a:solidFill>
                  <a:srgbClr val="000000"/>
                </a:solidFill>
              </a:defRPr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 marL="0" defTabSz="0">
              <a:defRPr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type="pic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marL="0" defTabSz="0">
              <a:defRPr sz="3200"/>
            </a:lvl1pPr>
            <a:lvl2pPr marL="0" defTabSz="0">
              <a:defRPr sz="2800"/>
            </a:lvl2pPr>
            <a:lvl3pPr marL="0" defTabSz="0">
              <a:defRPr sz="2400"/>
            </a:lvl3pPr>
            <a:lvl4pPr marL="0" defTabSz="0">
              <a:defRPr sz="2000"/>
            </a:lvl4pPr>
            <a:lvl5pPr marL="0" defTabSz="0">
              <a:defRPr sz="2000"/>
            </a:lvl5pPr>
            <a:lvl6pPr marL="0" defTabSz="0">
              <a:defRPr sz="2000"/>
            </a:lvl6pPr>
            <a:lvl7pPr marL="0" defTabSz="0">
              <a:defRPr sz="2000"/>
            </a:lvl7pPr>
            <a:lvl8pPr marL="0" defTabSz="0">
              <a:defRPr sz="2000"/>
            </a:lvl8pPr>
            <a:lvl9pPr marL="0" defTabSz="0">
              <a:defRPr sz="20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Relationship Id="rId2" Type="http://schemas.openxmlformats.org/officeDocument/2006/relationships/slideLayout" Target="../slideLayouts/slideLayout2.xml"></Relationship><Relationship Id="rId3" Type="http://schemas.openxmlformats.org/officeDocument/2006/relationships/slideLayout" Target="../slideLayouts/slideLayout3.xml"></Relationship><Relationship Id="rId4" Type="http://schemas.openxmlformats.org/officeDocument/2006/relationships/slideLayout" Target="../slideLayouts/slideLayout4.xml"></Relationship><Relationship Id="rId5" Type="http://schemas.openxmlformats.org/officeDocument/2006/relationships/slideLayout" Target="../slideLayouts/slideLayout5.xml"></Relationship><Relationship Id="rId6" Type="http://schemas.openxmlformats.org/officeDocument/2006/relationships/slideLayout" Target="../slideLayouts/slideLayout6.xml"></Relationship><Relationship Id="rId7" Type="http://schemas.openxmlformats.org/officeDocument/2006/relationships/slideLayout" Target="../slideLayouts/slideLayout7.xml"></Relationship><Relationship Id="rId8" Type="http://schemas.openxmlformats.org/officeDocument/2006/relationships/slideLayout" Target="../slideLayouts/slideLayout8.xml"></Relationship><Relationship Id="rId9" Type="http://schemas.openxmlformats.org/officeDocument/2006/relationships/slideLayout" Target="../slideLayouts/slideLayout9.xml"></Relationship><Relationship Id="rId10" Type="http://schemas.openxmlformats.org/officeDocument/2006/relationships/slideLayout" Target="../slideLayouts/slideLayout10.xml"></Relationship><Relationship Id="rId11" Type="http://schemas.openxmlformats.org/officeDocument/2006/relationships/slideLayout" Target="../slideLayouts/slideLayout11.xml"></Relationship><Relationship Id="rId12" Type="http://schemas.openxmlformats.org/officeDocument/2006/relationships/theme" Target="../theme/theme1.xm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5C1A2B81-1DA3-497E-83CD-70D401AD2C06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9CD56DC7-0AF8-4C3E-9120-C82FF52A6C0B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marL="0" indent="0" defTabSz="914400">
        <a:buNone/>
        <a:defRPr lang="ko-KR" smtClean="0" sz="4400" baseline="0">
          <a:solidFill>
            <a:srgbClr val="000000"/>
          </a:solidFill>
          <a:latin typeface="굴림"/>
          <a:ea typeface="굴림"/>
        </a:defRPr>
      </a:lvl1pPr>
    </p:titleStyle>
    <p:bodyStyle>
      <a:lvl1pPr algn="l" marL="342900" indent="-342900" defTabSz="914400">
        <a:spcBef>
          <a:spcPct val="20000"/>
        </a:spcBef>
        <a:buFont typeface="굴림"/>
        <a:buChar char="●"/>
        <a:defRPr lang="ko-KR" smtClean="0" sz="3200" baseline="0">
          <a:solidFill>
            <a:srgbClr val="000000"/>
          </a:solidFill>
          <a:latin typeface="굴림"/>
          <a:ea typeface="굴림"/>
        </a:defRPr>
      </a:lvl1pPr>
      <a:lvl2pPr lvl="1" marL="742950" indent="-285750" defTabSz="914400">
        <a:buChar char="-"/>
        <a:defRPr lang="ko-KR" smtClean="0" sz="2800"/>
      </a:lvl2pPr>
      <a:lvl3pPr lvl="2" marL="1143000" indent="-228600" defTabSz="914400">
        <a:buChar char="●"/>
        <a:defRPr lang="ko-KR" smtClean="0" sz="2400"/>
      </a:lvl3pPr>
      <a:lvl4pPr lvl="3" marL="1600200" indent="-228600" defTabSz="914400">
        <a:buChar char="-"/>
        <a:defRPr lang="ko-KR" smtClean="0" sz="2000"/>
      </a:lvl4pPr>
      <a:lvl5pPr lvl="4" marL="2057400" indent="-228600" defTabSz="914400">
        <a:buChar char="»"/>
        <a:defRPr lang="ko-KR" smtClean="0"/>
      </a:lvl5pPr>
    </p:bodyStyle>
    <p:otherStyle>
      <a:lvl1pPr algn="l" marL="0" indent="0" defTabSz="914400">
        <a:buNone/>
        <a:defRPr lang="ko-KR" smtClean="0" sz="1800" baseline="0">
          <a:solidFill>
            <a:srgbClr val="000000"/>
          </a:solidFill>
          <a:latin typeface="굴림"/>
          <a:ea typeface="굴림"/>
        </a:defRPr>
      </a:lvl1pPr>
      <a:lvl2pPr lvl="1" marL="457200" indent="0" defTabSz="914400">
        <a:defRPr lang="ko-KR" smtClean="0"/>
      </a:lvl2pPr>
      <a:lvl3pPr lvl="2" marL="914400" indent="0" defTabSz="914400">
        <a:defRPr lang="ko-KR" smtClean="0"/>
      </a:lvl3pPr>
      <a:lvl4pPr lvl="3" marL="1371600" indent="0" defTabSz="914400">
        <a:defRPr lang="ko-KR" smtClean="0"/>
      </a:lvl4pPr>
      <a:lvl5pPr lvl="4" marL="1828800" indent="0" defTabSz="914400">
        <a:defRPr lang="ko-KR" smtClean="0"/>
      </a:lvl5pPr>
    </p:otherStyle>
  </p:txStyles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1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2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2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_rels/slide2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6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>
            <a:spLocks noChangeArrowheads="1" noGrp="1"/>
          </p:cNvSpPr>
          <p:nvPr>
            <p:ph type="title"/>
          </p:nvPr>
        </p:nvSpPr>
        <p:spPr>
          <a:xfrm>
            <a:off x="739775" y="0"/>
            <a:ext cx="8240395" cy="682815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rmAutofit/>
          </a:bodyPr>
          <a:lstStyle/>
          <a:p>
            <a:pPr marL="0" indent="0" algn="ctr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INDIAN PARTNERSHIP ACT,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1932.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Prepared by  :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Nikita S. Aute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V. N. Patil Law College,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Aurangabad.</a:t>
            </a:r>
            <a:endParaRPr lang="ko-KR" altLang="en-US" sz="4400" dirty="0" smtClean="0">
              <a:latin typeface="Times New Roman" pitchFamily="0" charset="0"/>
            </a:endParaRPr>
          </a:p>
        </p:txBody>
      </p:sp>
      <p:sp>
        <p:nvSpPr>
          <p:cNvPr id="3" name="Rect 3"/>
          <p:cNvSpPr>
            <a:spLocks noChangeArrowheads="1" noGrp="1"/>
          </p:cNvSpPr>
          <p:nvPr/>
        </p:nvSpPr>
        <p:spPr>
          <a:xfrm rot="0">
            <a:off x="7696835" y="2482215"/>
            <a:ext cx="15875" cy="635"/>
          </a:xfrm>
          <a:custGeom>
            <a:gdLst>
              <a:gd fmla="*/ 0 w 24" name="TX0"/>
              <a:gd fmla="*/ 0 h 0" name="TY0"/>
              <a:gd fmla="*/ 24 w 24" name="TX1"/>
              <a:gd fmla="*/ 0 h 0" name="TY1"/>
            </a:gdLst>
            <a:cxnLst>
              <a:cxn ang="0">
                <a:pos x="TX0" y="TY0"/>
              </a:cxn>
              <a:cxn ang="0">
                <a:pos x="TX1" y="TY1"/>
              </a:cxn>
            </a:cxnLst>
            <a:rect l="l" t="t" r="r" b="b"/>
            <a:pathLst>
              <a:path w="24" h="0">
                <a:moveTo>
                  <a:pt x="0" y="0"/>
                </a:moveTo>
                <a:cubicBezTo>
                  <a:pt x="0" y="0"/>
                  <a:pt x="0" y="0"/>
                  <a:pt x="24" y="0"/>
                </a:cubicBezTo>
              </a:path>
            </a:pathLst>
          </a:custGeom>
          <a:ln w="1905" cap="rnd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wrap="square" lIns="0" tIns="0" rIns="0" bIns="0" anchor="t"/>
          <a:lstStyle/>
          <a:p>
            <a:pPr algn="ctr">
              <a:buFontTx/>
              <a:buNone/>
            </a:pPr>
            <a:endParaRPr lang="ko-KR" altLang="en-US" sz="10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 1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6130290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INDIAN PARTNERSHIP ACT,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1932.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Enforcement :- 1st October 1932.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Extend :- To the whole of India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except the state of Jammu and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Kashmir.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4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659574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Definitions :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1) Partnership (s.4) -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"Partnership is relation between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persons who have agreed to share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profits of a business carried on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byall or any of them acting for all."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 5"/>
          <p:cNvSpPr>
            <a:spLocks noChangeArrowheads="1" noGrp="1"/>
          </p:cNvSpPr>
          <p:nvPr>
            <p:ph type="title"/>
          </p:nvPr>
        </p:nvSpPr>
        <p:spPr>
          <a:xfrm>
            <a:off x="459740" y="274955"/>
            <a:ext cx="8241030" cy="580453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rmAutofit/>
          </a:bodyPr>
          <a:lstStyle/>
          <a:p>
            <a:pPr marL="0" indent="0" algn="ctr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2) Partners -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Persons who have entered into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partnership with one another are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called individually "partners" and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collectively "a firm", and the name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under which their business is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carried on is called the "firm name".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 6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5788660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 Essential Element of Partnership -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1. There must be an association of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two or more persons to carry on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business.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2. There must be an agreement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entered into by all such person.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 7"/>
          <p:cNvSpPr>
            <a:spLocks noChangeArrowheads="1" noGrp="1"/>
          </p:cNvSpPr>
          <p:nvPr>
            <p:ph type="title"/>
          </p:nvPr>
        </p:nvSpPr>
        <p:spPr>
          <a:xfrm>
            <a:off x="459740" y="274955"/>
            <a:ext cx="8241030" cy="537019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>
            <a:normAutofit/>
          </a:bodyPr>
          <a:lstStyle/>
          <a:p>
            <a:pPr marL="0" indent="0" algn="ctr" defTabSz="5080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3. The agreement must be to share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profits of a business.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4. The business must be carried on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by all or any of such person acting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for all.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8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616140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Kinds of partners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1. Actual, Active &amp; Ostensible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Partner -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Actively participate in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functioning and management of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business and share it's profits or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losses. s.12 (a)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 9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5928360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2. Sleeping or Dormant Partner -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These partners invest money in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firm's business and take their share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of profits but do not participate in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functioning and management of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business.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10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560260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3.Nominal partner -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Some people do not invest or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participate in the management of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firm but only give their name to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business or firm. They are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nominal partners.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 11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588200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4. Partner in profits only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5. Sub partner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6. Partner by Estoppel or Holding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out.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 12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586676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Duties of Partners -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1. Every partner is bound to carry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on the business of the firm to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greatest common advantage. (s.9)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2. Every partner must be just and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faithful to other partners.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 13"/>
          <p:cNvSpPr>
            <a:spLocks noChangeArrowheads="1" noGrp="1"/>
          </p:cNvSpPr>
          <p:nvPr>
            <p:ph type="title"/>
          </p:nvPr>
        </p:nvSpPr>
        <p:spPr>
          <a:xfrm rot="0">
            <a:off x="459740" y="-4445"/>
            <a:ext cx="8241029" cy="681291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3. To render true accounts and full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information to the other partners.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4. Every partner must indemnify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firm for any loss caused to it by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his fraud, wilful neglect in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conduct of the business of the firm.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14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4563110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5. Everypartner is bound to attend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diligently to his duties in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conduct of his business.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 15"/>
          <p:cNvSpPr>
            <a:spLocks noChangeArrowheads="1" noGrp="1"/>
          </p:cNvSpPr>
          <p:nvPr>
            <p:ph type="title"/>
          </p:nvPr>
        </p:nvSpPr>
        <p:spPr>
          <a:xfrm rot="0">
            <a:off x="335915" y="1470025"/>
            <a:ext cx="8241029" cy="442404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Rights of Partners -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1. To take parti the conduct of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business.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2. To have access to, and inspect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and copy, the books of the firm.  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 16"/>
          <p:cNvSpPr>
            <a:spLocks noChangeArrowheads="1" noGrp="1"/>
          </p:cNvSpPr>
          <p:nvPr>
            <p:ph type="title"/>
          </p:nvPr>
        </p:nvSpPr>
        <p:spPr>
          <a:xfrm rot="0">
            <a:off x="459740" y="57785"/>
            <a:ext cx="8241029" cy="665797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3. To share equally in the profits of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firm.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4. To indemnified by the firm for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payment.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5. To receive interest for making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any payment or advance beyound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amount of capital agreed to be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subscribed by him.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 17"/>
          <p:cNvSpPr>
            <a:spLocks noChangeArrowheads="1" noGrp="1"/>
          </p:cNvSpPr>
          <p:nvPr>
            <p:ph type="title"/>
          </p:nvPr>
        </p:nvSpPr>
        <p:spPr>
          <a:xfrm rot="0">
            <a:off x="459740" y="833755"/>
            <a:ext cx="8241029" cy="6037580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Liabilities of partners -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1. Every partner must indemnify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the firm for any loss caused to it by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his fraud, wilful neglect in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conduct of the business of the firm.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2. Partners have to contribute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equally to the losses.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 18"/>
          <p:cNvSpPr>
            <a:spLocks noChangeArrowheads="1" noGrp="1"/>
          </p:cNvSpPr>
          <p:nvPr>
            <p:ph type="title"/>
          </p:nvPr>
        </p:nvSpPr>
        <p:spPr>
          <a:xfrm rot="0">
            <a:off x="465454" y="337185"/>
            <a:ext cx="8235315" cy="588200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3. Every partner is jointly and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severally liable for the acts of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firm done while he is a partner.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 19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656526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Dissolution of the Firm -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1. By mutual agreement (s.40)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2. By the insolvency of all the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partners but one. (s.41(a))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3. By business becoming illegal.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4. By notice of dissolution (s.43)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 20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650303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Dissolution of the Firm through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Court (s.44) - 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1. When a partner becoms of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unsound mind.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2. Permanent incapacity of a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partner. 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 21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6254750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3. Miscounduct of a partner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affecting the business.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4. Persistent disregard of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partnership agreement by a partner.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5. Transfer of interest or share by a </a:t>
            </a: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partner.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 22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5416550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6. Business working at a loss.</a:t>
            </a:r>
            <a:b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</a:br>
            <a:br>
              <a:rPr lang="en-US" altLang="ko-KR" sz="1000" dirty="0" smtClean="0">
                <a:solidFill>
                  <a:srgbClr val="000000"/>
                </a:solidFill>
                <a:latin typeface="Times New Roman" pitchFamily="0" charset="0"/>
              </a:rPr>
            </a:b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7. Any just and equitable .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 23"/>
          <p:cNvSpPr>
            <a:spLocks noChangeArrowheads="1" noGrp="1"/>
          </p:cNvSpPr>
          <p:nvPr>
            <p:ph type="title"/>
          </p:nvPr>
        </p:nvSpPr>
        <p:spPr>
          <a:xfrm rot="0">
            <a:off x="459740" y="274955"/>
            <a:ext cx="8241029" cy="5866765"/>
          </a:xfrm>
          <a:prstGeom prst="rect"/>
          <a:ln w="0" cap="flat" cmpd="sng">
            <a:noFill/>
            <a:prstDash/>
            <a:miter lim="800000"/>
          </a:ln>
        </p:spPr>
        <p:txBody>
          <a:bodyPr wrap="square" lIns="91440" tIns="45720" rIns="91440" bIns="45720" anchor="ctr"/>
          <a:lstStyle/>
          <a:p>
            <a:pPr marL="0" indent="0" algn="ctr" defTabSz="5080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latin typeface="Times New Roman" pitchFamily="0" charset="0"/>
              </a:rPr>
              <a:t>Thank you. </a:t>
            </a:r>
            <a:endParaRPr lang="ko-KR" altLang="en-US" sz="4400" dirty="0" smtClean="0">
              <a:latin typeface="Times New Roman" pitchFamily="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AppVersion>12.000</AppVersion>
  <Characters>0</Characters>
  <CharactersWithSpaces>0</CharactersWithSpaces>
  <DocSecurity>0</DocSecurity>
  <HyperlinksChanged>false</HyperlinksChanged>
  <Lines>0</Lines>
  <LinksUpToDate>false</LinksUpToDate>
  <Pages>22</Pages>
  <Paragraphs>0</Paragraphs>
  <Words>0</Words>
  <TotalTime>0</TotalTime>
  <MMClips>0</MMClips>
  <ScaleCrop>false</ScaleCrop>
  <HeadingPairs>
    <vt:vector size="2" baseType="variant">
      <vt:variant>
        <vt:lpstr>제목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Owner</dc:creator>
  <cp:lastModifiedBy>Owner</cp:lastModifiedBy>
</cp:coreProperties>
</file>

<file path=docProps/infrawarePen.xml><?xml version="1.0" encoding="utf-8"?>
<InfrawarePenDraw xmlns="http://www.infraware.co.kr/2012/penmode"/>
</file>