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0" r:id="rId4"/>
  </p:sldMasterIdLst>
  <p:sldIdLst>
    <p:sldId id="268" r:id="rId5"/>
    <p:sldId id="310" r:id="rId6"/>
    <p:sldId id="311" r:id="rId7"/>
    <p:sldId id="312" r:id="rId8"/>
    <p:sldId id="313" r:id="rId9"/>
    <p:sldId id="314" r:id="rId10"/>
    <p:sldId id="315" r:id="rId11"/>
    <p:sldId id="316" r:id="rId12"/>
    <p:sldId id="317" r:id="rId13"/>
    <p:sldId id="318" r:id="rId14"/>
    <p:sldId id="319" r:id="rId15"/>
    <p:sldId id="320" r:id="rId16"/>
    <p:sldId id="321" r:id="rId17"/>
    <p:sldId id="322" r:id="rId18"/>
    <p:sldId id="32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D2948CD-8968-466D-96EB-096FD22BDE3D}">
          <p14:sldIdLst>
            <p14:sldId id="268"/>
            <p14:sldId id="310"/>
            <p14:sldId id="311"/>
            <p14:sldId id="312"/>
            <p14:sldId id="313"/>
            <p14:sldId id="314"/>
            <p14:sldId id="315"/>
            <p14:sldId id="316"/>
            <p14:sldId id="317"/>
            <p14:sldId id="318"/>
            <p14:sldId id="319"/>
            <p14:sldId id="320"/>
            <p14:sldId id="321"/>
            <p14:sldId id="322"/>
            <p14:sldId id="32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19" autoAdjust="0"/>
  </p:normalViewPr>
  <p:slideViewPr>
    <p:cSldViewPr snapToGrid="0">
      <p:cViewPr varScale="1">
        <p:scale>
          <a:sx n="53" d="100"/>
          <a:sy n="53" d="100"/>
        </p:scale>
        <p:origin x="84" y="4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4/25/2020</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272251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4/25/2020</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7520101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4/25/2020</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704017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4/25/2020</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1522313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4/25/2020</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3167755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4/25/2020</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0422601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4/25/2020</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4407235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4/25/2020</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4118504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4/25/2020</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8843989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2D6E202-B606-4609-B914-27C9371A1F6D}" type="datetime1">
              <a:rPr lang="en-US" smtClean="0"/>
              <a:t>4/25/2020</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90708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sldNum="0" hdr="0" ftr="0" dt="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A9286AD2-18A9-4868-A4E3-7A2097A208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1"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panose="020F0502020204030204"/>
              <a:ea typeface="+mn-ea"/>
              <a:cs typeface="+mn-cs"/>
            </a:endParaRPr>
          </a:p>
        </p:txBody>
      </p:sp>
      <p:sp>
        <p:nvSpPr>
          <p:cNvPr id="2" name="Title 1">
            <a:extLst>
              <a:ext uri="{FF2B5EF4-FFF2-40B4-BE49-F238E27FC236}">
                <a16:creationId xmlns:a16="http://schemas.microsoft.com/office/drawing/2014/main" id="{4010AF38-26DF-48B3-952C-4A9091D6863C}"/>
              </a:ext>
            </a:extLst>
          </p:cNvPr>
          <p:cNvSpPr>
            <a:spLocks noGrp="1"/>
          </p:cNvSpPr>
          <p:nvPr>
            <p:ph type="ctrTitle"/>
          </p:nvPr>
        </p:nvSpPr>
        <p:spPr>
          <a:xfrm>
            <a:off x="175364" y="413371"/>
            <a:ext cx="7381321" cy="3911742"/>
          </a:xfrm>
        </p:spPr>
        <p:txBody>
          <a:bodyPr>
            <a:normAutofit/>
          </a:bodyPr>
          <a:lstStyle/>
          <a:p>
            <a:r>
              <a:rPr lang="en-US" dirty="0"/>
              <a:t>ARBITRATION AS A CAREER </a:t>
            </a:r>
            <a:endParaRPr lang="en-US" sz="8000" dirty="0"/>
          </a:p>
        </p:txBody>
      </p:sp>
      <p:sp>
        <p:nvSpPr>
          <p:cNvPr id="3" name="Subtitle 2">
            <a:extLst>
              <a:ext uri="{FF2B5EF4-FFF2-40B4-BE49-F238E27FC236}">
                <a16:creationId xmlns:a16="http://schemas.microsoft.com/office/drawing/2014/main" id="{37FC2D8F-56D2-4ADF-B439-0E09E7C37894}"/>
              </a:ext>
            </a:extLst>
          </p:cNvPr>
          <p:cNvSpPr>
            <a:spLocks noGrp="1"/>
          </p:cNvSpPr>
          <p:nvPr>
            <p:ph type="subTitle" idx="1"/>
          </p:nvPr>
        </p:nvSpPr>
        <p:spPr>
          <a:xfrm>
            <a:off x="632899" y="4672739"/>
            <a:ext cx="6269347" cy="1021498"/>
          </a:xfrm>
        </p:spPr>
        <p:txBody>
          <a:bodyPr>
            <a:normAutofit/>
          </a:bodyPr>
          <a:lstStyle/>
          <a:p>
            <a:r>
              <a:rPr lang="en-US" sz="2400" dirty="0">
                <a:solidFill>
                  <a:schemeClr val="tx1">
                    <a:lumMod val="85000"/>
                    <a:lumOff val="15000"/>
                  </a:schemeClr>
                </a:solidFill>
              </a:rPr>
              <a:t>BY MR. RATAN K SINGH </a:t>
            </a:r>
            <a:r>
              <a:rPr lang="en-US" sz="2400" dirty="0" err="1">
                <a:solidFill>
                  <a:schemeClr val="tx1">
                    <a:lumMod val="85000"/>
                    <a:lumOff val="15000"/>
                  </a:schemeClr>
                </a:solidFill>
              </a:rPr>
              <a:t>FCI</a:t>
            </a:r>
            <a:r>
              <a:rPr lang="en-US" sz="2400" cap="none" dirty="0" err="1">
                <a:solidFill>
                  <a:schemeClr val="tx1">
                    <a:lumMod val="85000"/>
                    <a:lumOff val="15000"/>
                  </a:schemeClr>
                </a:solidFill>
              </a:rPr>
              <a:t>arb</a:t>
            </a:r>
            <a:endParaRPr lang="en-US" sz="2400" dirty="0">
              <a:solidFill>
                <a:schemeClr val="tx1">
                  <a:lumMod val="85000"/>
                  <a:lumOff val="15000"/>
                </a:schemeClr>
              </a:solidFill>
            </a:endParaRPr>
          </a:p>
        </p:txBody>
      </p:sp>
      <p:cxnSp>
        <p:nvCxnSpPr>
          <p:cNvPr id="29" name="Straight Connector 28">
            <a:extLst>
              <a:ext uri="{FF2B5EF4-FFF2-40B4-BE49-F238E27FC236}">
                <a16:creationId xmlns:a16="http://schemas.microsoft.com/office/drawing/2014/main" id="{E7A7CD63-7EC3-44F3-95D0-595C4019FF2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44179" y="4498925"/>
            <a:ext cx="563610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308AC96E-AA33-4309-B51D-072F59E6EC0B}"/>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556686" y="1"/>
            <a:ext cx="4635315" cy="6857999"/>
          </a:xfrm>
          <a:prstGeom prst="rect">
            <a:avLst/>
          </a:prstGeom>
        </p:spPr>
      </p:pic>
    </p:spTree>
    <p:extLst>
      <p:ext uri="{BB962C8B-B14F-4D97-AF65-F5344CB8AC3E}">
        <p14:creationId xmlns:p14="http://schemas.microsoft.com/office/powerpoint/2010/main" val="391274730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558DB37-9FEE-48A2-8578-ED04015739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F7FCCA6-00E2-4F74-A105-0D769872F2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0"/>
            <a:ext cx="12188952" cy="1905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CCD8D530-80A7-4E34-95C5-45DB9D4D771A}"/>
              </a:ext>
            </a:extLst>
          </p:cNvPr>
          <p:cNvSpPr>
            <a:spLocks noGrp="1"/>
          </p:cNvSpPr>
          <p:nvPr>
            <p:ph type="title"/>
          </p:nvPr>
        </p:nvSpPr>
        <p:spPr>
          <a:xfrm>
            <a:off x="1097280" y="286603"/>
            <a:ext cx="10058400" cy="1450757"/>
          </a:xfrm>
        </p:spPr>
        <p:txBody>
          <a:bodyPr anchor="ctr">
            <a:normAutofit/>
          </a:bodyPr>
          <a:lstStyle/>
          <a:p>
            <a:r>
              <a:rPr lang="en-US" b="1" u="sng" dirty="0">
                <a:solidFill>
                  <a:schemeClr val="bg1"/>
                </a:solidFill>
              </a:rPr>
              <a:t>WHO CAN BE AN ARBITRATOR?</a:t>
            </a:r>
          </a:p>
        </p:txBody>
      </p:sp>
      <p:sp>
        <p:nvSpPr>
          <p:cNvPr id="3" name="Content Placeholder 2">
            <a:extLst>
              <a:ext uri="{FF2B5EF4-FFF2-40B4-BE49-F238E27FC236}">
                <a16:creationId xmlns:a16="http://schemas.microsoft.com/office/drawing/2014/main" id="{D80D75A5-0207-4010-8B06-6E16217AD59E}"/>
              </a:ext>
            </a:extLst>
          </p:cNvPr>
          <p:cNvSpPr>
            <a:spLocks noGrp="1"/>
          </p:cNvSpPr>
          <p:nvPr>
            <p:ph idx="1"/>
          </p:nvPr>
        </p:nvSpPr>
        <p:spPr>
          <a:xfrm>
            <a:off x="0" y="1905000"/>
            <a:ext cx="12192000" cy="4495800"/>
          </a:xfrm>
        </p:spPr>
        <p:txBody>
          <a:bodyPr>
            <a:noAutofit/>
          </a:bodyPr>
          <a:lstStyle/>
          <a:p>
            <a:r>
              <a:rPr lang="en-US" sz="2200" b="1" dirty="0">
                <a:latin typeface="Georgia Pro" panose="02040502050405020303" pitchFamily="18" charset="0"/>
              </a:rPr>
              <a:t>The following people can pursue the field of arbitration as arbitrator</a:t>
            </a:r>
            <a:r>
              <a:rPr lang="en-US" sz="2200" dirty="0">
                <a:latin typeface="Georgia Pro" panose="02040502050405020303" pitchFamily="18" charset="0"/>
              </a:rPr>
              <a:t>s:</a:t>
            </a:r>
          </a:p>
          <a:p>
            <a:pPr lvl="3"/>
            <a:r>
              <a:rPr lang="en-US" sz="2200" dirty="0">
                <a:latin typeface="Georgia Pro" panose="02040502050405020303" pitchFamily="18" charset="0"/>
              </a:rPr>
              <a:t>Lawyers</a:t>
            </a:r>
          </a:p>
          <a:p>
            <a:pPr lvl="3"/>
            <a:r>
              <a:rPr lang="en-US" sz="2200" dirty="0">
                <a:latin typeface="Georgia Pro" panose="02040502050405020303" pitchFamily="18" charset="0"/>
              </a:rPr>
              <a:t>Engineers </a:t>
            </a:r>
          </a:p>
          <a:p>
            <a:pPr lvl="3"/>
            <a:r>
              <a:rPr lang="en-US" sz="2200" dirty="0">
                <a:latin typeface="Georgia Pro" panose="02040502050405020303" pitchFamily="18" charset="0"/>
              </a:rPr>
              <a:t>Retired judicial officers/members </a:t>
            </a:r>
          </a:p>
          <a:p>
            <a:pPr lvl="3"/>
            <a:r>
              <a:rPr lang="en-US" sz="2200" dirty="0">
                <a:latin typeface="Georgia Pro" panose="02040502050405020303" pitchFamily="18" charset="0"/>
              </a:rPr>
              <a:t>Architects </a:t>
            </a:r>
          </a:p>
          <a:p>
            <a:pPr lvl="3"/>
            <a:r>
              <a:rPr lang="en-US" sz="2200" dirty="0">
                <a:latin typeface="Georgia Pro" panose="02040502050405020303" pitchFamily="18" charset="0"/>
              </a:rPr>
              <a:t>Charted Accountants </a:t>
            </a:r>
          </a:p>
          <a:p>
            <a:pPr lvl="3"/>
            <a:r>
              <a:rPr lang="en-US" sz="2200" dirty="0">
                <a:latin typeface="Georgia Pro" panose="02040502050405020303" pitchFamily="18" charset="0"/>
              </a:rPr>
              <a:t>Company secretaries </a:t>
            </a:r>
          </a:p>
          <a:p>
            <a:pPr lvl="3"/>
            <a:r>
              <a:rPr lang="en-US" sz="2200" dirty="0">
                <a:latin typeface="Georgia Pro" panose="02040502050405020303" pitchFamily="18" charset="0"/>
              </a:rPr>
              <a:t>Bureaucrats </a:t>
            </a:r>
          </a:p>
          <a:p>
            <a:r>
              <a:rPr lang="en-US" sz="2200" dirty="0">
                <a:latin typeface="Georgia Pro" panose="02040502050405020303" pitchFamily="18" charset="0"/>
              </a:rPr>
              <a:t>And many more. Engineers, architects and people from other field can become arbitrators after pursuing law. Sir notes that the key to practicing arbitration and excelling at it, is grooming oneself. </a:t>
            </a:r>
          </a:p>
          <a:p>
            <a:pPr marL="384048" lvl="2" indent="0">
              <a:lnSpc>
                <a:spcPct val="150000"/>
              </a:lnSpc>
              <a:buNone/>
            </a:pPr>
            <a:endParaRPr lang="en-US" sz="2200" dirty="0">
              <a:latin typeface="Georgia Pro" panose="02040502050405020303" pitchFamily="18" charset="0"/>
            </a:endParaRPr>
          </a:p>
        </p:txBody>
      </p:sp>
      <p:sp>
        <p:nvSpPr>
          <p:cNvPr id="12" name="Rectangle 11">
            <a:extLst>
              <a:ext uri="{FF2B5EF4-FFF2-40B4-BE49-F238E27FC236}">
                <a16:creationId xmlns:a16="http://schemas.microsoft.com/office/drawing/2014/main" id="{9B834327-03F1-4931-8261-971373A5A6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0506410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558DB37-9FEE-48A2-8578-ED04015739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F7FCCA6-00E2-4F74-A105-0D769872F2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0"/>
            <a:ext cx="12188952" cy="1905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CCD8D530-80A7-4E34-95C5-45DB9D4D771A}"/>
              </a:ext>
            </a:extLst>
          </p:cNvPr>
          <p:cNvSpPr>
            <a:spLocks noGrp="1"/>
          </p:cNvSpPr>
          <p:nvPr>
            <p:ph type="title"/>
          </p:nvPr>
        </p:nvSpPr>
        <p:spPr>
          <a:xfrm>
            <a:off x="1097280" y="286603"/>
            <a:ext cx="10058400" cy="1450757"/>
          </a:xfrm>
        </p:spPr>
        <p:txBody>
          <a:bodyPr anchor="ctr">
            <a:normAutofit/>
          </a:bodyPr>
          <a:lstStyle/>
          <a:p>
            <a:r>
              <a:rPr lang="en-US" b="1" u="sng" dirty="0">
                <a:solidFill>
                  <a:schemeClr val="bg1"/>
                </a:solidFill>
              </a:rPr>
              <a:t>WHAT ALL SHOULD ONE READ?</a:t>
            </a:r>
          </a:p>
        </p:txBody>
      </p:sp>
      <p:sp>
        <p:nvSpPr>
          <p:cNvPr id="3" name="Content Placeholder 2">
            <a:extLst>
              <a:ext uri="{FF2B5EF4-FFF2-40B4-BE49-F238E27FC236}">
                <a16:creationId xmlns:a16="http://schemas.microsoft.com/office/drawing/2014/main" id="{D80D75A5-0207-4010-8B06-6E16217AD59E}"/>
              </a:ext>
            </a:extLst>
          </p:cNvPr>
          <p:cNvSpPr>
            <a:spLocks noGrp="1"/>
          </p:cNvSpPr>
          <p:nvPr>
            <p:ph idx="1"/>
          </p:nvPr>
        </p:nvSpPr>
        <p:spPr>
          <a:xfrm>
            <a:off x="0" y="1905000"/>
            <a:ext cx="12192000" cy="4495800"/>
          </a:xfrm>
        </p:spPr>
        <p:txBody>
          <a:bodyPr numCol="2">
            <a:noAutofit/>
          </a:bodyPr>
          <a:lstStyle/>
          <a:p>
            <a:pPr marL="457200" lvl="0" indent="-457200">
              <a:buFont typeface="+mj-lt"/>
              <a:buAutoNum type="arabicPeriod"/>
            </a:pPr>
            <a:r>
              <a:rPr lang="en-US" sz="2000" dirty="0">
                <a:latin typeface="Georgia Pro" panose="02040502050405020303" pitchFamily="18" charset="0"/>
              </a:rPr>
              <a:t>Arbitration and Conciliation Act, 1996</a:t>
            </a:r>
            <a:endParaRPr lang="en-US" sz="1800" dirty="0">
              <a:latin typeface="Georgia Pro" panose="02040502050405020303" pitchFamily="18" charset="0"/>
            </a:endParaRPr>
          </a:p>
          <a:p>
            <a:pPr marL="457200" lvl="0" indent="-457200">
              <a:buFont typeface="+mj-lt"/>
              <a:buAutoNum type="arabicPeriod"/>
            </a:pPr>
            <a:r>
              <a:rPr lang="en-US" sz="2000" dirty="0">
                <a:latin typeface="Georgia Pro" panose="02040502050405020303" pitchFamily="18" charset="0"/>
              </a:rPr>
              <a:t>Any legislation governing a particular jurisdiction.</a:t>
            </a:r>
            <a:endParaRPr lang="en-US" sz="1800" dirty="0">
              <a:latin typeface="Georgia Pro" panose="02040502050405020303" pitchFamily="18" charset="0"/>
            </a:endParaRPr>
          </a:p>
          <a:p>
            <a:pPr marL="457200" lvl="0" indent="-457200">
              <a:buFont typeface="+mj-lt"/>
              <a:buAutoNum type="arabicPeriod"/>
            </a:pPr>
            <a:r>
              <a:rPr lang="en-US" sz="2000" dirty="0">
                <a:latin typeface="Georgia Pro" panose="02040502050405020303" pitchFamily="18" charset="0"/>
              </a:rPr>
              <a:t>If international arbitration, then the law of the particular country where the seat of arbitration is. </a:t>
            </a:r>
            <a:endParaRPr lang="en-US" sz="1800" dirty="0">
              <a:latin typeface="Georgia Pro" panose="02040502050405020303" pitchFamily="18" charset="0"/>
            </a:endParaRPr>
          </a:p>
          <a:p>
            <a:pPr marL="457200" lvl="0" indent="-457200">
              <a:buFont typeface="+mj-lt"/>
              <a:buAutoNum type="arabicPeriod"/>
            </a:pPr>
            <a:r>
              <a:rPr lang="en-US" sz="2000" dirty="0">
                <a:latin typeface="Georgia Pro" panose="02040502050405020303" pitchFamily="18" charset="0"/>
              </a:rPr>
              <a:t>Institutional arbitration Rules</a:t>
            </a:r>
            <a:endParaRPr lang="en-US" sz="1800" dirty="0">
              <a:latin typeface="Georgia Pro" panose="02040502050405020303" pitchFamily="18" charset="0"/>
            </a:endParaRPr>
          </a:p>
          <a:p>
            <a:pPr marL="457200" lvl="0" indent="-457200">
              <a:buFont typeface="+mj-lt"/>
              <a:buAutoNum type="arabicPeriod"/>
            </a:pPr>
            <a:r>
              <a:rPr lang="en-US" sz="2000" dirty="0">
                <a:latin typeface="Georgia Pro" panose="02040502050405020303" pitchFamily="18" charset="0"/>
              </a:rPr>
              <a:t>Law Commission’s Report of Justice A.P. Shah</a:t>
            </a:r>
            <a:endParaRPr lang="en-US" sz="1800" dirty="0">
              <a:latin typeface="Georgia Pro" panose="02040502050405020303" pitchFamily="18" charset="0"/>
            </a:endParaRPr>
          </a:p>
          <a:p>
            <a:pPr marL="457200" lvl="0" indent="-457200">
              <a:buFont typeface="+mj-lt"/>
              <a:buAutoNum type="arabicPeriod"/>
            </a:pPr>
            <a:r>
              <a:rPr lang="en-US" sz="2000" dirty="0">
                <a:latin typeface="Georgia Pro" panose="02040502050405020303" pitchFamily="18" charset="0"/>
              </a:rPr>
              <a:t>Justice B.N. Srikrishna’s report on Arbitration </a:t>
            </a:r>
            <a:endParaRPr lang="en-US" sz="1800" dirty="0">
              <a:latin typeface="Georgia Pro" panose="02040502050405020303" pitchFamily="18" charset="0"/>
            </a:endParaRPr>
          </a:p>
          <a:p>
            <a:pPr marL="457200" lvl="0" indent="-457200">
              <a:buFont typeface="+mj-lt"/>
              <a:buAutoNum type="arabicPeriod"/>
            </a:pPr>
            <a:r>
              <a:rPr lang="en-US" sz="2000" dirty="0">
                <a:latin typeface="Georgia Pro" panose="02040502050405020303" pitchFamily="18" charset="0"/>
              </a:rPr>
              <a:t>UNCITRAL Model Law  </a:t>
            </a:r>
            <a:endParaRPr lang="en-US" sz="1800" dirty="0">
              <a:latin typeface="Georgia Pro" panose="02040502050405020303" pitchFamily="18" charset="0"/>
            </a:endParaRPr>
          </a:p>
          <a:p>
            <a:pPr marL="457200" lvl="0" indent="-457200">
              <a:buFont typeface="+mj-lt"/>
              <a:buAutoNum type="arabicPeriod"/>
            </a:pPr>
            <a:r>
              <a:rPr lang="en-US" sz="2000" dirty="0">
                <a:latin typeface="Georgia Pro" panose="02040502050405020303" pitchFamily="18" charset="0"/>
              </a:rPr>
              <a:t>CLOUT System</a:t>
            </a:r>
            <a:endParaRPr lang="en-US" sz="1800" dirty="0">
              <a:latin typeface="Georgia Pro" panose="02040502050405020303" pitchFamily="18" charset="0"/>
            </a:endParaRPr>
          </a:p>
          <a:p>
            <a:pPr marL="457200" lvl="0" indent="-457200">
              <a:buFont typeface="+mj-lt"/>
              <a:buAutoNum type="arabicPeriod"/>
            </a:pPr>
            <a:r>
              <a:rPr lang="en-US" sz="2000" dirty="0">
                <a:latin typeface="Georgia Pro" panose="02040502050405020303" pitchFamily="18" charset="0"/>
              </a:rPr>
              <a:t>ICC Rules</a:t>
            </a:r>
            <a:endParaRPr lang="en-US" sz="1800" dirty="0">
              <a:latin typeface="Georgia Pro" panose="02040502050405020303" pitchFamily="18" charset="0"/>
            </a:endParaRPr>
          </a:p>
          <a:p>
            <a:pPr marL="457200" lvl="0" indent="-457200">
              <a:buFont typeface="+mj-lt"/>
              <a:buAutoNum type="arabicPeriod"/>
            </a:pPr>
            <a:r>
              <a:rPr lang="en-US" sz="2000" dirty="0">
                <a:latin typeface="Georgia Pro" panose="02040502050405020303" pitchFamily="18" charset="0"/>
              </a:rPr>
              <a:t>Arbitration journals</a:t>
            </a:r>
            <a:endParaRPr lang="en-US" sz="1800" dirty="0">
              <a:latin typeface="Georgia Pro" panose="02040502050405020303" pitchFamily="18" charset="0"/>
            </a:endParaRPr>
          </a:p>
          <a:p>
            <a:pPr marL="457200" lvl="0" indent="-457200">
              <a:buFont typeface="+mj-lt"/>
              <a:buAutoNum type="arabicPeriod"/>
            </a:pPr>
            <a:r>
              <a:rPr lang="en-US" sz="2000" dirty="0">
                <a:latin typeface="Georgia Pro" panose="02040502050405020303" pitchFamily="18" charset="0"/>
              </a:rPr>
              <a:t>Arbitration blogs </a:t>
            </a:r>
            <a:endParaRPr lang="en-US" sz="1800" dirty="0">
              <a:latin typeface="Georgia Pro" panose="02040502050405020303" pitchFamily="18" charset="0"/>
            </a:endParaRPr>
          </a:p>
          <a:p>
            <a:pPr marL="457200" lvl="0" indent="-457200">
              <a:buFont typeface="+mj-lt"/>
              <a:buAutoNum type="arabicPeriod"/>
            </a:pPr>
            <a:r>
              <a:rPr lang="en-US" sz="2000" dirty="0">
                <a:latin typeface="Georgia Pro" panose="02040502050405020303" pitchFamily="18" charset="0"/>
              </a:rPr>
              <a:t>Case Laws related to Arbitration</a:t>
            </a:r>
            <a:endParaRPr lang="en-US" sz="1800" dirty="0">
              <a:latin typeface="Georgia Pro" panose="02040502050405020303" pitchFamily="18" charset="0"/>
            </a:endParaRPr>
          </a:p>
          <a:p>
            <a:pPr marL="898398" lvl="2" indent="-514350">
              <a:lnSpc>
                <a:spcPct val="150000"/>
              </a:lnSpc>
              <a:buFont typeface="+mj-lt"/>
              <a:buAutoNum type="arabicPeriod"/>
            </a:pPr>
            <a:endParaRPr lang="en-US" sz="2400" dirty="0">
              <a:latin typeface="Georgia Pro" panose="02040502050405020303" pitchFamily="18" charset="0"/>
            </a:endParaRPr>
          </a:p>
        </p:txBody>
      </p:sp>
      <p:sp>
        <p:nvSpPr>
          <p:cNvPr id="12" name="Rectangle 11">
            <a:extLst>
              <a:ext uri="{FF2B5EF4-FFF2-40B4-BE49-F238E27FC236}">
                <a16:creationId xmlns:a16="http://schemas.microsoft.com/office/drawing/2014/main" id="{9B834327-03F1-4931-8261-971373A5A6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316480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558DB37-9FEE-48A2-8578-ED04015739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F7FCCA6-00E2-4F74-A105-0D769872F2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0"/>
            <a:ext cx="12188952" cy="1905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CCD8D530-80A7-4E34-95C5-45DB9D4D771A}"/>
              </a:ext>
            </a:extLst>
          </p:cNvPr>
          <p:cNvSpPr>
            <a:spLocks noGrp="1"/>
          </p:cNvSpPr>
          <p:nvPr>
            <p:ph type="title"/>
          </p:nvPr>
        </p:nvSpPr>
        <p:spPr>
          <a:xfrm>
            <a:off x="1097280" y="286603"/>
            <a:ext cx="10058400" cy="1450757"/>
          </a:xfrm>
        </p:spPr>
        <p:txBody>
          <a:bodyPr anchor="ctr">
            <a:normAutofit/>
          </a:bodyPr>
          <a:lstStyle/>
          <a:p>
            <a:r>
              <a:rPr lang="en-US" b="1" u="sng" dirty="0">
                <a:solidFill>
                  <a:schemeClr val="bg1"/>
                </a:solidFill>
              </a:rPr>
              <a:t>IMPORTANT BOOKS TO REFER TO:</a:t>
            </a:r>
          </a:p>
        </p:txBody>
      </p:sp>
      <p:sp>
        <p:nvSpPr>
          <p:cNvPr id="3" name="Content Placeholder 2">
            <a:extLst>
              <a:ext uri="{FF2B5EF4-FFF2-40B4-BE49-F238E27FC236}">
                <a16:creationId xmlns:a16="http://schemas.microsoft.com/office/drawing/2014/main" id="{D80D75A5-0207-4010-8B06-6E16217AD59E}"/>
              </a:ext>
            </a:extLst>
          </p:cNvPr>
          <p:cNvSpPr>
            <a:spLocks noGrp="1"/>
          </p:cNvSpPr>
          <p:nvPr>
            <p:ph idx="1"/>
          </p:nvPr>
        </p:nvSpPr>
        <p:spPr>
          <a:xfrm>
            <a:off x="0" y="1905000"/>
            <a:ext cx="12192000" cy="4495800"/>
          </a:xfrm>
        </p:spPr>
        <p:txBody>
          <a:bodyPr numCol="2">
            <a:noAutofit/>
          </a:bodyPr>
          <a:lstStyle/>
          <a:p>
            <a:pPr marL="457200" lvl="0" indent="-457200">
              <a:buFont typeface="+mj-lt"/>
              <a:buAutoNum type="arabicPeriod"/>
            </a:pPr>
            <a:r>
              <a:rPr lang="en-US" sz="2400" dirty="0">
                <a:latin typeface="Georgia Pro" panose="02040502050405020303" pitchFamily="18" charset="0"/>
              </a:rPr>
              <a:t>Gary B. </a:t>
            </a:r>
            <a:r>
              <a:rPr lang="en-US" sz="2400" dirty="0" err="1">
                <a:latin typeface="Georgia Pro" panose="02040502050405020303" pitchFamily="18" charset="0"/>
              </a:rPr>
              <a:t>Born’s</a:t>
            </a:r>
            <a:r>
              <a:rPr lang="en-US" sz="2400" dirty="0">
                <a:latin typeface="Georgia Pro" panose="02040502050405020303" pitchFamily="18" charset="0"/>
              </a:rPr>
              <a:t> Book on arbitration (Student edition)</a:t>
            </a:r>
          </a:p>
          <a:p>
            <a:pPr marL="457200" lvl="0" indent="-457200">
              <a:buFont typeface="+mj-lt"/>
              <a:buAutoNum type="arabicPeriod"/>
            </a:pPr>
            <a:r>
              <a:rPr lang="en-US" sz="2400" dirty="0">
                <a:latin typeface="Georgia Pro" panose="02040502050405020303" pitchFamily="18" charset="0"/>
              </a:rPr>
              <a:t>Margaret L. Moses’ Book “The Principles and Practice of International Commercial Arbitration”</a:t>
            </a:r>
          </a:p>
          <a:p>
            <a:pPr marL="457200" lvl="0" indent="-457200">
              <a:buFont typeface="+mj-lt"/>
              <a:buAutoNum type="arabicPeriod"/>
            </a:pPr>
            <a:r>
              <a:rPr lang="en-US" sz="2400" dirty="0">
                <a:latin typeface="Georgia Pro" panose="02040502050405020303" pitchFamily="18" charset="0"/>
              </a:rPr>
              <a:t>Redfern and Hunter on International Arbitration</a:t>
            </a:r>
          </a:p>
          <a:p>
            <a:pPr marL="898398" lvl="2" indent="-514350">
              <a:lnSpc>
                <a:spcPct val="150000"/>
              </a:lnSpc>
              <a:buFont typeface="+mj-lt"/>
              <a:buAutoNum type="arabicPeriod"/>
            </a:pPr>
            <a:endParaRPr lang="en-US" sz="2400" dirty="0">
              <a:latin typeface="Georgia Pro" panose="02040502050405020303" pitchFamily="18" charset="0"/>
            </a:endParaRPr>
          </a:p>
        </p:txBody>
      </p:sp>
      <p:sp>
        <p:nvSpPr>
          <p:cNvPr id="12" name="Rectangle 11">
            <a:extLst>
              <a:ext uri="{FF2B5EF4-FFF2-40B4-BE49-F238E27FC236}">
                <a16:creationId xmlns:a16="http://schemas.microsoft.com/office/drawing/2014/main" id="{9B834327-03F1-4931-8261-971373A5A6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4" name="Picture 3">
            <a:extLst>
              <a:ext uri="{FF2B5EF4-FFF2-40B4-BE49-F238E27FC236}">
                <a16:creationId xmlns:a16="http://schemas.microsoft.com/office/drawing/2014/main" id="{A78AF4A0-499F-4429-B1DD-C5EDC381F8F4}"/>
              </a:ext>
            </a:extLst>
          </p:cNvPr>
          <p:cNvPicPr>
            <a:picLocks noChangeAspect="1"/>
          </p:cNvPicPr>
          <p:nvPr/>
        </p:nvPicPr>
        <p:blipFill>
          <a:blip r:embed="rId2"/>
          <a:stretch>
            <a:fillRect/>
          </a:stretch>
        </p:blipFill>
        <p:spPr>
          <a:xfrm>
            <a:off x="9058275" y="1866899"/>
            <a:ext cx="3132184" cy="4562475"/>
          </a:xfrm>
          <a:prstGeom prst="rect">
            <a:avLst/>
          </a:prstGeom>
        </p:spPr>
      </p:pic>
    </p:spTree>
    <p:extLst>
      <p:ext uri="{BB962C8B-B14F-4D97-AF65-F5344CB8AC3E}">
        <p14:creationId xmlns:p14="http://schemas.microsoft.com/office/powerpoint/2010/main" val="15955273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558DB37-9FEE-48A2-8578-ED04015739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F7FCCA6-00E2-4F74-A105-0D769872F2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0"/>
            <a:ext cx="12188952" cy="1905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CCD8D530-80A7-4E34-95C5-45DB9D4D771A}"/>
              </a:ext>
            </a:extLst>
          </p:cNvPr>
          <p:cNvSpPr>
            <a:spLocks noGrp="1"/>
          </p:cNvSpPr>
          <p:nvPr>
            <p:ph type="title"/>
          </p:nvPr>
        </p:nvSpPr>
        <p:spPr>
          <a:xfrm>
            <a:off x="1097280" y="286603"/>
            <a:ext cx="10058400" cy="1450757"/>
          </a:xfrm>
        </p:spPr>
        <p:txBody>
          <a:bodyPr anchor="ctr">
            <a:normAutofit/>
          </a:bodyPr>
          <a:lstStyle/>
          <a:p>
            <a:r>
              <a:rPr lang="en-US" b="1" u="sng" dirty="0">
                <a:solidFill>
                  <a:schemeClr val="bg1"/>
                </a:solidFill>
              </a:rPr>
              <a:t>OTHER IMORTANT FACTORS</a:t>
            </a:r>
          </a:p>
        </p:txBody>
      </p:sp>
      <p:sp>
        <p:nvSpPr>
          <p:cNvPr id="3" name="Content Placeholder 2">
            <a:extLst>
              <a:ext uri="{FF2B5EF4-FFF2-40B4-BE49-F238E27FC236}">
                <a16:creationId xmlns:a16="http://schemas.microsoft.com/office/drawing/2014/main" id="{D80D75A5-0207-4010-8B06-6E16217AD59E}"/>
              </a:ext>
            </a:extLst>
          </p:cNvPr>
          <p:cNvSpPr>
            <a:spLocks noGrp="1"/>
          </p:cNvSpPr>
          <p:nvPr>
            <p:ph idx="1"/>
          </p:nvPr>
        </p:nvSpPr>
        <p:spPr>
          <a:xfrm>
            <a:off x="0" y="1905000"/>
            <a:ext cx="12192000" cy="4495800"/>
          </a:xfrm>
        </p:spPr>
        <p:txBody>
          <a:bodyPr numCol="2">
            <a:noAutofit/>
          </a:bodyPr>
          <a:lstStyle/>
          <a:p>
            <a:pPr marL="384048" lvl="2" indent="0">
              <a:lnSpc>
                <a:spcPct val="150000"/>
              </a:lnSpc>
              <a:buNone/>
            </a:pPr>
            <a:r>
              <a:rPr lang="en-US" sz="2000" b="1" dirty="0">
                <a:latin typeface="Georgia Pro" panose="02040502050405020303" pitchFamily="18" charset="0"/>
              </a:rPr>
              <a:t>What are other activities that could significantly help one as an arbitrator?</a:t>
            </a:r>
          </a:p>
          <a:p>
            <a:pPr marL="457200" lvl="0" indent="-457200">
              <a:buFont typeface="+mj-lt"/>
              <a:buAutoNum type="arabicPeriod"/>
            </a:pPr>
            <a:r>
              <a:rPr lang="en-US" sz="2000" dirty="0">
                <a:latin typeface="Georgia Pro" panose="02040502050405020303" pitchFamily="18" charset="0"/>
              </a:rPr>
              <a:t>Getting an LLM </a:t>
            </a:r>
          </a:p>
          <a:p>
            <a:pPr marL="457200" lvl="0" indent="-457200">
              <a:buFont typeface="+mj-lt"/>
              <a:buAutoNum type="arabicPeriod"/>
            </a:pPr>
            <a:r>
              <a:rPr lang="en-US" sz="2000" dirty="0">
                <a:latin typeface="Georgia Pro" panose="02040502050405020303" pitchFamily="18" charset="0"/>
              </a:rPr>
              <a:t>Student membership of different institutions, like CIARB, LCIA etc. </a:t>
            </a:r>
            <a:endParaRPr lang="en-US" sz="1800" dirty="0">
              <a:latin typeface="Georgia Pro" panose="02040502050405020303" pitchFamily="18" charset="0"/>
            </a:endParaRPr>
          </a:p>
          <a:p>
            <a:pPr marL="457200" lvl="0" indent="-457200">
              <a:buFont typeface="+mj-lt"/>
              <a:buAutoNum type="arabicPeriod"/>
            </a:pPr>
            <a:r>
              <a:rPr lang="en-US" sz="2000" dirty="0">
                <a:latin typeface="Georgia Pro" panose="02040502050405020303" pitchFamily="18" charset="0"/>
              </a:rPr>
              <a:t>Visit various arbitration institutions</a:t>
            </a:r>
            <a:endParaRPr lang="en-US" sz="1800" dirty="0">
              <a:latin typeface="Georgia Pro" panose="02040502050405020303" pitchFamily="18" charset="0"/>
            </a:endParaRPr>
          </a:p>
          <a:p>
            <a:pPr marL="457200" lvl="0" indent="-457200">
              <a:buFont typeface="+mj-lt"/>
              <a:buAutoNum type="arabicPeriod"/>
            </a:pPr>
            <a:r>
              <a:rPr lang="en-US" sz="2000" dirty="0">
                <a:latin typeface="Georgia Pro" panose="02040502050405020303" pitchFamily="18" charset="0"/>
              </a:rPr>
              <a:t>Must know all good books written on arbitration from across the world</a:t>
            </a:r>
            <a:endParaRPr lang="en-US" sz="1800" dirty="0">
              <a:latin typeface="Georgia Pro" panose="02040502050405020303" pitchFamily="18" charset="0"/>
            </a:endParaRPr>
          </a:p>
          <a:p>
            <a:pPr marL="457200" lvl="0" indent="-457200">
              <a:buFont typeface="+mj-lt"/>
              <a:buAutoNum type="arabicPeriod"/>
            </a:pPr>
            <a:r>
              <a:rPr lang="en-US" sz="2000" dirty="0">
                <a:latin typeface="Georgia Pro" panose="02040502050405020303" pitchFamily="18" charset="0"/>
              </a:rPr>
              <a:t>Specialization in a field in Arbitration</a:t>
            </a:r>
            <a:endParaRPr lang="en-US" sz="1800" dirty="0">
              <a:latin typeface="Georgia Pro" panose="02040502050405020303" pitchFamily="18" charset="0"/>
            </a:endParaRPr>
          </a:p>
          <a:p>
            <a:pPr marL="457200" lvl="0" indent="-457200">
              <a:buFont typeface="+mj-lt"/>
              <a:buAutoNum type="arabicPeriod"/>
            </a:pPr>
            <a:endParaRPr lang="en-US" sz="2000" dirty="0">
              <a:latin typeface="Georgia Pro" panose="02040502050405020303" pitchFamily="18" charset="0"/>
            </a:endParaRPr>
          </a:p>
          <a:p>
            <a:pPr marL="457200" lvl="0" indent="-457200">
              <a:buFont typeface="+mj-lt"/>
              <a:buAutoNum type="arabicPeriod"/>
            </a:pPr>
            <a:endParaRPr lang="en-US" sz="2000" dirty="0">
              <a:latin typeface="Georgia Pro" panose="02040502050405020303" pitchFamily="18" charset="0"/>
            </a:endParaRPr>
          </a:p>
          <a:p>
            <a:pPr marL="457200" lvl="0" indent="-457200">
              <a:buFont typeface="+mj-lt"/>
              <a:buAutoNum type="arabicPeriod"/>
            </a:pPr>
            <a:endParaRPr lang="en-US" sz="2000" dirty="0">
              <a:latin typeface="Georgia Pro" panose="02040502050405020303" pitchFamily="18" charset="0"/>
            </a:endParaRPr>
          </a:p>
          <a:p>
            <a:pPr marL="457200" lvl="0" indent="-457200">
              <a:buFont typeface="+mj-lt"/>
              <a:buAutoNum type="arabicPeriod"/>
            </a:pPr>
            <a:r>
              <a:rPr lang="en-US" sz="2000" dirty="0">
                <a:latin typeface="Georgia Pro" panose="02040502050405020303" pitchFamily="18" charset="0"/>
              </a:rPr>
              <a:t>If in law school, take extra interest in arbitration for instance, take part in moot courts.</a:t>
            </a:r>
            <a:endParaRPr lang="en-US" sz="1800" dirty="0">
              <a:latin typeface="Georgia Pro" panose="02040502050405020303" pitchFamily="18" charset="0"/>
            </a:endParaRPr>
          </a:p>
          <a:p>
            <a:pPr marL="457200" lvl="0" indent="-457200">
              <a:buFont typeface="+mj-lt"/>
              <a:buAutoNum type="arabicPeriod"/>
            </a:pPr>
            <a:r>
              <a:rPr lang="en-US" sz="2000" dirty="0">
                <a:latin typeface="Georgia Pro" panose="02040502050405020303" pitchFamily="18" charset="0"/>
              </a:rPr>
              <a:t>Dual qualification gives an edge.</a:t>
            </a:r>
            <a:endParaRPr lang="en-US" sz="1800" dirty="0">
              <a:latin typeface="Georgia Pro" panose="02040502050405020303" pitchFamily="18" charset="0"/>
            </a:endParaRPr>
          </a:p>
          <a:p>
            <a:pPr marL="457200" lvl="0" indent="-457200">
              <a:buFont typeface="+mj-lt"/>
              <a:buAutoNum type="arabicPeriod"/>
            </a:pPr>
            <a:r>
              <a:rPr lang="en-US" sz="2000" dirty="0">
                <a:latin typeface="Georgia Pro" panose="02040502050405020303" pitchFamily="18" charset="0"/>
              </a:rPr>
              <a:t>Attend training and orientation programs.</a:t>
            </a:r>
            <a:endParaRPr lang="en-US" sz="1800" dirty="0">
              <a:latin typeface="Georgia Pro" panose="02040502050405020303" pitchFamily="18" charset="0"/>
            </a:endParaRPr>
          </a:p>
          <a:p>
            <a:pPr marL="457200" lvl="0" indent="-457200">
              <a:buFont typeface="+mj-lt"/>
              <a:buAutoNum type="arabicPeriod"/>
            </a:pPr>
            <a:r>
              <a:rPr lang="en-US" sz="2000" dirty="0">
                <a:latin typeface="Georgia Pro" panose="02040502050405020303" pitchFamily="18" charset="0"/>
              </a:rPr>
              <a:t>Must be aware of ethical values </a:t>
            </a:r>
            <a:endParaRPr lang="en-US" sz="1800" dirty="0">
              <a:latin typeface="Georgia Pro" panose="02040502050405020303" pitchFamily="18" charset="0"/>
            </a:endParaRPr>
          </a:p>
          <a:p>
            <a:pPr marL="457200" lvl="0" indent="-457200">
              <a:buFont typeface="+mj-lt"/>
              <a:buAutoNum type="arabicPeriod"/>
            </a:pPr>
            <a:r>
              <a:rPr lang="en-US" sz="2000" dirty="0">
                <a:latin typeface="Georgia Pro" panose="02040502050405020303" pitchFamily="18" charset="0"/>
              </a:rPr>
              <a:t>Accreditation to Charted Institute of Arbitrators (globally recognized)</a:t>
            </a:r>
            <a:endParaRPr lang="en-US" sz="1800" dirty="0">
              <a:latin typeface="Georgia Pro" panose="02040502050405020303" pitchFamily="18" charset="0"/>
            </a:endParaRPr>
          </a:p>
          <a:p>
            <a:pPr marL="384048" lvl="2" indent="0">
              <a:lnSpc>
                <a:spcPct val="150000"/>
              </a:lnSpc>
              <a:buNone/>
            </a:pPr>
            <a:endParaRPr lang="en-US" sz="2400" dirty="0">
              <a:latin typeface="Georgia Pro" panose="02040502050405020303" pitchFamily="18" charset="0"/>
            </a:endParaRPr>
          </a:p>
        </p:txBody>
      </p:sp>
      <p:sp>
        <p:nvSpPr>
          <p:cNvPr id="12" name="Rectangle 11">
            <a:extLst>
              <a:ext uri="{FF2B5EF4-FFF2-40B4-BE49-F238E27FC236}">
                <a16:creationId xmlns:a16="http://schemas.microsoft.com/office/drawing/2014/main" id="{9B834327-03F1-4931-8261-971373A5A6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63436361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558DB37-9FEE-48A2-8578-ED04015739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F7FCCA6-00E2-4F74-A105-0D769872F2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0"/>
            <a:ext cx="12188952" cy="1905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CCD8D530-80A7-4E34-95C5-45DB9D4D771A}"/>
              </a:ext>
            </a:extLst>
          </p:cNvPr>
          <p:cNvSpPr>
            <a:spLocks noGrp="1"/>
          </p:cNvSpPr>
          <p:nvPr>
            <p:ph type="title"/>
          </p:nvPr>
        </p:nvSpPr>
        <p:spPr>
          <a:xfrm>
            <a:off x="1097280" y="286603"/>
            <a:ext cx="10058400" cy="1450757"/>
          </a:xfrm>
        </p:spPr>
        <p:txBody>
          <a:bodyPr anchor="ctr">
            <a:normAutofit/>
          </a:bodyPr>
          <a:lstStyle/>
          <a:p>
            <a:r>
              <a:rPr lang="en-US" b="1" u="sng" dirty="0">
                <a:solidFill>
                  <a:schemeClr val="bg1"/>
                </a:solidFill>
              </a:rPr>
              <a:t>CONCLUSION</a:t>
            </a:r>
          </a:p>
        </p:txBody>
      </p:sp>
      <p:sp>
        <p:nvSpPr>
          <p:cNvPr id="3" name="Content Placeholder 2">
            <a:extLst>
              <a:ext uri="{FF2B5EF4-FFF2-40B4-BE49-F238E27FC236}">
                <a16:creationId xmlns:a16="http://schemas.microsoft.com/office/drawing/2014/main" id="{D80D75A5-0207-4010-8B06-6E16217AD59E}"/>
              </a:ext>
            </a:extLst>
          </p:cNvPr>
          <p:cNvSpPr>
            <a:spLocks noGrp="1"/>
          </p:cNvSpPr>
          <p:nvPr>
            <p:ph idx="1"/>
          </p:nvPr>
        </p:nvSpPr>
        <p:spPr>
          <a:xfrm>
            <a:off x="0" y="1905000"/>
            <a:ext cx="12192000" cy="4495800"/>
          </a:xfrm>
        </p:spPr>
        <p:txBody>
          <a:bodyPr numCol="1">
            <a:noAutofit/>
          </a:bodyPr>
          <a:lstStyle/>
          <a:p>
            <a:pPr lvl="2">
              <a:lnSpc>
                <a:spcPct val="150000"/>
              </a:lnSpc>
            </a:pPr>
            <a:r>
              <a:rPr lang="en-US" sz="1800" dirty="0">
                <a:latin typeface="Georgia Pro" panose="02040502050405020303" pitchFamily="18" charset="0"/>
              </a:rPr>
              <a:t>If you have an interest in arbitration, starting early is the key. </a:t>
            </a:r>
          </a:p>
          <a:p>
            <a:pPr lvl="2">
              <a:lnSpc>
                <a:spcPct val="150000"/>
              </a:lnSpc>
            </a:pPr>
            <a:r>
              <a:rPr lang="en-US" sz="1800" dirty="0">
                <a:latin typeface="Georgia Pro" panose="02040502050405020303" pitchFamily="18" charset="0"/>
              </a:rPr>
              <a:t>Merely studying what is taught in college is not enough to give you an edge. Hence one needs to take extra steps and measures in order to succeed. </a:t>
            </a:r>
          </a:p>
          <a:p>
            <a:pPr lvl="2">
              <a:lnSpc>
                <a:spcPct val="150000"/>
              </a:lnSpc>
            </a:pPr>
            <a:r>
              <a:rPr lang="en-US" sz="1800" dirty="0">
                <a:latin typeface="Georgia Pro" panose="02040502050405020303" pitchFamily="18" charset="0"/>
              </a:rPr>
              <a:t>Since it is one of the most sough after ADR process, lawyers of the newer generation are seeking to get into this field. </a:t>
            </a:r>
          </a:p>
          <a:p>
            <a:pPr lvl="2">
              <a:lnSpc>
                <a:spcPct val="150000"/>
              </a:lnSpc>
            </a:pPr>
            <a:r>
              <a:rPr lang="en-US" sz="1800" dirty="0">
                <a:latin typeface="Georgia Pro" panose="02040502050405020303" pitchFamily="18" charset="0"/>
              </a:rPr>
              <a:t>For those of you who want to specialize in arbitration and secure a vacation scheme or a training contract with a foreign law firm, you can also opt for a seat or a short stint in international commercial arbitration to get a sense of the work.</a:t>
            </a:r>
          </a:p>
          <a:p>
            <a:pPr lvl="2">
              <a:lnSpc>
                <a:spcPct val="150000"/>
              </a:lnSpc>
            </a:pPr>
            <a:r>
              <a:rPr lang="en-US" sz="1800" dirty="0">
                <a:latin typeface="Georgia Pro" panose="02040502050405020303" pitchFamily="18" charset="0"/>
              </a:rPr>
              <a:t>Like many careers, a successful one that uses the skills of arbitration and mediation often develops over a number of years.</a:t>
            </a:r>
          </a:p>
        </p:txBody>
      </p:sp>
      <p:sp>
        <p:nvSpPr>
          <p:cNvPr id="12" name="Rectangle 11">
            <a:extLst>
              <a:ext uri="{FF2B5EF4-FFF2-40B4-BE49-F238E27FC236}">
                <a16:creationId xmlns:a16="http://schemas.microsoft.com/office/drawing/2014/main" id="{9B834327-03F1-4931-8261-971373A5A6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069476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CDE56FE-663E-4EA5-A195-A377863D523F}"/>
              </a:ext>
            </a:extLst>
          </p:cNvPr>
          <p:cNvSpPr/>
          <p:nvPr/>
        </p:nvSpPr>
        <p:spPr>
          <a:xfrm>
            <a:off x="2965979" y="2967335"/>
            <a:ext cx="6260047" cy="1323439"/>
          </a:xfrm>
          <a:prstGeom prst="rect">
            <a:avLst/>
          </a:prstGeom>
          <a:noFill/>
        </p:spPr>
        <p:txBody>
          <a:bodyPr wrap="none" lIns="91440" tIns="45720" rIns="91440" bIns="45720">
            <a:spAutoFit/>
          </a:bodyPr>
          <a:lstStyle/>
          <a:p>
            <a:pPr algn="ctr"/>
            <a:r>
              <a:rPr lang="en-US" sz="8000" b="0" cap="none" spc="0" dirty="0">
                <a:ln w="0"/>
                <a:solidFill>
                  <a:schemeClr val="tx1"/>
                </a:solidFill>
                <a:effectLst>
                  <a:outerShdw blurRad="38100" dist="19050" dir="2700000" algn="tl" rotWithShape="0">
                    <a:schemeClr val="dk1">
                      <a:alpha val="40000"/>
                    </a:schemeClr>
                  </a:outerShdw>
                </a:effectLst>
                <a:latin typeface="Georgia Pro" panose="02040502050405020303" pitchFamily="18" charset="0"/>
              </a:rPr>
              <a:t>THANK YOU</a:t>
            </a:r>
          </a:p>
        </p:txBody>
      </p:sp>
    </p:spTree>
    <p:extLst>
      <p:ext uri="{BB962C8B-B14F-4D97-AF65-F5344CB8AC3E}">
        <p14:creationId xmlns:p14="http://schemas.microsoft.com/office/powerpoint/2010/main" val="162132828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EE1530B0-6F96-46C0-8B3E-3215CB756B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754910CF-1B56-45D3-960A-E89F7B3B91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4F76CB32-901A-4DA0-AA8A-9A7B5A88BFCD}"/>
              </a:ext>
            </a:extLst>
          </p:cNvPr>
          <p:cNvSpPr>
            <a:spLocks noGrp="1"/>
          </p:cNvSpPr>
          <p:nvPr>
            <p:ph type="title"/>
          </p:nvPr>
        </p:nvSpPr>
        <p:spPr>
          <a:xfrm>
            <a:off x="0" y="516835"/>
            <a:ext cx="4050790" cy="5772840"/>
          </a:xfrm>
        </p:spPr>
        <p:txBody>
          <a:bodyPr anchor="ctr">
            <a:normAutofit/>
          </a:bodyPr>
          <a:lstStyle/>
          <a:p>
            <a:r>
              <a:rPr lang="en-US" sz="3600" b="1" u="sng" dirty="0">
                <a:solidFill>
                  <a:schemeClr val="bg1"/>
                </a:solidFill>
              </a:rPr>
              <a:t>INTRODUCTION</a:t>
            </a:r>
          </a:p>
        </p:txBody>
      </p:sp>
      <p:sp>
        <p:nvSpPr>
          <p:cNvPr id="4" name="Rectangle 3">
            <a:extLst>
              <a:ext uri="{FF2B5EF4-FFF2-40B4-BE49-F238E27FC236}">
                <a16:creationId xmlns:a16="http://schemas.microsoft.com/office/drawing/2014/main" id="{48AFE005-D2AD-414A-B4E0-6A6104E4C5C3}"/>
              </a:ext>
            </a:extLst>
          </p:cNvPr>
          <p:cNvSpPr/>
          <p:nvPr/>
        </p:nvSpPr>
        <p:spPr>
          <a:xfrm>
            <a:off x="4050790" y="0"/>
            <a:ext cx="7764035" cy="6673045"/>
          </a:xfrm>
          <a:prstGeom prst="rect">
            <a:avLst/>
          </a:prstGeom>
          <a:noFill/>
        </p:spPr>
        <p:txBody>
          <a:bodyPr wrap="square" lIns="91440" tIns="45720" rIns="91440" bIns="45720">
            <a:spAutoFit/>
          </a:bodyPr>
          <a:lstStyle/>
          <a:p>
            <a:pPr marL="342900" indent="-342900" algn="just">
              <a:lnSpc>
                <a:spcPct val="150000"/>
              </a:lnSpc>
              <a:buFont typeface="Arial" panose="020B0604020202020204" pitchFamily="34" charset="0"/>
              <a:buChar char="•"/>
            </a:pPr>
            <a:r>
              <a:rPr lang="en-US" sz="2400" b="1" dirty="0">
                <a:latin typeface="Georgia Pro" panose="020B0604020202020204" pitchFamily="18" charset="0"/>
              </a:rPr>
              <a:t>Ratan Sir </a:t>
            </a:r>
            <a:r>
              <a:rPr lang="en-US" sz="2400" dirty="0">
                <a:latin typeface="Georgia Pro" panose="020B0604020202020204" pitchFamily="18" charset="0"/>
              </a:rPr>
              <a:t>is a first-generation lawyer who has made a name for himself in the field of </a:t>
            </a:r>
            <a:r>
              <a:rPr lang="en-US" sz="2400" b="1" dirty="0">
                <a:latin typeface="Georgia Pro" panose="020B0604020202020204" pitchFamily="18" charset="0"/>
              </a:rPr>
              <a:t>civil, commercial, arbitration and mining law.</a:t>
            </a:r>
            <a:endParaRPr lang="en-US" sz="6600" b="1" dirty="0">
              <a:ln w="0"/>
              <a:effectLst>
                <a:outerShdw blurRad="38100" dist="19050" dir="2700000" algn="tl" rotWithShape="0">
                  <a:schemeClr val="dk1">
                    <a:alpha val="40000"/>
                  </a:schemeClr>
                </a:outerShdw>
              </a:effectLst>
              <a:latin typeface="Georgia Pro" panose="020B0604020202020204" pitchFamily="18" charset="0"/>
            </a:endParaRPr>
          </a:p>
          <a:p>
            <a:pPr marL="342900" indent="-342900" algn="just">
              <a:lnSpc>
                <a:spcPct val="150000"/>
              </a:lnSpc>
              <a:buFont typeface="Arial" panose="020B0604020202020204" pitchFamily="34" charset="0"/>
              <a:buChar char="•"/>
            </a:pPr>
            <a:r>
              <a:rPr lang="en-US" sz="2400" dirty="0">
                <a:latin typeface="Georgia Pro" panose="020B0604020202020204" pitchFamily="18" charset="0"/>
              </a:rPr>
              <a:t>He had </a:t>
            </a:r>
            <a:r>
              <a:rPr lang="en-US" sz="2400" b="1" dirty="0">
                <a:latin typeface="Georgia Pro" panose="020B0604020202020204" pitchFamily="18" charset="0"/>
              </a:rPr>
              <a:t>worked with late Justice Valmiki Mehta </a:t>
            </a:r>
            <a:r>
              <a:rPr lang="en-US" sz="2400" dirty="0">
                <a:latin typeface="Georgia Pro" panose="020B0604020202020204" pitchFamily="18" charset="0"/>
              </a:rPr>
              <a:t>before venturing solo and establishing his </a:t>
            </a:r>
            <a:r>
              <a:rPr lang="en-US" sz="2400" b="1" dirty="0">
                <a:latin typeface="Georgia Pro" panose="020B0604020202020204" pitchFamily="18" charset="0"/>
              </a:rPr>
              <a:t>own practice under the name of Chambers of Ratan K. Singh. </a:t>
            </a:r>
          </a:p>
          <a:p>
            <a:pPr marL="342900" indent="-342900" algn="just">
              <a:lnSpc>
                <a:spcPct val="150000"/>
              </a:lnSpc>
              <a:buFont typeface="Arial" panose="020B0604020202020204" pitchFamily="34" charset="0"/>
              <a:buChar char="•"/>
            </a:pPr>
            <a:r>
              <a:rPr lang="en-US" sz="2400" dirty="0">
                <a:latin typeface="Georgia Pro" panose="020B0604020202020204" pitchFamily="18" charset="0"/>
              </a:rPr>
              <a:t>Sir is the </a:t>
            </a:r>
            <a:r>
              <a:rPr lang="en-US" sz="2400" b="1" dirty="0">
                <a:latin typeface="Georgia Pro" panose="020B0604020202020204" pitchFamily="18" charset="0"/>
              </a:rPr>
              <a:t>director of Chartered Institute of Arbitrators, India for past 12 years</a:t>
            </a:r>
            <a:r>
              <a:rPr lang="en-US" sz="2400" dirty="0">
                <a:latin typeface="Georgia Pro" panose="020B0604020202020204" pitchFamily="18" charset="0"/>
              </a:rPr>
              <a:t>. He is also the </a:t>
            </a:r>
            <a:r>
              <a:rPr lang="en-US" sz="2400" b="1" dirty="0">
                <a:latin typeface="Georgia Pro" panose="020B0604020202020204" pitchFamily="18" charset="0"/>
              </a:rPr>
              <a:t>founder and chairman of Society of Construction law </a:t>
            </a:r>
            <a:r>
              <a:rPr lang="en-US" sz="2400" dirty="0">
                <a:latin typeface="Georgia Pro" panose="020B0604020202020204" pitchFamily="18" charset="0"/>
              </a:rPr>
              <a:t>which has its headquarters in London, United Kingdom. </a:t>
            </a:r>
          </a:p>
        </p:txBody>
      </p:sp>
    </p:spTree>
    <p:extLst>
      <p:ext uri="{BB962C8B-B14F-4D97-AF65-F5344CB8AC3E}">
        <p14:creationId xmlns:p14="http://schemas.microsoft.com/office/powerpoint/2010/main" val="24825468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558DB37-9FEE-48A2-8578-ED04015739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F7FCCA6-00E2-4F74-A105-0D769872F2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0"/>
            <a:ext cx="12188952" cy="1905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DFEFC526-7279-49FC-8D15-9C16E102F237}"/>
              </a:ext>
            </a:extLst>
          </p:cNvPr>
          <p:cNvSpPr>
            <a:spLocks noGrp="1"/>
          </p:cNvSpPr>
          <p:nvPr>
            <p:ph type="title"/>
          </p:nvPr>
        </p:nvSpPr>
        <p:spPr>
          <a:xfrm>
            <a:off x="1097280" y="286603"/>
            <a:ext cx="10058400" cy="1450757"/>
          </a:xfrm>
        </p:spPr>
        <p:txBody>
          <a:bodyPr anchor="ctr">
            <a:normAutofit/>
          </a:bodyPr>
          <a:lstStyle/>
          <a:p>
            <a:r>
              <a:rPr lang="en-US" b="1" u="sng" dirty="0">
                <a:solidFill>
                  <a:srgbClr val="FFFFFF"/>
                </a:solidFill>
              </a:rPr>
              <a:t>WHAT IS ARBITRATION?</a:t>
            </a:r>
          </a:p>
        </p:txBody>
      </p:sp>
      <p:sp>
        <p:nvSpPr>
          <p:cNvPr id="3" name="Content Placeholder 2">
            <a:extLst>
              <a:ext uri="{FF2B5EF4-FFF2-40B4-BE49-F238E27FC236}">
                <a16:creationId xmlns:a16="http://schemas.microsoft.com/office/drawing/2014/main" id="{7C133605-1262-484C-90B7-E21C14550314}"/>
              </a:ext>
            </a:extLst>
          </p:cNvPr>
          <p:cNvSpPr>
            <a:spLocks noGrp="1"/>
          </p:cNvSpPr>
          <p:nvPr>
            <p:ph idx="1"/>
          </p:nvPr>
        </p:nvSpPr>
        <p:spPr>
          <a:xfrm>
            <a:off x="0" y="1905000"/>
            <a:ext cx="12192000" cy="4495800"/>
          </a:xfrm>
        </p:spPr>
        <p:txBody>
          <a:bodyPr>
            <a:normAutofit/>
          </a:bodyPr>
          <a:lstStyle/>
          <a:p>
            <a:pPr>
              <a:lnSpc>
                <a:spcPct val="150000"/>
              </a:lnSpc>
              <a:buFont typeface="Arial" panose="020B0604020202020204" pitchFamily="34" charset="0"/>
              <a:buChar char="•"/>
            </a:pPr>
            <a:r>
              <a:rPr lang="en-US" sz="2400" dirty="0">
                <a:latin typeface="Georgia Pro" panose="02040502050405020303" pitchFamily="18" charset="0"/>
              </a:rPr>
              <a:t>Sir defined </a:t>
            </a:r>
            <a:r>
              <a:rPr lang="en-US" sz="2400" b="1" dirty="0">
                <a:latin typeface="Georgia Pro" panose="02040502050405020303" pitchFamily="18" charset="0"/>
              </a:rPr>
              <a:t>arbitration as a private dispute resolution process, which is conducted in private and is confidential in nature. </a:t>
            </a:r>
            <a:r>
              <a:rPr lang="en-US" sz="2400" dirty="0">
                <a:latin typeface="Georgia Pro" panose="02040502050405020303" pitchFamily="18" charset="0"/>
              </a:rPr>
              <a:t>The procedure is decided upon by the parties. </a:t>
            </a:r>
          </a:p>
          <a:p>
            <a:pPr>
              <a:lnSpc>
                <a:spcPct val="150000"/>
              </a:lnSpc>
              <a:buFont typeface="Arial" panose="020B0604020202020204" pitchFamily="34" charset="0"/>
              <a:buChar char="•"/>
            </a:pPr>
            <a:r>
              <a:rPr lang="en-US" sz="2400" dirty="0">
                <a:latin typeface="Georgia Pro" panose="02040502050405020303" pitchFamily="18" charset="0"/>
              </a:rPr>
              <a:t>Decision rendered by the arbitrator (private judge) is </a:t>
            </a:r>
            <a:r>
              <a:rPr lang="en-US" sz="2400" b="1" dirty="0">
                <a:latin typeface="Georgia Pro" panose="02040502050405020303" pitchFamily="18" charset="0"/>
              </a:rPr>
              <a:t>final and binding </a:t>
            </a:r>
            <a:r>
              <a:rPr lang="en-US" sz="2400" dirty="0">
                <a:latin typeface="Georgia Pro" panose="02040502050405020303" pitchFamily="18" charset="0"/>
              </a:rPr>
              <a:t>and is similar to a decree of the court and is executable in court. </a:t>
            </a:r>
          </a:p>
          <a:p>
            <a:pPr>
              <a:lnSpc>
                <a:spcPct val="150000"/>
              </a:lnSpc>
              <a:buFont typeface="Arial" panose="020B0604020202020204" pitchFamily="34" charset="0"/>
              <a:buChar char="•"/>
            </a:pPr>
            <a:r>
              <a:rPr lang="en-US" sz="2400" dirty="0">
                <a:latin typeface="Georgia Pro" panose="02040502050405020303" pitchFamily="18" charset="0"/>
              </a:rPr>
              <a:t>The decision can only be challenged </a:t>
            </a:r>
            <a:r>
              <a:rPr lang="en-US" sz="2400" b="1" dirty="0">
                <a:latin typeface="Georgia Pro" panose="02040502050405020303" pitchFamily="18" charset="0"/>
              </a:rPr>
              <a:t>if it is in violation of due process and against public policy.</a:t>
            </a:r>
          </a:p>
        </p:txBody>
      </p:sp>
      <p:sp>
        <p:nvSpPr>
          <p:cNvPr id="12" name="Rectangle 11">
            <a:extLst>
              <a:ext uri="{FF2B5EF4-FFF2-40B4-BE49-F238E27FC236}">
                <a16:creationId xmlns:a16="http://schemas.microsoft.com/office/drawing/2014/main" id="{9B834327-03F1-4931-8261-971373A5A6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924271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558DB37-9FEE-48A2-8578-ED04015739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F7FCCA6-00E2-4F74-A105-0D769872F2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0"/>
            <a:ext cx="12188952" cy="1905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CCD8D530-80A7-4E34-95C5-45DB9D4D771A}"/>
              </a:ext>
            </a:extLst>
          </p:cNvPr>
          <p:cNvSpPr>
            <a:spLocks noGrp="1"/>
          </p:cNvSpPr>
          <p:nvPr>
            <p:ph type="title"/>
          </p:nvPr>
        </p:nvSpPr>
        <p:spPr>
          <a:xfrm>
            <a:off x="1097280" y="286603"/>
            <a:ext cx="10058400" cy="1450757"/>
          </a:xfrm>
        </p:spPr>
        <p:txBody>
          <a:bodyPr anchor="ctr">
            <a:normAutofit/>
          </a:bodyPr>
          <a:lstStyle/>
          <a:p>
            <a:r>
              <a:rPr lang="en-US" b="1" u="sng" dirty="0">
                <a:solidFill>
                  <a:srgbClr val="FFFFFF"/>
                </a:solidFill>
              </a:rPr>
              <a:t>ARBITRATORS</a:t>
            </a:r>
          </a:p>
        </p:txBody>
      </p:sp>
      <p:sp>
        <p:nvSpPr>
          <p:cNvPr id="3" name="Content Placeholder 2">
            <a:extLst>
              <a:ext uri="{FF2B5EF4-FFF2-40B4-BE49-F238E27FC236}">
                <a16:creationId xmlns:a16="http://schemas.microsoft.com/office/drawing/2014/main" id="{D80D75A5-0207-4010-8B06-6E16217AD59E}"/>
              </a:ext>
            </a:extLst>
          </p:cNvPr>
          <p:cNvSpPr>
            <a:spLocks noGrp="1"/>
          </p:cNvSpPr>
          <p:nvPr>
            <p:ph idx="1"/>
          </p:nvPr>
        </p:nvSpPr>
        <p:spPr>
          <a:xfrm>
            <a:off x="0" y="1905000"/>
            <a:ext cx="12192000" cy="4495800"/>
          </a:xfrm>
        </p:spPr>
        <p:txBody>
          <a:bodyPr>
            <a:normAutofit fontScale="92500"/>
          </a:bodyPr>
          <a:lstStyle/>
          <a:p>
            <a:pPr>
              <a:lnSpc>
                <a:spcPct val="150000"/>
              </a:lnSpc>
              <a:buFont typeface="Wingdings" panose="05000000000000000000" pitchFamily="2" charset="2"/>
              <a:buChar char="§"/>
            </a:pPr>
            <a:r>
              <a:rPr lang="en-US" sz="2000" b="1" dirty="0">
                <a:latin typeface="Georgia Pro" panose="02040502050405020303" pitchFamily="18" charset="0"/>
              </a:rPr>
              <a:t>Arbitration is a onetime proceeding and there is no second chance</a:t>
            </a:r>
            <a:r>
              <a:rPr lang="en-US" sz="2000" dirty="0">
                <a:latin typeface="Georgia Pro" panose="02040502050405020303" pitchFamily="18" charset="0"/>
              </a:rPr>
              <a:t>. </a:t>
            </a:r>
          </a:p>
          <a:p>
            <a:pPr>
              <a:lnSpc>
                <a:spcPct val="150000"/>
              </a:lnSpc>
              <a:buFont typeface="Wingdings" panose="05000000000000000000" pitchFamily="2" charset="2"/>
              <a:buChar char="§"/>
            </a:pPr>
            <a:r>
              <a:rPr lang="en-US" sz="2000" dirty="0">
                <a:latin typeface="Georgia Pro" panose="02040502050405020303" pitchFamily="18" charset="0"/>
              </a:rPr>
              <a:t>The </a:t>
            </a:r>
            <a:r>
              <a:rPr lang="en-US" sz="2000" b="1" dirty="0">
                <a:latin typeface="Georgia Pro" panose="02040502050405020303" pitchFamily="18" charset="0"/>
              </a:rPr>
              <a:t>arbitrators are chosen based on their skill sets especially for arbitration procedure, coupled with their knowledge about the industry which is the subject matter of the arbitration</a:t>
            </a:r>
            <a:r>
              <a:rPr lang="en-US" sz="2000" dirty="0">
                <a:latin typeface="Georgia Pro" panose="02040502050405020303" pitchFamily="18" charset="0"/>
              </a:rPr>
              <a:t>. </a:t>
            </a:r>
          </a:p>
          <a:p>
            <a:pPr>
              <a:lnSpc>
                <a:spcPct val="150000"/>
              </a:lnSpc>
              <a:buFont typeface="Wingdings" panose="05000000000000000000" pitchFamily="2" charset="2"/>
              <a:buChar char="§"/>
            </a:pPr>
            <a:r>
              <a:rPr lang="en-US" sz="2000" dirty="0">
                <a:latin typeface="Georgia Pro" panose="02040502050405020303" pitchFamily="18" charset="0"/>
              </a:rPr>
              <a:t>One needs to </a:t>
            </a:r>
            <a:r>
              <a:rPr lang="en-US" sz="2000" b="1" dirty="0">
                <a:latin typeface="Georgia Pro" panose="02040502050405020303" pitchFamily="18" charset="0"/>
              </a:rPr>
              <a:t>diligently take up various accreditation courses, training programs etc. in order to acquaint oneself with arbitration.</a:t>
            </a:r>
            <a:r>
              <a:rPr lang="en-US" sz="2000" dirty="0">
                <a:latin typeface="Georgia Pro" panose="02040502050405020303" pitchFamily="18" charset="0"/>
              </a:rPr>
              <a:t> Sir pointed out that a court proceeding is extremely different from arbitration as in a court proceeding.</a:t>
            </a:r>
          </a:p>
          <a:p>
            <a:pPr>
              <a:lnSpc>
                <a:spcPct val="150000"/>
              </a:lnSpc>
              <a:buFont typeface="Wingdings" panose="05000000000000000000" pitchFamily="2" charset="2"/>
              <a:buChar char="§"/>
            </a:pPr>
            <a:r>
              <a:rPr lang="en-US" sz="2000" dirty="0">
                <a:latin typeface="Georgia Pro" panose="02040502050405020303" pitchFamily="18" charset="0"/>
              </a:rPr>
              <a:t>Sir goes on to tell that a good arbitration professional knows the best practices of International arbitration. Therefore, </a:t>
            </a:r>
            <a:r>
              <a:rPr lang="en-US" sz="2000" b="1" dirty="0">
                <a:latin typeface="Georgia Pro" panose="02040502050405020303" pitchFamily="18" charset="0"/>
              </a:rPr>
              <a:t>one should start following all forms of arbitrations from across the globe,</a:t>
            </a:r>
            <a:r>
              <a:rPr lang="en-US" sz="2000" dirty="0">
                <a:latin typeface="Georgia Pro" panose="02040502050405020303" pitchFamily="18" charset="0"/>
              </a:rPr>
              <a:t> from the very beginning of their careers. </a:t>
            </a:r>
            <a:endParaRPr lang="en-US" sz="2000" b="1" dirty="0">
              <a:latin typeface="Georgia Pro" panose="02040502050405020303" pitchFamily="18" charset="0"/>
            </a:endParaRPr>
          </a:p>
        </p:txBody>
      </p:sp>
      <p:sp>
        <p:nvSpPr>
          <p:cNvPr id="12" name="Rectangle 11">
            <a:extLst>
              <a:ext uri="{FF2B5EF4-FFF2-40B4-BE49-F238E27FC236}">
                <a16:creationId xmlns:a16="http://schemas.microsoft.com/office/drawing/2014/main" id="{9B834327-03F1-4931-8261-971373A5A6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423824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558DB37-9FEE-48A2-8578-ED04015739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F7FCCA6-00E2-4F74-A105-0D769872F2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0"/>
            <a:ext cx="12188952" cy="1905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CCD8D530-80A7-4E34-95C5-45DB9D4D771A}"/>
              </a:ext>
            </a:extLst>
          </p:cNvPr>
          <p:cNvSpPr>
            <a:spLocks noGrp="1"/>
          </p:cNvSpPr>
          <p:nvPr>
            <p:ph type="title"/>
          </p:nvPr>
        </p:nvSpPr>
        <p:spPr>
          <a:xfrm>
            <a:off x="1097280" y="286603"/>
            <a:ext cx="10058400" cy="1450757"/>
          </a:xfrm>
        </p:spPr>
        <p:txBody>
          <a:bodyPr anchor="ctr">
            <a:normAutofit/>
          </a:bodyPr>
          <a:lstStyle/>
          <a:p>
            <a:r>
              <a:rPr lang="en-US" b="1" u="sng" dirty="0">
                <a:solidFill>
                  <a:srgbClr val="FFFFFF"/>
                </a:solidFill>
              </a:rPr>
              <a:t>ARBITRATORS</a:t>
            </a:r>
          </a:p>
        </p:txBody>
      </p:sp>
      <p:sp>
        <p:nvSpPr>
          <p:cNvPr id="3" name="Content Placeholder 2">
            <a:extLst>
              <a:ext uri="{FF2B5EF4-FFF2-40B4-BE49-F238E27FC236}">
                <a16:creationId xmlns:a16="http://schemas.microsoft.com/office/drawing/2014/main" id="{D80D75A5-0207-4010-8B06-6E16217AD59E}"/>
              </a:ext>
            </a:extLst>
          </p:cNvPr>
          <p:cNvSpPr>
            <a:spLocks noGrp="1"/>
          </p:cNvSpPr>
          <p:nvPr>
            <p:ph idx="1"/>
          </p:nvPr>
        </p:nvSpPr>
        <p:spPr>
          <a:xfrm>
            <a:off x="0" y="1905000"/>
            <a:ext cx="12192000" cy="4495800"/>
          </a:xfrm>
        </p:spPr>
        <p:txBody>
          <a:bodyPr>
            <a:normAutofit/>
          </a:bodyPr>
          <a:lstStyle/>
          <a:p>
            <a:pPr>
              <a:lnSpc>
                <a:spcPct val="150000"/>
              </a:lnSpc>
              <a:buFont typeface="Arial" panose="020B0604020202020204" pitchFamily="34" charset="0"/>
              <a:buChar char="•"/>
            </a:pPr>
            <a:r>
              <a:rPr lang="en-US" sz="2400" dirty="0">
                <a:latin typeface="Georgia Pro" panose="02040502050405020303" pitchFamily="18" charset="0"/>
              </a:rPr>
              <a:t>According to Redfern &amp; Hunter, “Experienced practitioners recognize that the deliberate appointment of a partisan arbitrator is, in any event, often counterproductive; the remaining arbitrators will very soon perceive what is happening and the influence of the partisan arbitrator during the tribunal’s deliberations will be-at the very least diminished. It is a far better practice to appoint a person who may, by reason of culture or background, be a broadly in </a:t>
            </a:r>
            <a:r>
              <a:rPr lang="en-US" sz="2400" b="1" dirty="0">
                <a:latin typeface="Georgia Pro" panose="02040502050405020303" pitchFamily="18" charset="0"/>
              </a:rPr>
              <a:t>sympathy with the case theory </a:t>
            </a:r>
            <a:r>
              <a:rPr lang="en-US" sz="2400" dirty="0">
                <a:latin typeface="Georgia Pro" panose="02040502050405020303" pitchFamily="18" charset="0"/>
              </a:rPr>
              <a:t>to be put forward, but who will be </a:t>
            </a:r>
            <a:r>
              <a:rPr lang="en-US" sz="2400" b="1" dirty="0">
                <a:latin typeface="Georgia Pro" panose="02040502050405020303" pitchFamily="18" charset="0"/>
              </a:rPr>
              <a:t>strictly impartial when it comes to assessing the facts and evaluating the arguments on fact and law. </a:t>
            </a:r>
            <a:r>
              <a:rPr lang="en-US" sz="2400" dirty="0">
                <a:latin typeface="Georgia Pro" panose="02040502050405020303" pitchFamily="18" charset="0"/>
              </a:rPr>
              <a:t>“</a:t>
            </a:r>
          </a:p>
        </p:txBody>
      </p:sp>
      <p:sp>
        <p:nvSpPr>
          <p:cNvPr id="12" name="Rectangle 11">
            <a:extLst>
              <a:ext uri="{FF2B5EF4-FFF2-40B4-BE49-F238E27FC236}">
                <a16:creationId xmlns:a16="http://schemas.microsoft.com/office/drawing/2014/main" id="{9B834327-03F1-4931-8261-971373A5A6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4249703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558DB37-9FEE-48A2-8578-ED04015739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F7FCCA6-00E2-4F74-A105-0D769872F2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0"/>
            <a:ext cx="12188952" cy="1905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CCD8D530-80A7-4E34-95C5-45DB9D4D771A}"/>
              </a:ext>
            </a:extLst>
          </p:cNvPr>
          <p:cNvSpPr>
            <a:spLocks noGrp="1"/>
          </p:cNvSpPr>
          <p:nvPr>
            <p:ph type="title"/>
          </p:nvPr>
        </p:nvSpPr>
        <p:spPr>
          <a:xfrm>
            <a:off x="1097280" y="286603"/>
            <a:ext cx="10058400" cy="1450757"/>
          </a:xfrm>
        </p:spPr>
        <p:txBody>
          <a:bodyPr anchor="ctr">
            <a:normAutofit/>
          </a:bodyPr>
          <a:lstStyle/>
          <a:p>
            <a:r>
              <a:rPr lang="en-US" b="1" u="sng" dirty="0">
                <a:solidFill>
                  <a:srgbClr val="FFFFFF"/>
                </a:solidFill>
              </a:rPr>
              <a:t>ARBITRATORS</a:t>
            </a:r>
          </a:p>
        </p:txBody>
      </p:sp>
      <p:sp>
        <p:nvSpPr>
          <p:cNvPr id="3" name="Content Placeholder 2">
            <a:extLst>
              <a:ext uri="{FF2B5EF4-FFF2-40B4-BE49-F238E27FC236}">
                <a16:creationId xmlns:a16="http://schemas.microsoft.com/office/drawing/2014/main" id="{D80D75A5-0207-4010-8B06-6E16217AD59E}"/>
              </a:ext>
            </a:extLst>
          </p:cNvPr>
          <p:cNvSpPr>
            <a:spLocks noGrp="1"/>
          </p:cNvSpPr>
          <p:nvPr>
            <p:ph idx="1"/>
          </p:nvPr>
        </p:nvSpPr>
        <p:spPr>
          <a:xfrm>
            <a:off x="0" y="1905000"/>
            <a:ext cx="12192000" cy="4495800"/>
          </a:xfrm>
        </p:spPr>
        <p:txBody>
          <a:bodyPr>
            <a:normAutofit/>
          </a:bodyPr>
          <a:lstStyle/>
          <a:p>
            <a:pPr>
              <a:lnSpc>
                <a:spcPct val="150000"/>
              </a:lnSpc>
              <a:buFont typeface="Arial" panose="020B0604020202020204" pitchFamily="34" charset="0"/>
              <a:buChar char="•"/>
            </a:pPr>
            <a:r>
              <a:rPr lang="en-US" sz="2400" dirty="0">
                <a:latin typeface="Georgia Pro" panose="02040502050405020303" pitchFamily="18" charset="0"/>
              </a:rPr>
              <a:t>The following are the five most important qualities of an arbitrator:</a:t>
            </a:r>
          </a:p>
          <a:p>
            <a:pPr marL="201168" lvl="1" indent="0">
              <a:lnSpc>
                <a:spcPct val="150000"/>
              </a:lnSpc>
              <a:buNone/>
            </a:pPr>
            <a:r>
              <a:rPr lang="en-US" sz="2200" dirty="0">
                <a:latin typeface="Georgia Pro" panose="02040502050405020303" pitchFamily="18" charset="0"/>
              </a:rPr>
              <a:t>	1. </a:t>
            </a:r>
            <a:r>
              <a:rPr lang="en-US" sz="2200" b="1" u="sng" dirty="0">
                <a:latin typeface="Georgia Pro" panose="02040502050405020303" pitchFamily="18" charset="0"/>
              </a:rPr>
              <a:t>Competent</a:t>
            </a:r>
            <a:r>
              <a:rPr lang="en-US" sz="2200" dirty="0">
                <a:latin typeface="Georgia Pro" panose="02040502050405020303" pitchFamily="18" charset="0"/>
              </a:rPr>
              <a:t>: Arbitrator who is selected should be capable of providing a rational and legally sound decision to settle the dispute.</a:t>
            </a:r>
          </a:p>
          <a:p>
            <a:pPr marL="201168" lvl="1" indent="0">
              <a:lnSpc>
                <a:spcPct val="150000"/>
              </a:lnSpc>
              <a:buNone/>
            </a:pPr>
            <a:r>
              <a:rPr lang="en-US" sz="2200" dirty="0">
                <a:latin typeface="Georgia Pro" panose="02040502050405020303" pitchFamily="18" charset="0"/>
              </a:rPr>
              <a:t>	2. </a:t>
            </a:r>
            <a:r>
              <a:rPr lang="en-US" sz="2200" b="1" u="sng" dirty="0">
                <a:latin typeface="Georgia Pro" panose="02040502050405020303" pitchFamily="18" charset="0"/>
              </a:rPr>
              <a:t>Patient and Objective:</a:t>
            </a:r>
            <a:r>
              <a:rPr lang="en-US" sz="2200" dirty="0">
                <a:latin typeface="Georgia Pro" panose="02040502050405020303" pitchFamily="18" charset="0"/>
              </a:rPr>
              <a:t> The best arbitrators remain completely neutral throughout the arbitration process. They can refrain from taking sides in either direction until the totality of testimony are delivered.</a:t>
            </a:r>
          </a:p>
          <a:p>
            <a:pPr marL="201168" lvl="1" indent="0">
              <a:lnSpc>
                <a:spcPct val="150000"/>
              </a:lnSpc>
              <a:buNone/>
            </a:pPr>
            <a:r>
              <a:rPr lang="en-US" sz="2200" dirty="0">
                <a:latin typeface="Georgia Pro" panose="02040502050405020303" pitchFamily="18" charset="0"/>
              </a:rPr>
              <a:t>	3. </a:t>
            </a:r>
            <a:r>
              <a:rPr lang="en-US" sz="2200" b="1" u="sng" dirty="0">
                <a:latin typeface="Georgia Pro" panose="02040502050405020303" pitchFamily="18" charset="0"/>
              </a:rPr>
              <a:t>Private:</a:t>
            </a:r>
            <a:r>
              <a:rPr lang="en-US" sz="2200" dirty="0">
                <a:latin typeface="Georgia Pro" panose="02040502050405020303" pitchFamily="18" charset="0"/>
              </a:rPr>
              <a:t> An arbitrator should never engage in conversation about the procedure with anyone that is not part of the proceedings.</a:t>
            </a:r>
          </a:p>
        </p:txBody>
      </p:sp>
      <p:sp>
        <p:nvSpPr>
          <p:cNvPr id="12" name="Rectangle 11">
            <a:extLst>
              <a:ext uri="{FF2B5EF4-FFF2-40B4-BE49-F238E27FC236}">
                <a16:creationId xmlns:a16="http://schemas.microsoft.com/office/drawing/2014/main" id="{9B834327-03F1-4931-8261-971373A5A6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6237815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558DB37-9FEE-48A2-8578-ED04015739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F7FCCA6-00E2-4F74-A105-0D769872F2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0"/>
            <a:ext cx="12188952" cy="1905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CCD8D530-80A7-4E34-95C5-45DB9D4D771A}"/>
              </a:ext>
            </a:extLst>
          </p:cNvPr>
          <p:cNvSpPr>
            <a:spLocks noGrp="1"/>
          </p:cNvSpPr>
          <p:nvPr>
            <p:ph type="title"/>
          </p:nvPr>
        </p:nvSpPr>
        <p:spPr>
          <a:xfrm>
            <a:off x="1097280" y="286603"/>
            <a:ext cx="10058400" cy="1450757"/>
          </a:xfrm>
        </p:spPr>
        <p:txBody>
          <a:bodyPr anchor="ctr">
            <a:normAutofit/>
          </a:bodyPr>
          <a:lstStyle/>
          <a:p>
            <a:r>
              <a:rPr lang="en-US" b="1" u="sng" dirty="0">
                <a:solidFill>
                  <a:srgbClr val="FFFFFF"/>
                </a:solidFill>
              </a:rPr>
              <a:t>ARBITRATORS</a:t>
            </a:r>
          </a:p>
        </p:txBody>
      </p:sp>
      <p:sp>
        <p:nvSpPr>
          <p:cNvPr id="3" name="Content Placeholder 2">
            <a:extLst>
              <a:ext uri="{FF2B5EF4-FFF2-40B4-BE49-F238E27FC236}">
                <a16:creationId xmlns:a16="http://schemas.microsoft.com/office/drawing/2014/main" id="{D80D75A5-0207-4010-8B06-6E16217AD59E}"/>
              </a:ext>
            </a:extLst>
          </p:cNvPr>
          <p:cNvSpPr>
            <a:spLocks noGrp="1"/>
          </p:cNvSpPr>
          <p:nvPr>
            <p:ph idx="1"/>
          </p:nvPr>
        </p:nvSpPr>
        <p:spPr>
          <a:xfrm>
            <a:off x="0" y="1905000"/>
            <a:ext cx="12192000" cy="4495800"/>
          </a:xfrm>
        </p:spPr>
        <p:txBody>
          <a:bodyPr>
            <a:normAutofit/>
          </a:bodyPr>
          <a:lstStyle/>
          <a:p>
            <a:pPr marL="384048" lvl="2" indent="0">
              <a:lnSpc>
                <a:spcPct val="150000"/>
              </a:lnSpc>
              <a:buNone/>
            </a:pPr>
            <a:r>
              <a:rPr lang="en-US" sz="2000" dirty="0">
                <a:latin typeface="Georgia Pro" panose="02040502050405020303" pitchFamily="18" charset="0"/>
              </a:rPr>
              <a:t>	4. </a:t>
            </a:r>
            <a:r>
              <a:rPr lang="en-US" sz="2000" b="1" u="sng" dirty="0">
                <a:latin typeface="Georgia Pro" panose="02040502050405020303" pitchFamily="18" charset="0"/>
              </a:rPr>
              <a:t>Skilled Communicator: </a:t>
            </a:r>
            <a:r>
              <a:rPr lang="en-US" sz="2000" dirty="0">
                <a:latin typeface="Georgia Pro" panose="02040502050405020303" pitchFamily="18" charset="0"/>
              </a:rPr>
              <a:t>Arbitrators should allow both parties to fully articulate their grievances once the hearing begins. A good arbitrator should be willing to patiently listen as parties are allowed to make their respective cases with no interruptions.</a:t>
            </a:r>
          </a:p>
          <a:p>
            <a:pPr marL="384048" lvl="2" indent="0">
              <a:lnSpc>
                <a:spcPct val="150000"/>
              </a:lnSpc>
              <a:buNone/>
            </a:pPr>
            <a:r>
              <a:rPr lang="en-US" sz="2000" dirty="0">
                <a:latin typeface="Georgia Pro" panose="02040502050405020303" pitchFamily="18" charset="0"/>
              </a:rPr>
              <a:t>	5. </a:t>
            </a:r>
            <a:r>
              <a:rPr lang="en-US" sz="2000" b="1" u="sng" dirty="0">
                <a:latin typeface="Georgia Pro" panose="02040502050405020303" pitchFamily="18" charset="0"/>
              </a:rPr>
              <a:t>Temperament: </a:t>
            </a:r>
            <a:r>
              <a:rPr lang="en-US" sz="2000" dirty="0">
                <a:latin typeface="Georgia Pro" panose="02040502050405020303" pitchFamily="18" charset="0"/>
              </a:rPr>
              <a:t>Arbitrators need to combine the ability to objectively consider the facts of the dispute with the understanding of how their subsequent decision will affect the lives of all individuals involved. </a:t>
            </a:r>
          </a:p>
          <a:p>
            <a:pPr marL="384048" lvl="2" indent="0">
              <a:lnSpc>
                <a:spcPct val="150000"/>
              </a:lnSpc>
              <a:buNone/>
            </a:pPr>
            <a:r>
              <a:rPr lang="en-US" sz="2000" dirty="0">
                <a:latin typeface="Georgia Pro" panose="02040502050405020303" pitchFamily="18" charset="0"/>
              </a:rPr>
              <a:t>	6. </a:t>
            </a:r>
            <a:r>
              <a:rPr lang="en-US" sz="2000" b="1" u="sng" dirty="0">
                <a:latin typeface="Georgia Pro" panose="02040502050405020303" pitchFamily="18" charset="0"/>
              </a:rPr>
              <a:t>Ethical:</a:t>
            </a:r>
            <a:r>
              <a:rPr lang="en-US" sz="2000" dirty="0">
                <a:latin typeface="Georgia Pro" panose="02040502050405020303" pitchFamily="18" charset="0"/>
              </a:rPr>
              <a:t> Arbitrators should always maintain ethical and moral integrity and uphold principles of justice, equity and good conscience as they are considered to be “Private Judges”. Hence, they should be extremely ethical and never get involved in mal practices. </a:t>
            </a:r>
          </a:p>
        </p:txBody>
      </p:sp>
      <p:sp>
        <p:nvSpPr>
          <p:cNvPr id="12" name="Rectangle 11">
            <a:extLst>
              <a:ext uri="{FF2B5EF4-FFF2-40B4-BE49-F238E27FC236}">
                <a16:creationId xmlns:a16="http://schemas.microsoft.com/office/drawing/2014/main" id="{9B834327-03F1-4931-8261-971373A5A6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80009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558DB37-9FEE-48A2-8578-ED04015739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F7FCCA6-00E2-4F74-A105-0D769872F2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0"/>
            <a:ext cx="12188952" cy="1905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CCD8D530-80A7-4E34-95C5-45DB9D4D771A}"/>
              </a:ext>
            </a:extLst>
          </p:cNvPr>
          <p:cNvSpPr>
            <a:spLocks noGrp="1"/>
          </p:cNvSpPr>
          <p:nvPr>
            <p:ph type="title"/>
          </p:nvPr>
        </p:nvSpPr>
        <p:spPr>
          <a:xfrm>
            <a:off x="1097280" y="286603"/>
            <a:ext cx="10058400" cy="1450757"/>
          </a:xfrm>
        </p:spPr>
        <p:txBody>
          <a:bodyPr anchor="ctr">
            <a:normAutofit/>
          </a:bodyPr>
          <a:lstStyle/>
          <a:p>
            <a:r>
              <a:rPr lang="en-US" sz="4800" b="1" u="sng" dirty="0">
                <a:solidFill>
                  <a:schemeClr val="bg1"/>
                </a:solidFill>
              </a:rPr>
              <a:t>REMUNERATION </a:t>
            </a:r>
            <a:endParaRPr lang="en-US" b="1" u="sng" dirty="0">
              <a:solidFill>
                <a:schemeClr val="bg1"/>
              </a:solidFill>
            </a:endParaRPr>
          </a:p>
        </p:txBody>
      </p:sp>
      <p:sp>
        <p:nvSpPr>
          <p:cNvPr id="3" name="Content Placeholder 2">
            <a:extLst>
              <a:ext uri="{FF2B5EF4-FFF2-40B4-BE49-F238E27FC236}">
                <a16:creationId xmlns:a16="http://schemas.microsoft.com/office/drawing/2014/main" id="{D80D75A5-0207-4010-8B06-6E16217AD59E}"/>
              </a:ext>
            </a:extLst>
          </p:cNvPr>
          <p:cNvSpPr>
            <a:spLocks noGrp="1"/>
          </p:cNvSpPr>
          <p:nvPr>
            <p:ph idx="1"/>
          </p:nvPr>
        </p:nvSpPr>
        <p:spPr>
          <a:xfrm>
            <a:off x="0" y="1905000"/>
            <a:ext cx="12192000" cy="4495800"/>
          </a:xfrm>
        </p:spPr>
        <p:txBody>
          <a:bodyPr>
            <a:normAutofit/>
          </a:bodyPr>
          <a:lstStyle/>
          <a:p>
            <a:pPr lvl="2">
              <a:lnSpc>
                <a:spcPct val="150000"/>
              </a:lnSpc>
            </a:pPr>
            <a:r>
              <a:rPr lang="en-US" sz="2400" dirty="0">
                <a:latin typeface="Georgia Pro" panose="02040502050405020303" pitchFamily="18" charset="0"/>
              </a:rPr>
              <a:t>Sir gave a brief overview about the renumeration of an arbitrator. He stated that for a domestic arbitration proceeding, arbitrators like him charge around two or more lakhs for 2 hours. In international arbitration, </a:t>
            </a:r>
            <a:r>
              <a:rPr lang="en-US" sz="2400" b="1" dirty="0">
                <a:latin typeface="Georgia Pro" panose="02040502050405020303" pitchFamily="18" charset="0"/>
              </a:rPr>
              <a:t>one has the opportunity of getting compensated well as they get to travel around the globe</a:t>
            </a:r>
            <a:r>
              <a:rPr lang="en-US" sz="2400" dirty="0">
                <a:latin typeface="Georgia Pro" panose="02040502050405020303" pitchFamily="18" charset="0"/>
              </a:rPr>
              <a:t>. </a:t>
            </a:r>
          </a:p>
          <a:p>
            <a:pPr lvl="2">
              <a:lnSpc>
                <a:spcPct val="150000"/>
              </a:lnSpc>
            </a:pPr>
            <a:r>
              <a:rPr lang="en-US" sz="2400" dirty="0">
                <a:latin typeface="Georgia Pro" panose="02040502050405020303" pitchFamily="18" charset="0"/>
              </a:rPr>
              <a:t>According to Indian laws, the remuneration shall be fixed by the tribunal. This changes when the legislation or rules and regulation governing the arbitration procedure cis different. </a:t>
            </a:r>
          </a:p>
          <a:p>
            <a:pPr marL="384048" lvl="2" indent="0">
              <a:lnSpc>
                <a:spcPct val="150000"/>
              </a:lnSpc>
              <a:buNone/>
            </a:pPr>
            <a:endParaRPr lang="en-US" sz="4000" dirty="0">
              <a:latin typeface="Georgia Pro" panose="02040502050405020303" pitchFamily="18" charset="0"/>
            </a:endParaRPr>
          </a:p>
        </p:txBody>
      </p:sp>
      <p:sp>
        <p:nvSpPr>
          <p:cNvPr id="12" name="Rectangle 11">
            <a:extLst>
              <a:ext uri="{FF2B5EF4-FFF2-40B4-BE49-F238E27FC236}">
                <a16:creationId xmlns:a16="http://schemas.microsoft.com/office/drawing/2014/main" id="{9B834327-03F1-4931-8261-971373A5A6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8634904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558DB37-9FEE-48A2-8578-ED04015739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F7FCCA6-00E2-4F74-A105-0D769872F2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0"/>
            <a:ext cx="12188952" cy="1905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CCD8D530-80A7-4E34-95C5-45DB9D4D771A}"/>
              </a:ext>
            </a:extLst>
          </p:cNvPr>
          <p:cNvSpPr>
            <a:spLocks noGrp="1"/>
          </p:cNvSpPr>
          <p:nvPr>
            <p:ph type="title"/>
          </p:nvPr>
        </p:nvSpPr>
        <p:spPr>
          <a:xfrm>
            <a:off x="1097280" y="286603"/>
            <a:ext cx="10058400" cy="1450757"/>
          </a:xfrm>
        </p:spPr>
        <p:txBody>
          <a:bodyPr anchor="ctr">
            <a:normAutofit/>
          </a:bodyPr>
          <a:lstStyle/>
          <a:p>
            <a:r>
              <a:rPr lang="en-US" sz="4800" b="1" u="sng" dirty="0">
                <a:solidFill>
                  <a:schemeClr val="bg1"/>
                </a:solidFill>
              </a:rPr>
              <a:t>CAREER IN ARBITRATION </a:t>
            </a:r>
            <a:endParaRPr lang="en-US" b="1" u="sng" dirty="0">
              <a:solidFill>
                <a:schemeClr val="bg1"/>
              </a:solidFill>
            </a:endParaRPr>
          </a:p>
        </p:txBody>
      </p:sp>
      <p:sp>
        <p:nvSpPr>
          <p:cNvPr id="3" name="Content Placeholder 2">
            <a:extLst>
              <a:ext uri="{FF2B5EF4-FFF2-40B4-BE49-F238E27FC236}">
                <a16:creationId xmlns:a16="http://schemas.microsoft.com/office/drawing/2014/main" id="{D80D75A5-0207-4010-8B06-6E16217AD59E}"/>
              </a:ext>
            </a:extLst>
          </p:cNvPr>
          <p:cNvSpPr>
            <a:spLocks noGrp="1"/>
          </p:cNvSpPr>
          <p:nvPr>
            <p:ph idx="1"/>
          </p:nvPr>
        </p:nvSpPr>
        <p:spPr>
          <a:xfrm>
            <a:off x="0" y="1905000"/>
            <a:ext cx="12192000" cy="4495800"/>
          </a:xfrm>
        </p:spPr>
        <p:txBody>
          <a:bodyPr>
            <a:normAutofit/>
          </a:bodyPr>
          <a:lstStyle/>
          <a:p>
            <a:pPr>
              <a:lnSpc>
                <a:spcPct val="150000"/>
              </a:lnSpc>
            </a:pPr>
            <a:r>
              <a:rPr lang="en-US" sz="2000" b="1" dirty="0">
                <a:latin typeface="Georgia Pro" panose="02040502050405020303" pitchFamily="18" charset="0"/>
              </a:rPr>
              <a:t>The following are a few career options for people who want to pursue arbitration:</a:t>
            </a:r>
          </a:p>
          <a:p>
            <a:pPr lvl="3">
              <a:lnSpc>
                <a:spcPct val="150000"/>
              </a:lnSpc>
              <a:buFont typeface="Wingdings" panose="05000000000000000000" pitchFamily="2" charset="2"/>
              <a:buChar char="§"/>
            </a:pPr>
            <a:r>
              <a:rPr lang="en-US" sz="2000" dirty="0">
                <a:latin typeface="Georgia Pro" panose="02040502050405020303" pitchFamily="18" charset="0"/>
              </a:rPr>
              <a:t>Arbitration lawyer</a:t>
            </a:r>
          </a:p>
          <a:p>
            <a:pPr lvl="3">
              <a:lnSpc>
                <a:spcPct val="150000"/>
              </a:lnSpc>
              <a:buFont typeface="Wingdings" panose="05000000000000000000" pitchFamily="2" charset="2"/>
              <a:buChar char="§"/>
            </a:pPr>
            <a:r>
              <a:rPr lang="en-US" sz="2000" dirty="0">
                <a:latin typeface="Georgia Pro" panose="02040502050405020303" pitchFamily="18" charset="0"/>
              </a:rPr>
              <a:t>Arbitrator</a:t>
            </a:r>
          </a:p>
          <a:p>
            <a:pPr lvl="3">
              <a:lnSpc>
                <a:spcPct val="150000"/>
              </a:lnSpc>
              <a:buFont typeface="Wingdings" panose="05000000000000000000" pitchFamily="2" charset="2"/>
              <a:buChar char="§"/>
            </a:pPr>
            <a:r>
              <a:rPr lang="en-US" sz="2000" dirty="0">
                <a:latin typeface="Georgia Pro" panose="02040502050405020303" pitchFamily="18" charset="0"/>
              </a:rPr>
              <a:t>In-house arbitration counsel</a:t>
            </a:r>
          </a:p>
          <a:p>
            <a:pPr lvl="3">
              <a:lnSpc>
                <a:spcPct val="150000"/>
              </a:lnSpc>
              <a:buFont typeface="Wingdings" panose="05000000000000000000" pitchFamily="2" charset="2"/>
              <a:buChar char="§"/>
            </a:pPr>
            <a:r>
              <a:rPr lang="en-US" sz="2000" dirty="0">
                <a:latin typeface="Georgia Pro" panose="02040502050405020303" pitchFamily="18" charset="0"/>
              </a:rPr>
              <a:t>Work with arbitration institution</a:t>
            </a:r>
          </a:p>
          <a:p>
            <a:pPr lvl="3">
              <a:lnSpc>
                <a:spcPct val="150000"/>
              </a:lnSpc>
              <a:buFont typeface="Wingdings" panose="05000000000000000000" pitchFamily="2" charset="2"/>
              <a:buChar char="§"/>
            </a:pPr>
            <a:r>
              <a:rPr lang="en-US" sz="2000" dirty="0">
                <a:latin typeface="Georgia Pro" panose="02040502050405020303" pitchFamily="18" charset="0"/>
              </a:rPr>
              <a:t>Start careers as tribunal secretaries </a:t>
            </a:r>
          </a:p>
          <a:p>
            <a:pPr lvl="3">
              <a:lnSpc>
                <a:spcPct val="150000"/>
              </a:lnSpc>
              <a:buFont typeface="Wingdings" panose="05000000000000000000" pitchFamily="2" charset="2"/>
              <a:buChar char="§"/>
            </a:pPr>
            <a:r>
              <a:rPr lang="en-US" sz="2000" dirty="0">
                <a:latin typeface="Georgia Pro" panose="02040502050405020303" pitchFamily="18" charset="0"/>
              </a:rPr>
              <a:t>International bureaucrats </a:t>
            </a:r>
          </a:p>
          <a:p>
            <a:pPr lvl="3">
              <a:lnSpc>
                <a:spcPct val="150000"/>
              </a:lnSpc>
              <a:buFont typeface="Wingdings" panose="05000000000000000000" pitchFamily="2" charset="2"/>
              <a:buChar char="§"/>
            </a:pPr>
            <a:r>
              <a:rPr lang="en-US" sz="2000" dirty="0">
                <a:latin typeface="Georgia Pro" panose="02040502050405020303" pitchFamily="18" charset="0"/>
              </a:rPr>
              <a:t>One can be cited as experts in arbitration procedures</a:t>
            </a:r>
          </a:p>
          <a:p>
            <a:pPr marL="384048" lvl="2" indent="0">
              <a:lnSpc>
                <a:spcPct val="150000"/>
              </a:lnSpc>
              <a:buNone/>
            </a:pPr>
            <a:endParaRPr lang="en-US" sz="2000" dirty="0">
              <a:latin typeface="Georgia Pro" panose="02040502050405020303" pitchFamily="18" charset="0"/>
            </a:endParaRPr>
          </a:p>
        </p:txBody>
      </p:sp>
      <p:sp>
        <p:nvSpPr>
          <p:cNvPr id="12" name="Rectangle 11">
            <a:extLst>
              <a:ext uri="{FF2B5EF4-FFF2-40B4-BE49-F238E27FC236}">
                <a16:creationId xmlns:a16="http://schemas.microsoft.com/office/drawing/2014/main" id="{9B834327-03F1-4931-8261-971373A5A6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7598382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1_RetrospectVTI">
  <a:themeElements>
    <a:clrScheme name="Custom 34">
      <a:dk1>
        <a:sysClr val="windowText" lastClr="000000"/>
      </a:dk1>
      <a:lt1>
        <a:sysClr val="window" lastClr="FFFFFF"/>
      </a:lt1>
      <a:dk2>
        <a:srgbClr val="39302A"/>
      </a:dk2>
      <a:lt2>
        <a:srgbClr val="E5DEDB"/>
      </a:lt2>
      <a:accent1>
        <a:srgbClr val="EC7016"/>
      </a:accent1>
      <a:accent2>
        <a:srgbClr val="F8931D"/>
      </a:accent2>
      <a:accent3>
        <a:srgbClr val="CE8D3E"/>
      </a:accent3>
      <a:accent4>
        <a:srgbClr val="E64823"/>
      </a:accent4>
      <a:accent5>
        <a:srgbClr val="FFCA08"/>
      </a:accent5>
      <a:accent6>
        <a:srgbClr val="9C6A6A"/>
      </a:accent6>
      <a:hlink>
        <a:srgbClr val="2998E3"/>
      </a:hlink>
      <a:folHlink>
        <a:srgbClr val="7F723D"/>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ABE3C30C-0FC0-4450-828E-52DE70F1BCCB}" vid="{A6E2497D-935A-4CFD-B9FD-6DCB15FA68BF}"/>
    </a:ext>
  </a:extLst>
</a:theme>
</file>

<file path=ppt/theme/themeOverride1.xml><?xml version="1.0" encoding="utf-8"?>
<a:themeOverride xmlns:a="http://schemas.openxmlformats.org/drawingml/2006/main">
  <a:clrScheme name="Custom 41">
    <a:dk1>
      <a:sysClr val="windowText" lastClr="000000"/>
    </a:dk1>
    <a:lt1>
      <a:sysClr val="window" lastClr="FFFFFF"/>
    </a:lt1>
    <a:dk2>
      <a:srgbClr val="39302A"/>
    </a:dk2>
    <a:lt2>
      <a:srgbClr val="E5DEDB"/>
    </a:lt2>
    <a:accent1>
      <a:srgbClr val="F36826"/>
    </a:accent1>
    <a:accent2>
      <a:srgbClr val="FB8E09"/>
    </a:accent2>
    <a:accent3>
      <a:srgbClr val="D48B32"/>
    </a:accent3>
    <a:accent4>
      <a:srgbClr val="E64823"/>
    </a:accent4>
    <a:accent5>
      <a:srgbClr val="FFCA08"/>
    </a:accent5>
    <a:accent6>
      <a:srgbClr val="AF695B"/>
    </a:accent6>
    <a:hlink>
      <a:srgbClr val="2998E3"/>
    </a:hlink>
    <a:folHlink>
      <a:srgbClr val="7F723D"/>
    </a:folHlink>
  </a:clrScheme>
</a:themeOverride>
</file>

<file path=ppt/theme/themeOverride2.xml><?xml version="1.0" encoding="utf-8"?>
<a:themeOverride xmlns:a="http://schemas.openxmlformats.org/drawingml/2006/main">
  <a:clrScheme name="Custom 41">
    <a:dk1>
      <a:sysClr val="windowText" lastClr="000000"/>
    </a:dk1>
    <a:lt1>
      <a:sysClr val="window" lastClr="FFFFFF"/>
    </a:lt1>
    <a:dk2>
      <a:srgbClr val="39302A"/>
    </a:dk2>
    <a:lt2>
      <a:srgbClr val="E5DEDB"/>
    </a:lt2>
    <a:accent1>
      <a:srgbClr val="F36826"/>
    </a:accent1>
    <a:accent2>
      <a:srgbClr val="FB8E09"/>
    </a:accent2>
    <a:accent3>
      <a:srgbClr val="D48B32"/>
    </a:accent3>
    <a:accent4>
      <a:srgbClr val="E64823"/>
    </a:accent4>
    <a:accent5>
      <a:srgbClr val="FFCA08"/>
    </a:accent5>
    <a:accent6>
      <a:srgbClr val="AF695B"/>
    </a:accent6>
    <a:hlink>
      <a:srgbClr val="2998E3"/>
    </a:hlink>
    <a:folHlink>
      <a:srgbClr val="7F723D"/>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F5B1FD9-3BB6-4DA9-A089-3B68C2323D4F}">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638A3B04-B0F3-4C12-A722-52B5CF6D9723}">
  <ds:schemaRefs>
    <ds:schemaRef ds:uri="http://schemas.microsoft.com/sharepoint/v3/contenttype/forms"/>
  </ds:schemaRefs>
</ds:datastoreItem>
</file>

<file path=customXml/itemProps3.xml><?xml version="1.0" encoding="utf-8"?>
<ds:datastoreItem xmlns:ds="http://schemas.openxmlformats.org/officeDocument/2006/customXml" ds:itemID="{1747A963-53E0-44AF-AF13-963FE676C68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{80503EA9-F991-4B2A-8F6B-5F7AE4526E1C}tf33845126</Template>
  <TotalTime>0</TotalTime>
  <Words>1201</Words>
  <Application>Microsoft Office PowerPoint</Application>
  <PresentationFormat>Widescreen</PresentationFormat>
  <Paragraphs>87</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Bookman Old Style</vt:lpstr>
      <vt:lpstr>Calibri</vt:lpstr>
      <vt:lpstr>Franklin Gothic Book</vt:lpstr>
      <vt:lpstr>Georgia Pro</vt:lpstr>
      <vt:lpstr>Wingdings</vt:lpstr>
      <vt:lpstr>1_RetrospectVTI</vt:lpstr>
      <vt:lpstr>ARBITRATION AS A CAREER </vt:lpstr>
      <vt:lpstr>INTRODUCTION</vt:lpstr>
      <vt:lpstr>WHAT IS ARBITRATION?</vt:lpstr>
      <vt:lpstr>ARBITRATORS</vt:lpstr>
      <vt:lpstr>ARBITRATORS</vt:lpstr>
      <vt:lpstr>ARBITRATORS</vt:lpstr>
      <vt:lpstr>ARBITRATORS</vt:lpstr>
      <vt:lpstr>REMUNERATION </vt:lpstr>
      <vt:lpstr>CAREER IN ARBITRATION </vt:lpstr>
      <vt:lpstr>WHO CAN BE AN ARBITRATOR?</vt:lpstr>
      <vt:lpstr>WHAT ALL SHOULD ONE READ?</vt:lpstr>
      <vt:lpstr>IMPORTANT BOOKS TO REFER TO:</vt:lpstr>
      <vt:lpstr>OTHER IMORTANT FACTORS</vt:lpstr>
      <vt:lpstr>CONCLUSION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2020-04-25T02:48:58Z</dcterms:created>
  <dcterms:modified xsi:type="dcterms:W3CDTF">2020-04-25T03:59:53Z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