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3" r:id="rId16"/>
    <p:sldId id="270" r:id="rId17"/>
    <p:sldId id="278" r:id="rId18"/>
    <p:sldId id="279" r:id="rId19"/>
    <p:sldId id="273" r:id="rId20"/>
    <p:sldId id="280" r:id="rId21"/>
    <p:sldId id="281" r:id="rId22"/>
    <p:sldId id="284" r:id="rId23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192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38B9-B40F-4FCE-9FEE-9412991E87AC}" type="datetimeFigureOut">
              <a:rPr lang="th-TH" smtClean="0"/>
              <a:pPr/>
              <a:t>07/12/54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16D7E-42CF-4737-804D-98A983D2BBD2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hoto: Bruce Irons rides a surfboard lit with red flares in the Mentawai Islands, Indonesia"/>
          <p:cNvPicPr>
            <a:picLocks noChangeAspect="1" noChangeArrowheads="1"/>
          </p:cNvPicPr>
          <p:nvPr/>
        </p:nvPicPr>
        <p:blipFill>
          <a:blip r:embed="rId2" cstate="print"/>
          <a:srcRect r="146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561945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Take Action Now!</a:t>
            </a:r>
            <a:endParaRPr lang="th-TH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Silhouette of climber in Greek Islands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188640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A step taken in the right </a:t>
            </a:r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direction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towards 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your goal </a:t>
            </a:r>
            <a:r>
              <a:rPr lang="en-US" sz="2400" b="1" dirty="0">
                <a:solidFill>
                  <a:srgbClr val="FFFF00"/>
                </a:solidFill>
                <a:latin typeface="Cambria" pitchFamily="18" charset="0"/>
              </a:rPr>
              <a:t>no matter 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how</a:t>
            </a:r>
          </a:p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small</a:t>
            </a:r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is never in vain.</a:t>
            </a:r>
            <a:endParaRPr lang="th-TH" sz="24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Man climbs the top of the Grand Tsingy north of Bekopa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5076056" y="188640"/>
            <a:ext cx="3816424" cy="1631216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A man of action might fail,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but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if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you </a:t>
            </a:r>
            <a:r>
              <a:rPr lang="en-US" sz="2000" b="1" dirty="0">
                <a:solidFill>
                  <a:srgbClr val="FFFF00"/>
                </a:solidFill>
                <a:latin typeface="Cambria" pitchFamily="18" charset="0"/>
              </a:rPr>
              <a:t>keep acting </a:t>
            </a:r>
            <a:r>
              <a:rPr lang="en-US" sz="2000" b="1" dirty="0" smtClean="0">
                <a:solidFill>
                  <a:srgbClr val="FFFF00"/>
                </a:solidFill>
                <a:latin typeface="Cambria" pitchFamily="18" charset="0"/>
              </a:rPr>
              <a:t>consistently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sooner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or later you will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reach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your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goal though checkered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by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failures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and disappointments. </a:t>
            </a:r>
            <a:endParaRPr lang="th-TH" sz="20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realtimebelievers.com/blogs/wp-content/uploads/2011/09/Waiting_For_You_by_jjap.jpg"/>
          <p:cNvPicPr>
            <a:picLocks noChangeAspect="1" noChangeArrowheads="1"/>
          </p:cNvPicPr>
          <p:nvPr/>
        </p:nvPicPr>
        <p:blipFill>
          <a:blip r:embed="rId2" cstate="print"/>
          <a:srcRect t="8912" r="14132" b="84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4067944" y="188640"/>
            <a:ext cx="4824536" cy="1631216"/>
          </a:xfrm>
          <a:prstGeom prst="rect">
            <a:avLst/>
          </a:prstGeom>
          <a:solidFill>
            <a:schemeClr val="tx1">
              <a:lumMod val="85000"/>
              <a:lumOff val="15000"/>
              <a:alpha val="63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If you do not want to fail then do not </a:t>
            </a:r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take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any action. If you are content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being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where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you are then there is no need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for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any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action, but </a:t>
            </a:r>
            <a:r>
              <a:rPr lang="en-US" sz="2000" b="1" dirty="0">
                <a:solidFill>
                  <a:srgbClr val="FFFF00"/>
                </a:solidFill>
                <a:latin typeface="Cambria" pitchFamily="18" charset="0"/>
              </a:rPr>
              <a:t>the greatest failure </a:t>
            </a:r>
            <a:r>
              <a:rPr lang="en-US" sz="2000" b="1" dirty="0" smtClean="0">
                <a:solidFill>
                  <a:srgbClr val="FFFF00"/>
                </a:solidFill>
                <a:latin typeface="Cambria" pitchFamily="18" charset="0"/>
              </a:rPr>
              <a:t>in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Cambria" pitchFamily="18" charset="0"/>
              </a:rPr>
              <a:t>life </a:t>
            </a:r>
            <a:r>
              <a:rPr lang="en-US" sz="2000" b="1" dirty="0">
                <a:solidFill>
                  <a:srgbClr val="FFFF00"/>
                </a:solidFill>
                <a:latin typeface="Cambria" pitchFamily="18" charset="0"/>
              </a:rPr>
              <a:t>is to have not failed at all.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 </a:t>
            </a:r>
            <a:endParaRPr lang="th-TH" sz="20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Andrew Skurka descends large boulders in Arrigetch Cree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260648"/>
            <a:ext cx="32941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Consistency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is crucial for success.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deviantart.com/download/126116952/Waiting_by_TfaseeL.jpg"/>
          <p:cNvPicPr>
            <a:picLocks noChangeAspect="1" noChangeArrowheads="1"/>
          </p:cNvPicPr>
          <p:nvPr/>
        </p:nvPicPr>
        <p:blipFill>
          <a:blip r:embed="rId2" cstate="print"/>
          <a:srcRect b="80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5508104" y="188640"/>
            <a:ext cx="33843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Many of us are good at </a:t>
            </a: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accomplishing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short 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term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goals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Many of us are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good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at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winning the short races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We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set a goal, work on it </a:t>
            </a: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for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 few days and then </a:t>
            </a: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forget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all about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endParaRPr lang="th-TH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man walks into smoke from a volca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4355976" y="4797152"/>
            <a:ext cx="4464496" cy="1477328"/>
          </a:xfrm>
          <a:prstGeom prst="rect">
            <a:avLst/>
          </a:prstGeom>
          <a:solidFill>
            <a:schemeClr val="bg1">
              <a:lumMod val="50000"/>
              <a:alpha val="72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  <a:latin typeface="Cambria" pitchFamily="18" charset="0"/>
              </a:rPr>
              <a:t>But </a:t>
            </a:r>
            <a:r>
              <a:rPr lang="en-US" sz="1800" b="1" dirty="0">
                <a:solidFill>
                  <a:schemeClr val="bg1"/>
                </a:solidFill>
                <a:latin typeface="Cambria" pitchFamily="18" charset="0"/>
              </a:rPr>
              <a:t>life is not a 100 meter dash, </a:t>
            </a:r>
            <a:r>
              <a:rPr lang="en-US" sz="1800" b="1" dirty="0">
                <a:solidFill>
                  <a:srgbClr val="FFFF00"/>
                </a:solidFill>
                <a:latin typeface="Cambria" pitchFamily="18" charset="0"/>
              </a:rPr>
              <a:t>it’s </a:t>
            </a:r>
            <a:endParaRPr lang="en-US" sz="1800" b="1" dirty="0" smtClean="0">
              <a:solidFill>
                <a:srgbClr val="FFFF00"/>
              </a:solidFill>
              <a:latin typeface="Cambria" pitchFamily="18" charset="0"/>
            </a:endParaRPr>
          </a:p>
          <a:p>
            <a:pPr algn="ctr"/>
            <a:r>
              <a:rPr lang="en-US" sz="1800" b="1" dirty="0" smtClean="0">
                <a:solidFill>
                  <a:srgbClr val="FFFF00"/>
                </a:solidFill>
                <a:latin typeface="Cambria" pitchFamily="18" charset="0"/>
              </a:rPr>
              <a:t>a </a:t>
            </a:r>
            <a:r>
              <a:rPr lang="en-US" sz="1800" b="1" dirty="0">
                <a:solidFill>
                  <a:srgbClr val="FFFF00"/>
                </a:solidFill>
                <a:latin typeface="Cambria" pitchFamily="18" charset="0"/>
              </a:rPr>
              <a:t>marathon which requires </a:t>
            </a:r>
            <a:r>
              <a:rPr lang="en-US" sz="1800" b="1" dirty="0" smtClean="0">
                <a:solidFill>
                  <a:srgbClr val="FFFF00"/>
                </a:solidFill>
                <a:latin typeface="Cambria" pitchFamily="18" charset="0"/>
              </a:rPr>
              <a:t>consistent</a:t>
            </a:r>
          </a:p>
          <a:p>
            <a:pPr algn="ctr"/>
            <a:r>
              <a:rPr lang="en-US" sz="1800" b="1" dirty="0" smtClean="0">
                <a:solidFill>
                  <a:srgbClr val="FFFF00"/>
                </a:solidFill>
                <a:latin typeface="Cambria" pitchFamily="18" charset="0"/>
              </a:rPr>
              <a:t>action </a:t>
            </a:r>
            <a:r>
              <a:rPr lang="en-US" sz="1800" b="1" dirty="0">
                <a:solidFill>
                  <a:srgbClr val="FFFF00"/>
                </a:solidFill>
                <a:latin typeface="Cambria" pitchFamily="18" charset="0"/>
              </a:rPr>
              <a:t>to achieve success </a:t>
            </a:r>
            <a:r>
              <a:rPr lang="en-US" sz="1800" b="1" dirty="0">
                <a:solidFill>
                  <a:schemeClr val="bg1"/>
                </a:solidFill>
                <a:latin typeface="Cambria" pitchFamily="18" charset="0"/>
              </a:rPr>
              <a:t>and mastery </a:t>
            </a:r>
            <a:r>
              <a:rPr lang="en-US" sz="1800" b="1" dirty="0" smtClean="0">
                <a:solidFill>
                  <a:schemeClr val="bg1"/>
                </a:solidFill>
                <a:latin typeface="Cambria" pitchFamily="18" charset="0"/>
              </a:rPr>
              <a:t>in</a:t>
            </a:r>
          </a:p>
          <a:p>
            <a:pPr algn="ctr"/>
            <a:r>
              <a:rPr lang="en-US" sz="1800" b="1" dirty="0" smtClean="0">
                <a:solidFill>
                  <a:schemeClr val="bg1"/>
                </a:solidFill>
                <a:latin typeface="Cambria" pitchFamily="18" charset="0"/>
              </a:rPr>
              <a:t>the </a:t>
            </a:r>
            <a:r>
              <a:rPr lang="en-US" sz="1800" b="1" dirty="0">
                <a:solidFill>
                  <a:schemeClr val="bg1"/>
                </a:solidFill>
                <a:latin typeface="Cambria" pitchFamily="18" charset="0"/>
              </a:rPr>
              <a:t>chosen field. This is where Action’s </a:t>
            </a:r>
            <a:endParaRPr lang="en-US" sz="18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1800" b="1" dirty="0" smtClean="0">
                <a:solidFill>
                  <a:schemeClr val="bg1"/>
                </a:solidFill>
                <a:latin typeface="Cambria" pitchFamily="18" charset="0"/>
              </a:rPr>
              <a:t>brother </a:t>
            </a:r>
            <a:r>
              <a:rPr lang="en-US" sz="1800" b="1" dirty="0">
                <a:solidFill>
                  <a:schemeClr val="bg1"/>
                </a:solidFill>
                <a:latin typeface="Cambria" pitchFamily="18" charset="0"/>
              </a:rPr>
              <a:t>persistence comes into play.</a:t>
            </a:r>
            <a:endParaRPr lang="th-TH" sz="18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A climber walks in strong snowy wi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4725144"/>
            <a:ext cx="37981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201929"/>
                </a:solidFill>
                <a:latin typeface="Cambria" pitchFamily="18" charset="0"/>
              </a:rPr>
              <a:t>You should have your vision, </a:t>
            </a:r>
            <a:endParaRPr lang="en-US" sz="2000" b="1" dirty="0" smtClean="0">
              <a:solidFill>
                <a:srgbClr val="201929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201929"/>
                </a:solidFill>
                <a:latin typeface="Cambria" pitchFamily="18" charset="0"/>
              </a:rPr>
              <a:t>goals</a:t>
            </a:r>
            <a:r>
              <a:rPr lang="en-US" sz="2000" b="1" dirty="0">
                <a:solidFill>
                  <a:srgbClr val="201929"/>
                </a:solidFill>
                <a:latin typeface="Cambria" pitchFamily="18" charset="0"/>
              </a:rPr>
              <a:t>, dreams continuously </a:t>
            </a:r>
            <a:r>
              <a:rPr lang="en-US" sz="2000" b="1" dirty="0" smtClean="0">
                <a:solidFill>
                  <a:srgbClr val="201929"/>
                </a:solidFill>
                <a:latin typeface="Cambria" pitchFamily="18" charset="0"/>
              </a:rPr>
              <a:t>in</a:t>
            </a:r>
          </a:p>
          <a:p>
            <a:pPr algn="ctr"/>
            <a:r>
              <a:rPr lang="en-US" sz="2000" b="1" dirty="0" smtClean="0">
                <a:solidFill>
                  <a:srgbClr val="201929"/>
                </a:solidFill>
                <a:latin typeface="Cambria" pitchFamily="18" charset="0"/>
              </a:rPr>
              <a:t>front </a:t>
            </a:r>
            <a:r>
              <a:rPr lang="en-US" sz="2000" b="1" dirty="0">
                <a:solidFill>
                  <a:srgbClr val="201929"/>
                </a:solidFill>
                <a:latin typeface="Cambria" pitchFamily="18" charset="0"/>
              </a:rPr>
              <a:t>of your eyes and </a:t>
            </a:r>
            <a:r>
              <a:rPr lang="en-US" sz="2000" b="1" dirty="0" smtClean="0">
                <a:solidFill>
                  <a:srgbClr val="C00000"/>
                </a:solidFill>
                <a:latin typeface="Cambria" pitchFamily="18" charset="0"/>
              </a:rPr>
              <a:t>persist</a:t>
            </a:r>
          </a:p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Cambria" pitchFamily="18" charset="0"/>
              </a:rPr>
              <a:t>for </a:t>
            </a:r>
            <a:r>
              <a:rPr lang="en-US" sz="2000" b="1" dirty="0">
                <a:solidFill>
                  <a:srgbClr val="C00000"/>
                </a:solidFill>
                <a:latin typeface="Cambria" pitchFamily="18" charset="0"/>
              </a:rPr>
              <a:t>days or months or even </a:t>
            </a:r>
            <a:endParaRPr lang="en-US" sz="20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Cambria" pitchFamily="18" charset="0"/>
              </a:rPr>
              <a:t>years </a:t>
            </a:r>
            <a:r>
              <a:rPr lang="en-US" sz="2000" b="1" dirty="0">
                <a:solidFill>
                  <a:srgbClr val="C00000"/>
                </a:solidFill>
                <a:latin typeface="Cambria" pitchFamily="18" charset="0"/>
              </a:rPr>
              <a:t>till you reach them.</a:t>
            </a:r>
            <a:endParaRPr lang="th-TH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Passable shallow pools allow exploration during the Vietnam cave&amp;#x27;s dry season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332656"/>
            <a:ext cx="3726160" cy="2554545"/>
          </a:xfrm>
          <a:prstGeom prst="rect">
            <a:avLst/>
          </a:prstGeom>
          <a:solidFill>
            <a:schemeClr val="tx1">
              <a:alpha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Stay hungry for success;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look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out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for any small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opportunity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that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might help you succeed. </a:t>
            </a:r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Never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give up, an attitude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that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is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an absolute for success, </a:t>
            </a:r>
            <a:r>
              <a:rPr lang="en-US" sz="2000" b="1" dirty="0" smtClean="0">
                <a:solidFill>
                  <a:srgbClr val="FFFF00"/>
                </a:solidFill>
                <a:latin typeface="Cambria" pitchFamily="18" charset="0"/>
              </a:rPr>
              <a:t>the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Cambria" pitchFamily="18" charset="0"/>
              </a:rPr>
              <a:t>road </a:t>
            </a:r>
            <a:r>
              <a:rPr lang="en-US" sz="2000" b="1" dirty="0">
                <a:solidFill>
                  <a:srgbClr val="FFFF00"/>
                </a:solidFill>
                <a:latin typeface="Cambria" pitchFamily="18" charset="0"/>
              </a:rPr>
              <a:t>to success is paved </a:t>
            </a:r>
            <a:r>
              <a:rPr lang="en-US" sz="2000" b="1" dirty="0" smtClean="0">
                <a:solidFill>
                  <a:srgbClr val="FFFF00"/>
                </a:solidFill>
                <a:latin typeface="Cambria" pitchFamily="18" charset="0"/>
              </a:rPr>
              <a:t>with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Cambria" pitchFamily="18" charset="0"/>
              </a:rPr>
              <a:t>failure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, no wonder that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so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many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fail and few succeed. </a:t>
            </a:r>
            <a:endParaRPr lang="th-TH" sz="20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5076056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Rectangle 1"/>
          <p:cNvSpPr/>
          <p:nvPr/>
        </p:nvSpPr>
        <p:spPr>
          <a:xfrm>
            <a:off x="251520" y="1916832"/>
            <a:ext cx="40324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You will also fail, Failure is </a:t>
            </a:r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inevitable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, but every time you </a:t>
            </a:r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fail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, blaming and cursing will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not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help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. Separate the emotions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take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a look at the failure,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analyze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the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reason for the failure and </a:t>
            </a:r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Cambria" pitchFamily="18" charset="0"/>
              </a:rPr>
              <a:t>learn </a:t>
            </a:r>
            <a:r>
              <a:rPr lang="en-US" sz="2000" b="1" dirty="0">
                <a:solidFill>
                  <a:srgbClr val="FFFF00"/>
                </a:solidFill>
                <a:latin typeface="Cambria" pitchFamily="18" charset="0"/>
              </a:rPr>
              <a:t>from it and move on.</a:t>
            </a:r>
            <a:endParaRPr lang="th-TH" sz="20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pic>
        <p:nvPicPr>
          <p:cNvPr id="3" name="Picture 4" descr="Photo: Snowboarder Travis Rice in the Kootenay Mountai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5" y="0"/>
            <a:ext cx="471601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1.bp.blogspot.com/_gJYAP_gg_EU/TPEYcaksPxI/AAAAAAAAABA/RQmL0qqkyA0/s1600/waiting_in_the_rain_by_christos_stavrou_498px.jpg"/>
          <p:cNvPicPr>
            <a:picLocks noChangeAspect="1" noChangeArrowheads="1"/>
          </p:cNvPicPr>
          <p:nvPr/>
        </p:nvPicPr>
        <p:blipFill>
          <a:blip r:embed="rId2" cstate="print"/>
          <a:srcRect l="8030" t="2751" r="3157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4427984" y="188640"/>
            <a:ext cx="4572000" cy="101566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Do you </a:t>
            </a:r>
            <a:r>
              <a:rPr lang="en-US" sz="2000" b="1" dirty="0">
                <a:solidFill>
                  <a:srgbClr val="FFFF00"/>
                </a:solidFill>
                <a:latin typeface="Cambria" pitchFamily="18" charset="0"/>
              </a:rPr>
              <a:t>spend hours practicing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your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skills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and polishing them or do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you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just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sit and dream your time away.</a:t>
            </a:r>
            <a:endParaRPr lang="th-TH" sz="20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camworld.org/photos/2005/fist_of_light.jpg"/>
          <p:cNvPicPr>
            <a:picLocks noChangeAspect="1" noChangeArrowheads="1"/>
          </p:cNvPicPr>
          <p:nvPr/>
        </p:nvPicPr>
        <p:blipFill>
          <a:blip r:embed="rId2" cstate="print"/>
          <a:srcRect l="1102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043608" y="4437112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The word action is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perhaps one of the</a:t>
            </a:r>
          </a:p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most powerful words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in the English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language.</a:t>
            </a:r>
            <a:endParaRPr lang="th-TH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Climber on Gasherbrum II"/>
          <p:cNvPicPr>
            <a:picLocks noChangeAspect="1" noChangeArrowheads="1"/>
          </p:cNvPicPr>
          <p:nvPr/>
        </p:nvPicPr>
        <p:blipFill>
          <a:blip r:embed="rId2" cstate="print"/>
          <a:srcRect l="6538" r="965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193864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Cambria" pitchFamily="18" charset="0"/>
              </a:rPr>
              <a:t>It is said the journey of a </a:t>
            </a:r>
            <a:r>
              <a:rPr lang="en-US" sz="2000" b="1" dirty="0" smtClean="0">
                <a:latin typeface="Cambria" pitchFamily="18" charset="0"/>
              </a:rPr>
              <a:t>thousand</a:t>
            </a:r>
          </a:p>
          <a:p>
            <a:pPr algn="ctr"/>
            <a:r>
              <a:rPr lang="en-US" sz="2000" b="1" dirty="0" smtClean="0">
                <a:latin typeface="Cambria" pitchFamily="18" charset="0"/>
              </a:rPr>
              <a:t>miles </a:t>
            </a:r>
            <a:r>
              <a:rPr lang="en-US" sz="2000" b="1" dirty="0">
                <a:latin typeface="Cambria" pitchFamily="18" charset="0"/>
              </a:rPr>
              <a:t>must begin with </a:t>
            </a:r>
            <a:r>
              <a:rPr lang="en-US" sz="2000" b="1" dirty="0">
                <a:solidFill>
                  <a:srgbClr val="C00000"/>
                </a:solidFill>
                <a:latin typeface="Cambria" pitchFamily="18" charset="0"/>
              </a:rPr>
              <a:t>a single step. </a:t>
            </a:r>
            <a:r>
              <a:rPr lang="en-US" sz="2000" b="1" dirty="0">
                <a:latin typeface="Cambria" pitchFamily="18" charset="0"/>
              </a:rPr>
              <a:t>Take the first step; the first steps </a:t>
            </a:r>
            <a:endParaRPr lang="en-US" sz="2000" b="1" dirty="0" smtClean="0">
              <a:latin typeface="Cambria" pitchFamily="18" charset="0"/>
            </a:endParaRPr>
          </a:p>
          <a:p>
            <a:pPr algn="ctr"/>
            <a:r>
              <a:rPr lang="en-US" sz="2000" b="1" dirty="0" smtClean="0">
                <a:latin typeface="Cambria" pitchFamily="18" charset="0"/>
              </a:rPr>
              <a:t>are </a:t>
            </a:r>
            <a:r>
              <a:rPr lang="en-US" sz="2000" b="1" dirty="0">
                <a:latin typeface="Cambria" pitchFamily="18" charset="0"/>
              </a:rPr>
              <a:t>generally the hardest. Take </a:t>
            </a:r>
            <a:r>
              <a:rPr lang="en-US" sz="2000" b="1" dirty="0" smtClean="0">
                <a:latin typeface="Cambria" pitchFamily="18" charset="0"/>
              </a:rPr>
              <a:t>the</a:t>
            </a:r>
          </a:p>
          <a:p>
            <a:pPr algn="ctr"/>
            <a:r>
              <a:rPr lang="en-US" sz="2000" b="1" dirty="0" smtClean="0">
                <a:latin typeface="Cambria" pitchFamily="18" charset="0"/>
              </a:rPr>
              <a:t>plunge</a:t>
            </a:r>
            <a:r>
              <a:rPr lang="en-US" sz="2000" b="1" dirty="0">
                <a:latin typeface="Cambria" pitchFamily="18" charset="0"/>
              </a:rPr>
              <a:t>, take the baby steps, </a:t>
            </a:r>
            <a:r>
              <a:rPr lang="en-US" sz="2000" b="1" dirty="0" smtClean="0">
                <a:latin typeface="Cambria" pitchFamily="18" charset="0"/>
              </a:rPr>
              <a:t>move</a:t>
            </a:r>
          </a:p>
          <a:p>
            <a:pPr algn="ctr"/>
            <a:r>
              <a:rPr lang="en-US" sz="2000" b="1" dirty="0" smtClean="0">
                <a:latin typeface="Cambria" pitchFamily="18" charset="0"/>
              </a:rPr>
              <a:t>forward </a:t>
            </a:r>
            <a:r>
              <a:rPr lang="en-US" sz="2000" b="1" dirty="0">
                <a:latin typeface="Cambria" pitchFamily="18" charset="0"/>
              </a:rPr>
              <a:t>if only a few inches. </a:t>
            </a:r>
            <a:endParaRPr lang="th-TH" sz="20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Climber in a field of ice on Gasherbrum II"/>
          <p:cNvPicPr>
            <a:picLocks noChangeAspect="1" noChangeArrowheads="1"/>
          </p:cNvPicPr>
          <p:nvPr/>
        </p:nvPicPr>
        <p:blipFill>
          <a:blip r:embed="rId2" cstate="print"/>
          <a:srcRect r="76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899592" y="116632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Taking action consistently is hard, but once you make it </a:t>
            </a:r>
            <a:endParaRPr lang="en-US" sz="20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a </a:t>
            </a:r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habit and </a:t>
            </a:r>
            <a:r>
              <a:rPr lang="en-US" sz="2000" b="1" dirty="0">
                <a:solidFill>
                  <a:srgbClr val="C00000"/>
                </a:solidFill>
                <a:latin typeface="Cambria" pitchFamily="18" charset="0"/>
              </a:rPr>
              <a:t>start taking action everyday</a:t>
            </a:r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, you are sure </a:t>
            </a:r>
            <a:endParaRPr lang="en-US" sz="20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to </a:t>
            </a:r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achieve your dreams and </a:t>
            </a:r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goals!!!</a:t>
            </a:r>
            <a:endParaRPr lang="th-TH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he Present Moment The present moment : Your moment of power"/>
          <p:cNvPicPr>
            <a:picLocks noChangeAspect="1" noChangeArrowheads="1"/>
          </p:cNvPicPr>
          <p:nvPr/>
        </p:nvPicPr>
        <p:blipFill>
          <a:blip r:embed="rId2" cstate="print"/>
          <a:srcRect t="54867" r="839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63688" y="188640"/>
            <a:ext cx="60750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Summary Of  Thoughts</a:t>
            </a:r>
            <a:endParaRPr lang="th-TH" sz="4400" dirty="0"/>
          </a:p>
        </p:txBody>
      </p:sp>
      <p:pic>
        <p:nvPicPr>
          <p:cNvPr id="7" name="Picture 2" descr="http://motivationalthoughtsforyou.com/wp-content/uploads/2011/08/A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9144000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fineartamerica.com/images-medium/mt-rushmore-presidents-darrell-storts.jpg"/>
          <p:cNvPicPr>
            <a:picLocks noChangeAspect="1" noChangeArrowheads="1"/>
          </p:cNvPicPr>
          <p:nvPr/>
        </p:nvPicPr>
        <p:blipFill>
          <a:blip r:embed="rId2" cstate="print"/>
          <a:srcRect r="3111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4139952" y="188640"/>
            <a:ext cx="47342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If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you read the biographies of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great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men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one thing is common among all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of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them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; the ability to persist, the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ability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to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act and </a:t>
            </a:r>
            <a:r>
              <a:rPr lang="en-US" sz="2000" b="1" dirty="0">
                <a:solidFill>
                  <a:srgbClr val="FFFF00"/>
                </a:solidFill>
                <a:latin typeface="Cambria" pitchFamily="18" charset="0"/>
              </a:rPr>
              <a:t>move on with their work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in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the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face of difficulties and challenges. </a:t>
            </a:r>
            <a:endParaRPr lang="th-TH" sz="20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Most of us read lots of books have loads of ideas but rarely take </a:t>
            </a:r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any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action </a:t>
            </a:r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on the information. There is a famous saying ‘Knowledge </a:t>
            </a:r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is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Power</a:t>
            </a:r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’ but </a:t>
            </a:r>
            <a:r>
              <a:rPr lang="en-US" sz="2200" b="1" dirty="0">
                <a:solidFill>
                  <a:srgbClr val="FFFF00"/>
                </a:solidFill>
                <a:latin typeface="Cambria" pitchFamily="18" charset="0"/>
              </a:rPr>
              <a:t>only applied knowledge is real power</a:t>
            </a:r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’.</a:t>
            </a:r>
          </a:p>
          <a:p>
            <a:pPr algn="ctr"/>
            <a:endParaRPr lang="th-TH" sz="22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19458" name="Picture 2" descr="http://freelanceswitch.com/wp-content/uploads/2010/03/knowled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268760"/>
            <a:ext cx="9144001" cy="5589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: Portrait in Dali of an old chinese man wearing the blue mao jacket"/>
          <p:cNvPicPr>
            <a:picLocks noChangeAspect="1" noChangeArrowheads="1"/>
          </p:cNvPicPr>
          <p:nvPr/>
        </p:nvPicPr>
        <p:blipFill>
          <a:blip r:embed="rId2" cstate="print"/>
          <a:srcRect r="1463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188640"/>
            <a:ext cx="3222104" cy="1569660"/>
          </a:xfrm>
          <a:prstGeom prst="rect">
            <a:avLst/>
          </a:prstGeom>
          <a:solidFill>
            <a:schemeClr val="accent2">
              <a:lumMod val="75000"/>
              <a:alpha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mbria" pitchFamily="18" charset="0"/>
              </a:rPr>
              <a:t>Many of us </a:t>
            </a:r>
            <a:r>
              <a:rPr lang="en-US" sz="3200" b="1" dirty="0" smtClean="0">
                <a:solidFill>
                  <a:srgbClr val="FFFF00"/>
                </a:solidFill>
                <a:latin typeface="Cambria" pitchFamily="18" charset="0"/>
              </a:rPr>
              <a:t>do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Cambria" pitchFamily="18" charset="0"/>
              </a:rPr>
              <a:t>not</a:t>
            </a:r>
            <a:r>
              <a:rPr lang="en-US" sz="32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Cambria" pitchFamily="18" charset="0"/>
              </a:rPr>
              <a:t>take </a:t>
            </a:r>
            <a:r>
              <a:rPr lang="en-US" sz="3200" b="1" dirty="0" smtClean="0">
                <a:solidFill>
                  <a:schemeClr val="bg1"/>
                </a:solidFill>
                <a:latin typeface="Cambria" pitchFamily="18" charset="0"/>
              </a:rPr>
              <a:t>any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Cambria" pitchFamily="18" charset="0"/>
              </a:rPr>
              <a:t>action </a:t>
            </a:r>
            <a:r>
              <a:rPr lang="en-US" sz="3200" b="1" dirty="0">
                <a:solidFill>
                  <a:schemeClr val="bg1"/>
                </a:solidFill>
                <a:latin typeface="Cambria" pitchFamily="18" charset="0"/>
              </a:rPr>
              <a:t>at </a:t>
            </a:r>
            <a:r>
              <a:rPr lang="en-US" sz="3200" b="1" dirty="0" smtClean="0">
                <a:solidFill>
                  <a:schemeClr val="bg1"/>
                </a:solidFill>
                <a:latin typeface="Cambria" pitchFamily="18" charset="0"/>
              </a:rPr>
              <a:t>all!!!</a:t>
            </a:r>
            <a:r>
              <a:rPr lang="en-US" sz="3200" b="1" dirty="0">
                <a:solidFill>
                  <a:schemeClr val="bg1"/>
                </a:solidFill>
                <a:latin typeface="Cambria" pitchFamily="18" charset="0"/>
              </a:rPr>
              <a:t> </a:t>
            </a:r>
            <a:endParaRPr lang="th-TH" sz="32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4.bp.blogspot.com/-Ye4RTFSw95c/ThmPQo6Rp-I/AAAAAAAAAYM/_QNY_hGZ3Xw/s1600/waiting.jpg"/>
          <p:cNvPicPr>
            <a:picLocks noChangeAspect="1" noChangeArrowheads="1"/>
          </p:cNvPicPr>
          <p:nvPr/>
        </p:nvPicPr>
        <p:blipFill>
          <a:blip r:embed="rId2" cstate="print"/>
          <a:srcRect l="2751" t="6948" r="1963" b="2560"/>
          <a:stretch>
            <a:fillRect/>
          </a:stretch>
        </p:blipFill>
        <p:spPr bwMode="auto">
          <a:xfrm>
            <a:off x="0" y="-3887"/>
            <a:ext cx="9144000" cy="6861887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323528" y="404664"/>
            <a:ext cx="36724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We </a:t>
            </a:r>
            <a:r>
              <a:rPr lang="en-US" sz="2000" b="1" dirty="0">
                <a:solidFill>
                  <a:srgbClr val="FFFF00"/>
                </a:solidFill>
                <a:latin typeface="Cambria" pitchFamily="18" charset="0"/>
              </a:rPr>
              <a:t>procrastinate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; we talk </a:t>
            </a:r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ourselves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out of taking any </a:t>
            </a:r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action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on a new idea. We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find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a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hundred different ways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as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to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why a new idea will not </a:t>
            </a:r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work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. We keep waiting for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the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perfect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moment to start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a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new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business or get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going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with </a:t>
            </a: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the new idea. </a:t>
            </a:r>
            <a:endParaRPr lang="th-TH" sz="20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vs.topleftpixel.com/photos/2007/03/snow_waiting_john_queen_01.jpg"/>
          <p:cNvPicPr>
            <a:picLocks noChangeAspect="1" noChangeArrowheads="1"/>
          </p:cNvPicPr>
          <p:nvPr/>
        </p:nvPicPr>
        <p:blipFill>
          <a:blip r:embed="rId2" cstate="print"/>
          <a:srcRect l="3637" t="2751" r="14491"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5004048" y="4509120"/>
            <a:ext cx="37261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Cambria" pitchFamily="18" charset="0"/>
              </a:rPr>
              <a:t>We wait till all the things </a:t>
            </a:r>
            <a:r>
              <a:rPr lang="en-US" sz="2000" b="1" dirty="0" smtClean="0">
                <a:latin typeface="Cambria" pitchFamily="18" charset="0"/>
              </a:rPr>
              <a:t>fall</a:t>
            </a:r>
          </a:p>
          <a:p>
            <a:pPr algn="ctr"/>
            <a:r>
              <a:rPr lang="en-US" sz="2000" b="1" dirty="0" smtClean="0">
                <a:latin typeface="Cambria" pitchFamily="18" charset="0"/>
              </a:rPr>
              <a:t>in </a:t>
            </a:r>
            <a:r>
              <a:rPr lang="en-US" sz="2000" b="1" dirty="0">
                <a:latin typeface="Cambria" pitchFamily="18" charset="0"/>
              </a:rPr>
              <a:t>place and the conditions </a:t>
            </a:r>
            <a:endParaRPr lang="en-US" sz="2000" b="1" dirty="0" smtClean="0">
              <a:latin typeface="Cambria" pitchFamily="18" charset="0"/>
            </a:endParaRPr>
          </a:p>
          <a:p>
            <a:pPr algn="ctr"/>
            <a:r>
              <a:rPr lang="en-US" sz="2000" b="1" dirty="0" smtClean="0">
                <a:latin typeface="Cambria" pitchFamily="18" charset="0"/>
              </a:rPr>
              <a:t>are </a:t>
            </a:r>
            <a:r>
              <a:rPr lang="en-US" sz="2000" b="1" dirty="0">
                <a:latin typeface="Cambria" pitchFamily="18" charset="0"/>
              </a:rPr>
              <a:t>perfect. </a:t>
            </a:r>
            <a:r>
              <a:rPr lang="en-US" sz="2000" b="1" dirty="0">
                <a:solidFill>
                  <a:srgbClr val="C00000"/>
                </a:solidFill>
                <a:latin typeface="Cambria" pitchFamily="18" charset="0"/>
              </a:rPr>
              <a:t>All these lead to </a:t>
            </a:r>
            <a:endParaRPr lang="en-US" sz="20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Cambria" pitchFamily="18" charset="0"/>
              </a:rPr>
              <a:t>inactivity</a:t>
            </a:r>
            <a:r>
              <a:rPr lang="en-US" sz="2000" b="1" dirty="0">
                <a:latin typeface="Cambria" pitchFamily="18" charset="0"/>
              </a:rPr>
              <a:t>, indecision and </a:t>
            </a:r>
            <a:r>
              <a:rPr lang="en-US" sz="2000" b="1" dirty="0" smtClean="0">
                <a:latin typeface="Cambria" pitchFamily="18" charset="0"/>
              </a:rPr>
              <a:t>an</a:t>
            </a:r>
          </a:p>
          <a:p>
            <a:pPr algn="ctr"/>
            <a:r>
              <a:rPr lang="en-US" sz="2000" b="1" dirty="0" smtClean="0">
                <a:latin typeface="Cambria" pitchFamily="18" charset="0"/>
              </a:rPr>
              <a:t>indefinite </a:t>
            </a:r>
            <a:r>
              <a:rPr lang="en-US" sz="2000" b="1" dirty="0">
                <a:latin typeface="Cambria" pitchFamily="18" charset="0"/>
              </a:rPr>
              <a:t>delay in </a:t>
            </a:r>
            <a:r>
              <a:rPr lang="en-US" sz="2000" b="1" dirty="0" smtClean="0">
                <a:latin typeface="Cambria" pitchFamily="18" charset="0"/>
              </a:rPr>
              <a:t>pursuing</a:t>
            </a:r>
          </a:p>
          <a:p>
            <a:pPr algn="ctr"/>
            <a:r>
              <a:rPr lang="en-US" sz="2000" b="1" dirty="0" smtClean="0">
                <a:latin typeface="Cambria" pitchFamily="18" charset="0"/>
              </a:rPr>
              <a:t>our </a:t>
            </a:r>
            <a:r>
              <a:rPr lang="en-US" sz="2000" b="1" dirty="0">
                <a:latin typeface="Cambria" pitchFamily="18" charset="0"/>
              </a:rPr>
              <a:t>dreams and ideas.</a:t>
            </a:r>
            <a:endParaRPr lang="th-TH" sz="20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hoto: Renan Ozturk slacklining over the Gavea Stone in Rio de Janeiro"/>
          <p:cNvPicPr>
            <a:picLocks noChangeAspect="1" noChangeArrowheads="1"/>
          </p:cNvPicPr>
          <p:nvPr/>
        </p:nvPicPr>
        <p:blipFill>
          <a:blip r:embed="rId2" cstate="print"/>
          <a:srcRect l="7901" r="118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260648"/>
            <a:ext cx="40324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The giants of the human </a:t>
            </a:r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race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have </a:t>
            </a:r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been </a:t>
            </a:r>
            <a:r>
              <a:rPr lang="en-US" sz="2200" b="1" dirty="0">
                <a:solidFill>
                  <a:srgbClr val="FFFF00"/>
                </a:solidFill>
                <a:latin typeface="Cambria" pitchFamily="18" charset="0"/>
              </a:rPr>
              <a:t>men of action</a:t>
            </a:r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. </a:t>
            </a:r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The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ability </a:t>
            </a:r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to persist until a task </a:t>
            </a:r>
            <a:endParaRPr lang="en-US" sz="22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is </a:t>
            </a:r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done is what </a:t>
            </a:r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distinguishes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Cambria" pitchFamily="18" charset="0"/>
              </a:rPr>
              <a:t>them </a:t>
            </a:r>
            <a:r>
              <a:rPr lang="en-US" sz="2200" b="1" dirty="0">
                <a:solidFill>
                  <a:schemeClr val="bg1"/>
                </a:solidFill>
                <a:latin typeface="Cambria" pitchFamily="18" charset="0"/>
              </a:rPr>
              <a:t>from ordinary mortals. </a:t>
            </a:r>
            <a:endParaRPr lang="th-TH" sz="22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ad Bike from Alaska to Argent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188640"/>
            <a:ext cx="57606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A man who acts consistently is sure to succeed</a:t>
            </a:r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.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Whether </a:t>
            </a:r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to start a business, to reach to the </a:t>
            </a:r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top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of </a:t>
            </a:r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your organization, to invent something or </a:t>
            </a:r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to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Cambria" pitchFamily="18" charset="0"/>
              </a:rPr>
              <a:t>learn </a:t>
            </a:r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a new skill </a:t>
            </a:r>
            <a:r>
              <a:rPr lang="en-US" sz="2000" b="1" dirty="0">
                <a:solidFill>
                  <a:srgbClr val="C00000"/>
                </a:solidFill>
                <a:latin typeface="Cambria" pitchFamily="18" charset="0"/>
              </a:rPr>
              <a:t>start taking action today</a:t>
            </a:r>
            <a:r>
              <a:rPr lang="en-US" sz="2000" b="1" dirty="0">
                <a:solidFill>
                  <a:srgbClr val="002060"/>
                </a:solidFill>
                <a:latin typeface="Cambria" pitchFamily="18" charset="0"/>
              </a:rPr>
              <a:t>. </a:t>
            </a:r>
            <a:endParaRPr lang="th-TH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644</Words>
  <Application>Microsoft Office PowerPoint</Application>
  <PresentationFormat>On-screen Show (4:3)</PresentationFormat>
  <Paragraphs>99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nzn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sompong.y</dc:creator>
  <cp:lastModifiedBy>manoj.y</cp:lastModifiedBy>
  <cp:revision>2</cp:revision>
  <dcterms:created xsi:type="dcterms:W3CDTF">2011-12-01T01:11:58Z</dcterms:created>
  <dcterms:modified xsi:type="dcterms:W3CDTF">2011-12-07T05:32:58Z</dcterms:modified>
</cp:coreProperties>
</file>