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4"/>
  </p:notesMasterIdLst>
  <p:sldIdLst>
    <p:sldId id="275" r:id="rId2"/>
    <p:sldId id="256" r:id="rId3"/>
    <p:sldId id="276" r:id="rId4"/>
    <p:sldId id="277" r:id="rId5"/>
    <p:sldId id="262" r:id="rId6"/>
    <p:sldId id="257" r:id="rId7"/>
    <p:sldId id="258" r:id="rId8"/>
    <p:sldId id="259" r:id="rId9"/>
    <p:sldId id="260" r:id="rId10"/>
    <p:sldId id="261"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34"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BF23E3F-4800-46F6-8C6C-93501D7FB7A8}" type="datetimeFigureOut">
              <a:rPr lang="en-US" smtClean="0"/>
              <a:pPr/>
              <a:t>5/17/2014</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9146471-59B0-452A-B44E-68C70FDE8BCD}" type="slidenum">
              <a:rPr lang="en-US" smtClean="0"/>
              <a:pPr/>
              <a:t>‹#›</a:t>
            </a:fld>
            <a:endParaRPr lang="en-US"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1"/>
      </p:bgRef>
    </p:bg>
    <p:spTree>
      <p:nvGrpSpPr>
        <p:cNvPr id="1" name=""/>
        <p:cNvGrpSpPr/>
        <p:nvPr/>
      </p:nvGrpSpPr>
      <p:grpSpPr>
        <a:xfrm>
          <a:off x="0" y="0"/>
          <a:ext cx="0" cy="0"/>
          <a:chOff x="0" y="0"/>
          <a:chExt cx="0" cy="0"/>
        </a:xfrm>
      </p:grpSpPr>
      <p:sp>
        <p:nvSpPr>
          <p:cNvPr id="8" name="Title 7"/>
          <p:cNvSpPr>
            <a:spLocks noGrp="1"/>
          </p:cNvSpPr>
          <p:nvPr>
            <p:ph type="ctrTitle"/>
          </p:nvPr>
        </p:nvSpPr>
        <p:spPr>
          <a:xfrm>
            <a:off x="2286000" y="3124200"/>
            <a:ext cx="6172200" cy="1894362"/>
          </a:xfrm>
        </p:spPr>
        <p:txBody>
          <a:bodyPr/>
          <a:lstStyle>
            <a:lvl1pPr>
              <a:defRPr b="1"/>
            </a:lvl1pPr>
          </a:lstStyle>
          <a:p>
            <a:r>
              <a:rPr kumimoji="0" lang="en-US" smtClean="0"/>
              <a:t>Click to edit Master title style</a:t>
            </a:r>
            <a:endParaRPr kumimoji="0" lang="en-US"/>
          </a:p>
        </p:txBody>
      </p:sp>
      <p:sp>
        <p:nvSpPr>
          <p:cNvPr id="9" name="Subtitl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bwMode="auto">
          <a:xfrm rot="5400000">
            <a:off x="7764621" y="1174097"/>
            <a:ext cx="2286000" cy="381000"/>
          </a:xfrm>
        </p:spPr>
        <p:txBody>
          <a:bodyPr/>
          <a:lstStyle/>
          <a:p>
            <a:fld id="{5CCD60FA-4CF1-45E5-8FA9-376183FA379D}" type="datetime1">
              <a:rPr lang="en-US" smtClean="0"/>
              <a:pPr/>
              <a:t>5/17/2014</a:t>
            </a:fld>
            <a:endParaRPr lang="en-US" dirty="0"/>
          </a:p>
        </p:txBody>
      </p:sp>
      <p:sp>
        <p:nvSpPr>
          <p:cNvPr id="17" name="Footer Placeholder 16"/>
          <p:cNvSpPr>
            <a:spLocks noGrp="1"/>
          </p:cNvSpPr>
          <p:nvPr>
            <p:ph type="ftr" sz="quarter" idx="11"/>
          </p:nvPr>
        </p:nvSpPr>
        <p:spPr bwMode="auto">
          <a:xfrm rot="5400000">
            <a:off x="7077269" y="4181669"/>
            <a:ext cx="3657600" cy="384048"/>
          </a:xfrm>
        </p:spPr>
        <p:txBody>
          <a:bodyPr/>
          <a:lstStyle/>
          <a:p>
            <a:r>
              <a:rPr lang="en-US" dirty="0" smtClean="0"/>
              <a:t>CS Deepak P. Singh</a:t>
            </a:r>
            <a:endParaRPr lang="en-US" dirty="0"/>
          </a:p>
        </p:txBody>
      </p:sp>
      <p:sp>
        <p:nvSpPr>
          <p:cNvPr id="10"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2" name="Rectangle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4" name="Rectangle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Rectangle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Straight Connector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8" name="Straight Connector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Straight Connector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5" name="Straight Connector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Straight Connector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7"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ide Number Placeholder 28"/>
          <p:cNvSpPr>
            <a:spLocks noGrp="1"/>
          </p:cNvSpPr>
          <p:nvPr>
            <p:ph type="sldNum" sz="quarter" idx="12"/>
          </p:nvPr>
        </p:nvSpPr>
        <p:spPr bwMode="auto">
          <a:xfrm>
            <a:off x="1325544" y="4928702"/>
            <a:ext cx="609600" cy="517524"/>
          </a:xfrm>
        </p:spPr>
        <p:txBody>
          <a:bodyPr/>
          <a:lstStyle/>
          <a:p>
            <a:fld id="{7ADC0482-312C-43CC-9C8D-E2528724662E}" type="slidenum">
              <a:rPr lang="en-US" smtClean="0"/>
              <a:pPr/>
              <a:t>‹#›</a:t>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EE6BA601-CDD4-46B3-93E1-88A062F00E70}" type="datetime1">
              <a:rPr lang="en-US" smtClean="0"/>
              <a:pPr/>
              <a:t>5/17/2014</a:t>
            </a:fld>
            <a:endParaRPr lang="en-US" dirty="0"/>
          </a:p>
        </p:txBody>
      </p:sp>
      <p:sp>
        <p:nvSpPr>
          <p:cNvPr id="5" name="Footer Placeholder 4"/>
          <p:cNvSpPr>
            <a:spLocks noGrp="1"/>
          </p:cNvSpPr>
          <p:nvPr>
            <p:ph type="ftr" sz="quarter" idx="11"/>
          </p:nvPr>
        </p:nvSpPr>
        <p:spPr/>
        <p:txBody>
          <a:bodyPr/>
          <a:lstStyle/>
          <a:p>
            <a:r>
              <a:rPr lang="en-US" dirty="0" smtClean="0"/>
              <a:t>CS Deepak P. Singh</a:t>
            </a:r>
            <a:endParaRPr lang="en-US" dirty="0"/>
          </a:p>
        </p:txBody>
      </p:sp>
      <p:sp>
        <p:nvSpPr>
          <p:cNvPr id="6" name="Slide Number Placeholder 5"/>
          <p:cNvSpPr>
            <a:spLocks noGrp="1"/>
          </p:cNvSpPr>
          <p:nvPr>
            <p:ph type="sldNum" sz="quarter" idx="12"/>
          </p:nvPr>
        </p:nvSpPr>
        <p:spPr/>
        <p:txBody>
          <a:bodyPr/>
          <a:lstStyle/>
          <a:p>
            <a:fld id="{7ADC0482-312C-43CC-9C8D-E2528724662E}"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676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689900DD-D02C-451C-8FDB-04C95BD3FA4B}" type="datetime1">
              <a:rPr lang="en-US" smtClean="0"/>
              <a:pPr/>
              <a:t>5/17/2014</a:t>
            </a:fld>
            <a:endParaRPr lang="en-US" dirty="0"/>
          </a:p>
        </p:txBody>
      </p:sp>
      <p:sp>
        <p:nvSpPr>
          <p:cNvPr id="5" name="Footer Placeholder 4"/>
          <p:cNvSpPr>
            <a:spLocks noGrp="1"/>
          </p:cNvSpPr>
          <p:nvPr>
            <p:ph type="ftr" sz="quarter" idx="11"/>
          </p:nvPr>
        </p:nvSpPr>
        <p:spPr/>
        <p:txBody>
          <a:bodyPr/>
          <a:lstStyle/>
          <a:p>
            <a:r>
              <a:rPr lang="en-US" dirty="0" smtClean="0"/>
              <a:t>CS Deepak P. Singh</a:t>
            </a:r>
            <a:endParaRPr lang="en-US" dirty="0"/>
          </a:p>
        </p:txBody>
      </p:sp>
      <p:sp>
        <p:nvSpPr>
          <p:cNvPr id="6" name="Slide Number Placeholder 5"/>
          <p:cNvSpPr>
            <a:spLocks noGrp="1"/>
          </p:cNvSpPr>
          <p:nvPr>
            <p:ph type="sldNum" sz="quarter" idx="12"/>
          </p:nvPr>
        </p:nvSpPr>
        <p:spPr/>
        <p:txBody>
          <a:bodyPr/>
          <a:lstStyle/>
          <a:p>
            <a:fld id="{7ADC0482-312C-43CC-9C8D-E2528724662E}"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8" name="Content Placeholder 7"/>
          <p:cNvSpPr>
            <a:spLocks noGrp="1"/>
          </p:cNvSpPr>
          <p:nvPr>
            <p:ph sz="quarter" idx="1"/>
          </p:nvPr>
        </p:nvSpPr>
        <p:spPr>
          <a:xfrm>
            <a:off x="457200" y="1600200"/>
            <a:ext cx="7467600" cy="487375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4"/>
          </p:nvPr>
        </p:nvSpPr>
        <p:spPr/>
        <p:txBody>
          <a:bodyPr rtlCol="0"/>
          <a:lstStyle/>
          <a:p>
            <a:fld id="{1051C452-AE38-483D-A8B1-A92BFD1032E2}" type="datetime1">
              <a:rPr lang="en-US" smtClean="0"/>
              <a:pPr/>
              <a:t>5/17/2014</a:t>
            </a:fld>
            <a:endParaRPr lang="en-US" dirty="0"/>
          </a:p>
        </p:txBody>
      </p:sp>
      <p:sp>
        <p:nvSpPr>
          <p:cNvPr id="9" name="Slide Number Placeholder 8"/>
          <p:cNvSpPr>
            <a:spLocks noGrp="1"/>
          </p:cNvSpPr>
          <p:nvPr>
            <p:ph type="sldNum" sz="quarter" idx="15"/>
          </p:nvPr>
        </p:nvSpPr>
        <p:spPr/>
        <p:txBody>
          <a:bodyPr rtlCol="0"/>
          <a:lstStyle/>
          <a:p>
            <a:fld id="{7ADC0482-312C-43CC-9C8D-E2528724662E}" type="slidenum">
              <a:rPr lang="en-US" smtClean="0"/>
              <a:pPr/>
              <a:t>‹#›</a:t>
            </a:fld>
            <a:endParaRPr lang="en-US" dirty="0"/>
          </a:p>
        </p:txBody>
      </p:sp>
      <p:sp>
        <p:nvSpPr>
          <p:cNvPr id="10" name="Footer Placeholder 9"/>
          <p:cNvSpPr>
            <a:spLocks noGrp="1"/>
          </p:cNvSpPr>
          <p:nvPr>
            <p:ph type="ftr" sz="quarter" idx="16"/>
          </p:nvPr>
        </p:nvSpPr>
        <p:spPr/>
        <p:txBody>
          <a:bodyPr rtlCol="0"/>
          <a:lstStyle/>
          <a:p>
            <a:r>
              <a:rPr lang="en-US" dirty="0" smtClean="0"/>
              <a:t>CS Deepak P. Singh</a:t>
            </a:r>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286000" y="2895600"/>
            <a:ext cx="6172200" cy="2053590"/>
          </a:xfrm>
        </p:spPr>
        <p:txBody>
          <a:bodyPr/>
          <a:lstStyle>
            <a:lvl1pPr algn="l">
              <a:buNone/>
              <a:defRPr sz="3000" b="1" cap="small"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bwMode="auto">
          <a:xfrm rot="5400000">
            <a:off x="7763256" y="1170432"/>
            <a:ext cx="2286000" cy="381000"/>
          </a:xfrm>
        </p:spPr>
        <p:txBody>
          <a:bodyPr/>
          <a:lstStyle/>
          <a:p>
            <a:fld id="{4CFBD18B-691C-4A04-9540-3A5DC4B4FF72}" type="datetime1">
              <a:rPr lang="en-US" smtClean="0"/>
              <a:pPr/>
              <a:t>5/17/2014</a:t>
            </a:fld>
            <a:endParaRPr lang="en-US" dirty="0"/>
          </a:p>
        </p:txBody>
      </p:sp>
      <p:sp>
        <p:nvSpPr>
          <p:cNvPr id="5" name="Footer Placeholder 4"/>
          <p:cNvSpPr>
            <a:spLocks noGrp="1"/>
          </p:cNvSpPr>
          <p:nvPr>
            <p:ph type="ftr" sz="quarter" idx="11"/>
          </p:nvPr>
        </p:nvSpPr>
        <p:spPr bwMode="auto">
          <a:xfrm rot="5400000">
            <a:off x="7077456" y="4178808"/>
            <a:ext cx="3657600" cy="384048"/>
          </a:xfrm>
        </p:spPr>
        <p:txBody>
          <a:bodyPr/>
          <a:lstStyle/>
          <a:p>
            <a:r>
              <a:rPr lang="en-US" dirty="0" smtClean="0"/>
              <a:t>CS Deepak P. Singh</a:t>
            </a:r>
            <a:endParaRPr lang="en-US" dirty="0"/>
          </a:p>
        </p:txBody>
      </p:sp>
      <p:sp>
        <p:nvSpPr>
          <p:cNvPr id="9"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0" name="Rectangle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Rectangle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2" name="Rectangle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3" name="Straight Connector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4" name="Straight Connector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5" name="Straight Connector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Straight Connector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8"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Straight Connector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6" name="Slide Number Placeholder 5"/>
          <p:cNvSpPr>
            <a:spLocks noGrp="1"/>
          </p:cNvSpPr>
          <p:nvPr>
            <p:ph type="sldNum" sz="quarter" idx="12"/>
          </p:nvPr>
        </p:nvSpPr>
        <p:spPr bwMode="auto">
          <a:xfrm>
            <a:off x="1340616" y="4928702"/>
            <a:ext cx="609600" cy="517524"/>
          </a:xfrm>
        </p:spPr>
        <p:txBody>
          <a:bodyPr/>
          <a:lstStyle/>
          <a:p>
            <a:fld id="{7ADC0482-312C-43CC-9C8D-E2528724662E}" type="slidenum">
              <a:rPr lang="en-US" smtClean="0"/>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00EEA7CF-BB8B-44B1-A5AB-CD35D5FB4EC7}" type="datetime1">
              <a:rPr lang="en-US" smtClean="0"/>
              <a:pPr/>
              <a:t>5/17/2014</a:t>
            </a:fld>
            <a:endParaRPr lang="en-US" dirty="0"/>
          </a:p>
        </p:txBody>
      </p:sp>
      <p:sp>
        <p:nvSpPr>
          <p:cNvPr id="6" name="Footer Placeholder 5"/>
          <p:cNvSpPr>
            <a:spLocks noGrp="1"/>
          </p:cNvSpPr>
          <p:nvPr>
            <p:ph type="ftr" sz="quarter" idx="11"/>
          </p:nvPr>
        </p:nvSpPr>
        <p:spPr/>
        <p:txBody>
          <a:bodyPr/>
          <a:lstStyle/>
          <a:p>
            <a:r>
              <a:rPr lang="en-US" dirty="0" smtClean="0"/>
              <a:t>CS Deepak P. Singh</a:t>
            </a:r>
            <a:endParaRPr lang="en-US" dirty="0"/>
          </a:p>
        </p:txBody>
      </p:sp>
      <p:sp>
        <p:nvSpPr>
          <p:cNvPr id="7" name="Slide Number Placeholder 6"/>
          <p:cNvSpPr>
            <a:spLocks noGrp="1"/>
          </p:cNvSpPr>
          <p:nvPr>
            <p:ph type="sldNum" sz="quarter" idx="12"/>
          </p:nvPr>
        </p:nvSpPr>
        <p:spPr/>
        <p:txBody>
          <a:bodyPr/>
          <a:lstStyle/>
          <a:p>
            <a:fld id="{7ADC0482-312C-43CC-9C8D-E2528724662E}" type="slidenum">
              <a:rPr lang="en-US" smtClean="0"/>
              <a:pPr/>
              <a:t>‹#›</a:t>
            </a:fld>
            <a:endParaRPr lang="en-US" dirty="0"/>
          </a:p>
        </p:txBody>
      </p:sp>
      <p:sp>
        <p:nvSpPr>
          <p:cNvPr id="9" name="Content Placeholder 8"/>
          <p:cNvSpPr>
            <a:spLocks noGrp="1"/>
          </p:cNvSpPr>
          <p:nvPr>
            <p:ph sz="quarter" idx="1"/>
          </p:nvPr>
        </p:nvSpPr>
        <p:spPr>
          <a:xfrm>
            <a:off x="457200"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270248"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7543800" cy="1143000"/>
          </a:xfrm>
        </p:spPr>
        <p:txBody>
          <a:bodyPr anchor="b"/>
          <a:lstStyle>
            <a:lvl1pPr>
              <a:defRPr/>
            </a:lvl1pPr>
          </a:lstStyle>
          <a:p>
            <a:r>
              <a:rPr kumimoji="0" lang="en-US" smtClean="0"/>
              <a:t>Click to edit Master title style</a:t>
            </a:r>
            <a:endParaRPr kumimoji="0" lang="en-US"/>
          </a:p>
        </p:txBody>
      </p:sp>
      <p:sp>
        <p:nvSpPr>
          <p:cNvPr id="7" name="Date Placeholder 6"/>
          <p:cNvSpPr>
            <a:spLocks noGrp="1"/>
          </p:cNvSpPr>
          <p:nvPr>
            <p:ph type="dt" sz="half" idx="10"/>
          </p:nvPr>
        </p:nvSpPr>
        <p:spPr/>
        <p:txBody>
          <a:bodyPr/>
          <a:lstStyle/>
          <a:p>
            <a:fld id="{EDAE702D-E5E5-454D-AFB4-1A62EB67ACE5}" type="datetime1">
              <a:rPr lang="en-US" smtClean="0"/>
              <a:pPr/>
              <a:t>5/17/2014</a:t>
            </a:fld>
            <a:endParaRPr lang="en-US" dirty="0"/>
          </a:p>
        </p:txBody>
      </p:sp>
      <p:sp>
        <p:nvSpPr>
          <p:cNvPr id="8" name="Footer Placeholder 7"/>
          <p:cNvSpPr>
            <a:spLocks noGrp="1"/>
          </p:cNvSpPr>
          <p:nvPr>
            <p:ph type="ftr" sz="quarter" idx="11"/>
          </p:nvPr>
        </p:nvSpPr>
        <p:spPr/>
        <p:txBody>
          <a:bodyPr/>
          <a:lstStyle/>
          <a:p>
            <a:r>
              <a:rPr lang="en-US" dirty="0" smtClean="0"/>
              <a:t>CS Deepak P. Singh</a:t>
            </a:r>
            <a:endParaRPr lang="en-US" dirty="0"/>
          </a:p>
        </p:txBody>
      </p:sp>
      <p:sp>
        <p:nvSpPr>
          <p:cNvPr id="9" name="Slide Number Placeholder 8"/>
          <p:cNvSpPr>
            <a:spLocks noGrp="1"/>
          </p:cNvSpPr>
          <p:nvPr>
            <p:ph type="sldNum" sz="quarter" idx="12"/>
          </p:nvPr>
        </p:nvSpPr>
        <p:spPr/>
        <p:txBody>
          <a:bodyPr/>
          <a:lstStyle/>
          <a:p>
            <a:fld id="{7ADC0482-312C-43CC-9C8D-E2528724662E}" type="slidenum">
              <a:rPr lang="en-US" smtClean="0"/>
              <a:pPr/>
              <a:t>‹#›</a:t>
            </a:fld>
            <a:endParaRPr lang="en-US" dirty="0"/>
          </a:p>
        </p:txBody>
      </p:sp>
      <p:sp>
        <p:nvSpPr>
          <p:cNvPr id="11" name="Content Placeholder 10"/>
          <p:cNvSpPr>
            <a:spLocks noGrp="1"/>
          </p:cNvSpPr>
          <p:nvPr>
            <p:ph sz="quarter" idx="2"/>
          </p:nvPr>
        </p:nvSpPr>
        <p:spPr>
          <a:xfrm>
            <a:off x="457200"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371975"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2" name="Text Placeholder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
        <p:nvSpPr>
          <p:cNvPr id="14" name="Text Placeholder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6" name="Date Placeholder 5"/>
          <p:cNvSpPr>
            <a:spLocks noGrp="1"/>
          </p:cNvSpPr>
          <p:nvPr>
            <p:ph type="dt" sz="half" idx="10"/>
          </p:nvPr>
        </p:nvSpPr>
        <p:spPr/>
        <p:txBody>
          <a:bodyPr rtlCol="0"/>
          <a:lstStyle/>
          <a:p>
            <a:fld id="{C834B58B-E2AC-4671-8370-4096E9247E1B}" type="datetime1">
              <a:rPr lang="en-US" smtClean="0"/>
              <a:pPr/>
              <a:t>5/17/2014</a:t>
            </a:fld>
            <a:endParaRPr lang="en-US" dirty="0"/>
          </a:p>
        </p:txBody>
      </p:sp>
      <p:sp>
        <p:nvSpPr>
          <p:cNvPr id="7" name="Slide Number Placeholder 6"/>
          <p:cNvSpPr>
            <a:spLocks noGrp="1"/>
          </p:cNvSpPr>
          <p:nvPr>
            <p:ph type="sldNum" sz="quarter" idx="11"/>
          </p:nvPr>
        </p:nvSpPr>
        <p:spPr/>
        <p:txBody>
          <a:bodyPr rtlCol="0"/>
          <a:lstStyle/>
          <a:p>
            <a:fld id="{7ADC0482-312C-43CC-9C8D-E2528724662E}" type="slidenum">
              <a:rPr lang="en-US" smtClean="0"/>
              <a:pPr/>
              <a:t>‹#›</a:t>
            </a:fld>
            <a:endParaRPr lang="en-US" dirty="0"/>
          </a:p>
        </p:txBody>
      </p:sp>
      <p:sp>
        <p:nvSpPr>
          <p:cNvPr id="8" name="Footer Placeholder 7"/>
          <p:cNvSpPr>
            <a:spLocks noGrp="1"/>
          </p:cNvSpPr>
          <p:nvPr>
            <p:ph type="ftr" sz="quarter" idx="12"/>
          </p:nvPr>
        </p:nvSpPr>
        <p:spPr/>
        <p:txBody>
          <a:bodyPr rtlCol="0"/>
          <a:lstStyle/>
          <a:p>
            <a:r>
              <a:rPr lang="en-US" dirty="0" smtClean="0"/>
              <a:t>CS Deepak P. Singh</a:t>
            </a:r>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F59AD48-0634-4FA8-AE54-C72525418505}" type="datetime1">
              <a:rPr lang="en-US" smtClean="0"/>
              <a:pPr/>
              <a:t>5/17/2014</a:t>
            </a:fld>
            <a:endParaRPr lang="en-US" dirty="0"/>
          </a:p>
        </p:txBody>
      </p:sp>
      <p:sp>
        <p:nvSpPr>
          <p:cNvPr id="3" name="Footer Placeholder 2"/>
          <p:cNvSpPr>
            <a:spLocks noGrp="1"/>
          </p:cNvSpPr>
          <p:nvPr>
            <p:ph type="ftr" sz="quarter" idx="11"/>
          </p:nvPr>
        </p:nvSpPr>
        <p:spPr/>
        <p:txBody>
          <a:bodyPr/>
          <a:lstStyle/>
          <a:p>
            <a:r>
              <a:rPr lang="en-US" dirty="0" smtClean="0"/>
              <a:t>CS Deepak P. Singh</a:t>
            </a:r>
            <a:endParaRPr lang="en-US" dirty="0"/>
          </a:p>
        </p:txBody>
      </p:sp>
      <p:sp>
        <p:nvSpPr>
          <p:cNvPr id="4" name="Slide Number Placeholder 3"/>
          <p:cNvSpPr>
            <a:spLocks noGrp="1"/>
          </p:cNvSpPr>
          <p:nvPr>
            <p:ph type="sldNum" sz="quarter" idx="12"/>
          </p:nvPr>
        </p:nvSpPr>
        <p:spPr/>
        <p:txBody>
          <a:bodyPr/>
          <a:lstStyle/>
          <a:p>
            <a:fld id="{7ADC0482-312C-43CC-9C8D-E2528724662E}"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le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8" name="Straight Connector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Straight Connector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Straight Connector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2"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3" name="Straight Connector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4" name="Oval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Content Placeholder 17"/>
          <p:cNvSpPr>
            <a:spLocks noGrp="1"/>
          </p:cNvSpPr>
          <p:nvPr>
            <p:ph sz="quarter" idx="1"/>
          </p:nvPr>
        </p:nvSpPr>
        <p:spPr>
          <a:xfrm>
            <a:off x="304800" y="274320"/>
            <a:ext cx="5638800" cy="6327648"/>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1" name="Date Placeholder 20"/>
          <p:cNvSpPr>
            <a:spLocks noGrp="1"/>
          </p:cNvSpPr>
          <p:nvPr>
            <p:ph type="dt" sz="half" idx="14"/>
          </p:nvPr>
        </p:nvSpPr>
        <p:spPr/>
        <p:txBody>
          <a:bodyPr rtlCol="0"/>
          <a:lstStyle/>
          <a:p>
            <a:fld id="{B5404212-1897-42BD-AB2C-CBBE41F89361}" type="datetime1">
              <a:rPr lang="en-US" smtClean="0"/>
              <a:pPr/>
              <a:t>5/17/2014</a:t>
            </a:fld>
            <a:endParaRPr lang="en-US" dirty="0"/>
          </a:p>
        </p:txBody>
      </p:sp>
      <p:sp>
        <p:nvSpPr>
          <p:cNvPr id="22" name="Slide Number Placeholder 21"/>
          <p:cNvSpPr>
            <a:spLocks noGrp="1"/>
          </p:cNvSpPr>
          <p:nvPr>
            <p:ph type="sldNum" sz="quarter" idx="15"/>
          </p:nvPr>
        </p:nvSpPr>
        <p:spPr/>
        <p:txBody>
          <a:bodyPr rtlCol="0"/>
          <a:lstStyle/>
          <a:p>
            <a:fld id="{7ADC0482-312C-43CC-9C8D-E2528724662E}" type="slidenum">
              <a:rPr lang="en-US" smtClean="0"/>
              <a:pPr/>
              <a:t>‹#›</a:t>
            </a:fld>
            <a:endParaRPr lang="en-US" dirty="0"/>
          </a:p>
        </p:txBody>
      </p:sp>
      <p:sp>
        <p:nvSpPr>
          <p:cNvPr id="23" name="Footer Placeholder 22"/>
          <p:cNvSpPr>
            <a:spLocks noGrp="1"/>
          </p:cNvSpPr>
          <p:nvPr>
            <p:ph type="ftr" sz="quarter" idx="16"/>
          </p:nvPr>
        </p:nvSpPr>
        <p:spPr/>
        <p:txBody>
          <a:bodyPr rtlCol="0"/>
          <a:lstStyle/>
          <a:p>
            <a:r>
              <a:rPr lang="en-US" dirty="0" smtClean="0"/>
              <a:t>CS Deepak P. Singh</a:t>
            </a:r>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traight Connector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3" name="Oval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rot="5400000">
            <a:off x="3350133" y="3200400"/>
            <a:ext cx="6309360" cy="457200"/>
          </a:xfrm>
        </p:spPr>
        <p:txBody>
          <a:bodyPr anchor="b"/>
          <a:lstStyle>
            <a:lvl1pPr algn="l">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en-US" dirty="0" smtClean="0"/>
              <a:t>Click icon to add picture</a:t>
            </a:r>
            <a:endParaRPr kumimoji="0" lang="en-US" dirty="0"/>
          </a:p>
        </p:txBody>
      </p:sp>
      <p:sp>
        <p:nvSpPr>
          <p:cNvPr id="4" name="Text Placeholder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10" name="Straight Connector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2" name="Straight Connector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9" name="Straight Connector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Straight Connector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Date Placeholder 16"/>
          <p:cNvSpPr>
            <a:spLocks noGrp="1"/>
          </p:cNvSpPr>
          <p:nvPr>
            <p:ph type="dt" sz="half" idx="10"/>
          </p:nvPr>
        </p:nvSpPr>
        <p:spPr/>
        <p:txBody>
          <a:bodyPr rtlCol="0"/>
          <a:lstStyle/>
          <a:p>
            <a:fld id="{89749250-9709-4D02-A6AE-A34358315EF8}" type="datetime1">
              <a:rPr lang="en-US" smtClean="0"/>
              <a:pPr/>
              <a:t>5/17/2014</a:t>
            </a:fld>
            <a:endParaRPr lang="en-US" dirty="0"/>
          </a:p>
        </p:txBody>
      </p:sp>
      <p:sp>
        <p:nvSpPr>
          <p:cNvPr id="18" name="Slide Number Placeholder 17"/>
          <p:cNvSpPr>
            <a:spLocks noGrp="1"/>
          </p:cNvSpPr>
          <p:nvPr>
            <p:ph type="sldNum" sz="quarter" idx="11"/>
          </p:nvPr>
        </p:nvSpPr>
        <p:spPr/>
        <p:txBody>
          <a:bodyPr rtlCol="0"/>
          <a:lstStyle/>
          <a:p>
            <a:fld id="{7ADC0482-312C-43CC-9C8D-E2528724662E}" type="slidenum">
              <a:rPr lang="en-US" smtClean="0"/>
              <a:pPr/>
              <a:t>‹#›</a:t>
            </a:fld>
            <a:endParaRPr lang="en-US" dirty="0"/>
          </a:p>
        </p:txBody>
      </p:sp>
      <p:sp>
        <p:nvSpPr>
          <p:cNvPr id="21" name="Footer Placeholder 20"/>
          <p:cNvSpPr>
            <a:spLocks noGrp="1"/>
          </p:cNvSpPr>
          <p:nvPr>
            <p:ph type="ftr" sz="quarter" idx="12"/>
          </p:nvPr>
        </p:nvSpPr>
        <p:spPr/>
        <p:txBody>
          <a:bodyPr rtlCol="0"/>
          <a:lstStyle/>
          <a:p>
            <a:r>
              <a:rPr lang="en-US" dirty="0" smtClean="0"/>
              <a:t>CS Deepak P. Singh</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Straight Connector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Title Placeholder 21"/>
          <p:cNvSpPr>
            <a:spLocks noGrp="1"/>
          </p:cNvSpPr>
          <p:nvPr>
            <p:ph type="title"/>
          </p:nvPr>
        </p:nvSpPr>
        <p:spPr>
          <a:xfrm>
            <a:off x="457200" y="274638"/>
            <a:ext cx="7467600" cy="1143000"/>
          </a:xfrm>
          <a:prstGeom prst="rect">
            <a:avLst/>
          </a:prstGeom>
        </p:spPr>
        <p:txBody>
          <a:bodyPr vert="horz" anchor="b">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E4CED80C-3DA8-4707-A8E9-2244F2B4A783}" type="datetime1">
              <a:rPr lang="en-US" smtClean="0"/>
              <a:pPr/>
              <a:t>5/17/2014</a:t>
            </a:fld>
            <a:endParaRPr lang="en-US" dirty="0"/>
          </a:p>
        </p:txBody>
      </p:sp>
      <p:sp>
        <p:nvSpPr>
          <p:cNvPr id="3" name="Footer Placeholder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r>
              <a:rPr lang="en-US" dirty="0" smtClean="0"/>
              <a:t>CS Deepak P. Singh</a:t>
            </a:r>
            <a:endParaRPr lang="en-US" dirty="0"/>
          </a:p>
        </p:txBody>
      </p:sp>
      <p:sp>
        <p:nvSpPr>
          <p:cNvPr id="7" name="Straight Connector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Straight Connector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Straight Connector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2" name="Oval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ide Number Placeholder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7ADC0482-312C-43CC-9C8D-E2528724662E}"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dt="0"/>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hyperlink" Target="http://indiankanoon.org/doc/1376407/" TargetMode="External"/><Relationship Id="rId3" Type="http://schemas.openxmlformats.org/officeDocument/2006/relationships/hyperlink" Target="http://indiankanoon.org/doc/1720457/" TargetMode="External"/><Relationship Id="rId7" Type="http://schemas.openxmlformats.org/officeDocument/2006/relationships/hyperlink" Target="http://indiankanoon.org/doc/1560749/" TargetMode="External"/><Relationship Id="rId2" Type="http://schemas.openxmlformats.org/officeDocument/2006/relationships/hyperlink" Target="http://indiankanoon.org/doc/324898/" TargetMode="External"/><Relationship Id="rId1" Type="http://schemas.openxmlformats.org/officeDocument/2006/relationships/slideLayout" Target="../slideLayouts/slideLayout2.xml"/><Relationship Id="rId6" Type="http://schemas.openxmlformats.org/officeDocument/2006/relationships/hyperlink" Target="http://indiankanoon.org/doc/718180/" TargetMode="External"/><Relationship Id="rId5" Type="http://schemas.openxmlformats.org/officeDocument/2006/relationships/hyperlink" Target="http://indiankanoon.org/doc/1839790/" TargetMode="External"/><Relationship Id="rId4" Type="http://schemas.openxmlformats.org/officeDocument/2006/relationships/hyperlink" Target="http://indiankanoon.org/doc/1187333/" TargetMode="External"/><Relationship Id="rId9" Type="http://schemas.openxmlformats.org/officeDocument/2006/relationships/hyperlink" Target="http://indiankanoon.org/doc/1623209/"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Some Important Tips for Tax Saving</a:t>
            </a:r>
            <a:endParaRPr lang="en-US" dirty="0"/>
          </a:p>
        </p:txBody>
      </p:sp>
      <p:sp>
        <p:nvSpPr>
          <p:cNvPr id="3" name="Content Placeholder 2"/>
          <p:cNvSpPr>
            <a:spLocks noGrp="1"/>
          </p:cNvSpPr>
          <p:nvPr>
            <p:ph sz="quarter" idx="1"/>
          </p:nvPr>
        </p:nvSpPr>
        <p:spPr/>
        <p:txBody>
          <a:bodyPr>
            <a:normAutofit/>
          </a:bodyPr>
          <a:lstStyle/>
          <a:p>
            <a:pPr algn="just">
              <a:buNone/>
            </a:pPr>
            <a:r>
              <a:rPr lang="en-US" dirty="0" smtClean="0"/>
              <a:t>As a Salary Employee , we bother every year for our tax savings and some time we have a noisy chat with our HR people regarding out Salary Structure and taxation matters.</a:t>
            </a:r>
          </a:p>
          <a:p>
            <a:pPr algn="just">
              <a:buNone/>
            </a:pPr>
            <a:r>
              <a:rPr lang="en-US" dirty="0" smtClean="0"/>
              <a:t>We hereby provide you some tips to shed your burden for your tax worries. </a:t>
            </a:r>
          </a:p>
          <a:p>
            <a:pPr algn="just">
              <a:buNone/>
            </a:pPr>
            <a:r>
              <a:rPr lang="en-US" dirty="0" smtClean="0"/>
              <a:t>Your suggestions and queries are appreciated and feel to  ask any query regarding your tax planning.</a:t>
            </a:r>
            <a:endParaRPr lang="en-US" dirty="0"/>
          </a:p>
          <a:p>
            <a:pPr>
              <a:buNone/>
            </a:pPr>
            <a:endParaRPr lang="en-US" dirty="0"/>
          </a:p>
        </p:txBody>
      </p:sp>
      <p:sp>
        <p:nvSpPr>
          <p:cNvPr id="4" name="Footer Placeholder 3"/>
          <p:cNvSpPr>
            <a:spLocks noGrp="1"/>
          </p:cNvSpPr>
          <p:nvPr>
            <p:ph type="ftr" sz="quarter" idx="16"/>
          </p:nvPr>
        </p:nvSpPr>
        <p:spPr/>
        <p:txBody>
          <a:bodyPr/>
          <a:lstStyle/>
          <a:p>
            <a:r>
              <a:rPr lang="en-US" dirty="0" smtClean="0"/>
              <a:t>CS Deepak P. Singh</a:t>
            </a:r>
            <a:endParaRPr lang="en-US" dirty="0"/>
          </a:p>
        </p:txBody>
      </p:sp>
    </p:spTree>
  </p:cSld>
  <p:clrMapOvr>
    <a:masterClrMapping/>
  </p:clrMapOvr>
  <p:transition>
    <p:comb/>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CAR FROM EMPLOYER---------</a:t>
            </a:r>
            <a:endParaRPr lang="en-US" dirty="0"/>
          </a:p>
        </p:txBody>
      </p:sp>
      <p:sp>
        <p:nvSpPr>
          <p:cNvPr id="3" name="Content Placeholder 2"/>
          <p:cNvSpPr>
            <a:spLocks noGrp="1"/>
          </p:cNvSpPr>
          <p:nvPr>
            <p:ph sz="quarter" idx="1"/>
          </p:nvPr>
        </p:nvSpPr>
        <p:spPr/>
        <p:txBody>
          <a:bodyPr>
            <a:normAutofit/>
          </a:bodyPr>
          <a:lstStyle/>
          <a:p>
            <a:pPr algn="just"/>
            <a:r>
              <a:rPr lang="en-US" dirty="0"/>
              <a:t>If one is using a motor car for official purposes as well as personal use, rather than use your own vehicle, it is advisable to take an employer-provided vehicle.</a:t>
            </a:r>
          </a:p>
          <a:p>
            <a:pPr algn="just"/>
            <a:r>
              <a:rPr lang="en-US" dirty="0"/>
              <a:t>In that case, the taxable perquisite value is restricted to a maximum of Rs 3,300 per month (car with a driver) as against the actual expense being taxed when the vehicle is owned by the employee.</a:t>
            </a:r>
          </a:p>
          <a:p>
            <a:pPr>
              <a:buNone/>
            </a:pPr>
            <a:endParaRPr lang="en-US" dirty="0"/>
          </a:p>
        </p:txBody>
      </p:sp>
      <p:sp>
        <p:nvSpPr>
          <p:cNvPr id="4" name="Footer Placeholder 3"/>
          <p:cNvSpPr>
            <a:spLocks noGrp="1"/>
          </p:cNvSpPr>
          <p:nvPr>
            <p:ph type="ftr" sz="quarter" idx="16"/>
          </p:nvPr>
        </p:nvSpPr>
        <p:spPr/>
        <p:txBody>
          <a:bodyPr/>
          <a:lstStyle/>
          <a:p>
            <a:r>
              <a:rPr lang="en-US" dirty="0" smtClean="0"/>
              <a:t>CS Deepak P. Singh</a:t>
            </a:r>
            <a:endParaRPr lang="en-US"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457200" y="228600"/>
            <a:ext cx="8229600" cy="5897563"/>
          </a:xfrm>
        </p:spPr>
        <p:txBody>
          <a:bodyPr>
            <a:normAutofit fontScale="70000" lnSpcReduction="20000"/>
          </a:bodyPr>
          <a:lstStyle/>
          <a:p>
            <a:pPr algn="just"/>
            <a:r>
              <a:rPr lang="en-US" b="1" dirty="0"/>
              <a:t>Tuning it right.</a:t>
            </a:r>
            <a:r>
              <a:rPr lang="en-US" dirty="0"/>
              <a:t> Not many have the option to change their salary structure, but if your company is progressive or you are on good terms with your human resource department, you just might be able to squeeze in a few additions and deletions and save some tax in the process.</a:t>
            </a:r>
          </a:p>
          <a:p>
            <a:pPr algn="just"/>
            <a:r>
              <a:rPr lang="en-US" dirty="0"/>
              <a:t>Here are some suggestions:</a:t>
            </a:r>
          </a:p>
          <a:p>
            <a:pPr lvl="0" algn="just"/>
            <a:r>
              <a:rPr lang="en-US" dirty="0"/>
              <a:t>Opt for salary components such as reimbursement of attire expenses, books and periodicals, telephone expenses and medical expenses. These can yield small but profitable results.</a:t>
            </a:r>
          </a:p>
          <a:p>
            <a:pPr lvl="0" algn="just"/>
            <a:r>
              <a:rPr lang="en-US" dirty="0"/>
              <a:t>Change the arrangement from using your own car to a company-provided vehicle with driver this will go a long way in cutting your tax bill. If you want to use your own car, but do not want the related high perquisite taxation, you can buy the car in your spouse’s name and lease it to your company, which in turn can let you use it. (Such an arrangement needs to be approved by your company as it may not want any tax-related hassles.)</a:t>
            </a:r>
          </a:p>
          <a:p>
            <a:pPr lvl="0" algn="just"/>
            <a:r>
              <a:rPr lang="en-US" dirty="0"/>
              <a:t>Small components such as food coupons, education allowance and transport allowance may bring in small but effective respite from taxes.</a:t>
            </a:r>
          </a:p>
          <a:p>
            <a:pPr algn="just"/>
            <a:r>
              <a:rPr lang="en-US" dirty="0"/>
              <a:t>S</a:t>
            </a:r>
            <a:r>
              <a:rPr lang="en-US" b="1" dirty="0"/>
              <a:t>ops!</a:t>
            </a:r>
            <a:r>
              <a:rPr lang="en-US" dirty="0"/>
              <a:t> Employee Stock Options (ESOPs) are preferred by many blue-chip company employees but, unfortunately, they are taxable.</a:t>
            </a:r>
          </a:p>
          <a:p>
            <a:pPr algn="just"/>
            <a:r>
              <a:rPr lang="en-US" dirty="0"/>
              <a:t>Subject to provisions of ESOP plans and within the exercise period, the employee can choose to exercise his shares (where an option is available to the employee), at a time when the fair market value (FMV) of the shares is low. In such a case, the taxable salary income on allotment of ESOPs would be lower as it is directly proportional to the FMV of the shares on the date of exercise.</a:t>
            </a:r>
          </a:p>
          <a:p>
            <a:endParaRPr lang="en-US" dirty="0"/>
          </a:p>
        </p:txBody>
      </p:sp>
      <p:sp>
        <p:nvSpPr>
          <p:cNvPr id="4" name="Footer Placeholder 3"/>
          <p:cNvSpPr>
            <a:spLocks noGrp="1"/>
          </p:cNvSpPr>
          <p:nvPr>
            <p:ph type="ftr" sz="quarter" idx="16"/>
          </p:nvPr>
        </p:nvSpPr>
        <p:spPr/>
        <p:txBody>
          <a:bodyPr/>
          <a:lstStyle/>
          <a:p>
            <a:r>
              <a:rPr lang="en-US" dirty="0" smtClean="0"/>
              <a:t>CS Deepak P. Singh</a:t>
            </a:r>
            <a:endParaRPr 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normAutofit fontScale="90000"/>
          </a:bodyPr>
          <a:lstStyle/>
          <a:p>
            <a:r>
              <a:rPr lang="en-US" b="1" dirty="0" smtClean="0"/>
              <a:t>Income from Salary</a:t>
            </a:r>
            <a:r>
              <a:rPr lang="en-US" dirty="0" smtClean="0"/>
              <a:t/>
            </a:r>
            <a:br>
              <a:rPr lang="en-US" dirty="0" smtClean="0"/>
            </a:br>
            <a:endParaRPr lang="en-US" dirty="0"/>
          </a:p>
        </p:txBody>
      </p:sp>
      <p:sp>
        <p:nvSpPr>
          <p:cNvPr id="3" name="Content Placeholder 2"/>
          <p:cNvSpPr>
            <a:spLocks noGrp="1"/>
          </p:cNvSpPr>
          <p:nvPr>
            <p:ph sz="quarter" idx="1"/>
          </p:nvPr>
        </p:nvSpPr>
        <p:spPr>
          <a:xfrm>
            <a:off x="457200" y="762000"/>
            <a:ext cx="8229600" cy="5364163"/>
          </a:xfrm>
        </p:spPr>
        <p:txBody>
          <a:bodyPr>
            <a:normAutofit fontScale="92500" lnSpcReduction="20000"/>
          </a:bodyPr>
          <a:lstStyle/>
          <a:p>
            <a:pPr lvl="0" algn="just"/>
            <a:r>
              <a:rPr lang="en-US" dirty="0" smtClean="0"/>
              <a:t>For </a:t>
            </a:r>
            <a:r>
              <a:rPr lang="en-US" dirty="0"/>
              <a:t>a salaried employee, restructuring salary in his </a:t>
            </a:r>
            <a:r>
              <a:rPr lang="en-US" dirty="0" smtClean="0"/>
              <a:t>favor </a:t>
            </a:r>
            <a:r>
              <a:rPr lang="en-US" dirty="0"/>
              <a:t>may not be easy. But you can </a:t>
            </a:r>
            <a:r>
              <a:rPr lang="en-US" dirty="0" smtClean="0"/>
              <a:t>still soften </a:t>
            </a:r>
            <a:r>
              <a:rPr lang="en-US" dirty="0"/>
              <a:t>the tax blow:</a:t>
            </a:r>
          </a:p>
          <a:p>
            <a:pPr lvl="0" algn="just"/>
            <a:r>
              <a:rPr lang="en-US" dirty="0"/>
              <a:t>Use house rent allowance (HRA) — it is partially exempted from tax, provided rent is actually paid.</a:t>
            </a:r>
          </a:p>
          <a:p>
            <a:pPr lvl="0" algn="just"/>
            <a:r>
              <a:rPr lang="en-US" dirty="0"/>
              <a:t>Avail tax exemption on HRA, and principal repayment of home loan under Section 80C.</a:t>
            </a:r>
          </a:p>
          <a:p>
            <a:pPr lvl="0" algn="just"/>
            <a:r>
              <a:rPr lang="en-US" dirty="0"/>
              <a:t>Furnish current employer details with Form 16 from the previous employer.</a:t>
            </a:r>
          </a:p>
          <a:p>
            <a:pPr lvl="0" algn="just"/>
            <a:r>
              <a:rPr lang="en-US" dirty="0"/>
              <a:t>Ensure that you furnish bills to claim reimbursements (e.g., medical).</a:t>
            </a:r>
          </a:p>
          <a:p>
            <a:pPr lvl="0" algn="just"/>
            <a:r>
              <a:rPr lang="en-US" dirty="0"/>
              <a:t>LTA is tax-exempt twice in four years upon furnishing requisite bills, if the employer asks for them.</a:t>
            </a:r>
          </a:p>
          <a:p>
            <a:pPr lvl="0" algn="just"/>
            <a:r>
              <a:rPr lang="en-US" dirty="0"/>
              <a:t>Remember, food coupons are exempt from tax.</a:t>
            </a:r>
          </a:p>
          <a:p>
            <a:pPr lvl="0" algn="just"/>
            <a:r>
              <a:rPr lang="en-US" dirty="0"/>
              <a:t>Get maximum tax benefit from employer-owned motor car that comes with reimbursement.</a:t>
            </a:r>
          </a:p>
          <a:p>
            <a:pPr lvl="0" algn="just"/>
            <a:r>
              <a:rPr lang="en-US" dirty="0"/>
              <a:t>After getting ESOPs, hold on to them for a year to avoid taxes. However, the lock-in period varies across employers.</a:t>
            </a:r>
          </a:p>
          <a:p>
            <a:pPr>
              <a:buNone/>
            </a:pPr>
            <a:endParaRPr lang="en-US" dirty="0"/>
          </a:p>
        </p:txBody>
      </p:sp>
      <p:sp>
        <p:nvSpPr>
          <p:cNvPr id="4" name="Footer Placeholder 3"/>
          <p:cNvSpPr>
            <a:spLocks noGrp="1"/>
          </p:cNvSpPr>
          <p:nvPr>
            <p:ph type="ftr" sz="quarter" idx="16"/>
          </p:nvPr>
        </p:nvSpPr>
        <p:spPr/>
        <p:txBody>
          <a:bodyPr/>
          <a:lstStyle/>
          <a:p>
            <a:r>
              <a:rPr lang="en-US" dirty="0" smtClean="0"/>
              <a:t>CS Deepak P. Singh</a:t>
            </a:r>
            <a:endParaRPr lang="en-U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normAutofit fontScale="90000"/>
          </a:bodyPr>
          <a:lstStyle/>
          <a:p>
            <a:r>
              <a:rPr lang="en-US" b="1" dirty="0"/>
              <a:t>Income from Business or Profession</a:t>
            </a:r>
            <a:r>
              <a:rPr lang="en-US" dirty="0"/>
              <a:t/>
            </a:r>
            <a:br>
              <a:rPr lang="en-US" dirty="0"/>
            </a:br>
            <a:endParaRPr lang="en-US" dirty="0"/>
          </a:p>
        </p:txBody>
      </p:sp>
      <p:sp>
        <p:nvSpPr>
          <p:cNvPr id="3" name="Content Placeholder 2"/>
          <p:cNvSpPr>
            <a:spLocks noGrp="1"/>
          </p:cNvSpPr>
          <p:nvPr>
            <p:ph sz="quarter" idx="1"/>
          </p:nvPr>
        </p:nvSpPr>
        <p:spPr>
          <a:xfrm>
            <a:off x="457200" y="762000"/>
            <a:ext cx="8229600" cy="5791200"/>
          </a:xfrm>
        </p:spPr>
        <p:txBody>
          <a:bodyPr>
            <a:normAutofit fontScale="70000" lnSpcReduction="20000"/>
          </a:bodyPr>
          <a:lstStyle/>
          <a:p>
            <a:pPr algn="just"/>
            <a:r>
              <a:rPr lang="en-US" dirty="0"/>
              <a:t>Section 28 of the IT Act pertains to income from business or profession. As per the income tax laws in India, a self-employed person can be a freelance writer/journalist, independent consultant, businessman, or a professional.</a:t>
            </a:r>
          </a:p>
          <a:p>
            <a:pPr algn="just"/>
            <a:r>
              <a:rPr lang="en-US" dirty="0"/>
              <a:t>Tax calculations are easier for the salaried compared to those for the self-employed.</a:t>
            </a:r>
          </a:p>
          <a:p>
            <a:pPr algn="just"/>
            <a:r>
              <a:rPr lang="en-US" dirty="0"/>
              <a:t>There are a few things that you should keep in mind. All expenses related to business or profession are deductible from the gross profit. In case you have any work-related capital assets, you can claim depreciation on them.</a:t>
            </a:r>
          </a:p>
          <a:p>
            <a:pPr algn="just"/>
            <a:r>
              <a:rPr lang="en-US" dirty="0"/>
              <a:t>Carrying forward losses is allowed for the next eight years. Bills of capital expenditure should be maintained for the sake of record.</a:t>
            </a:r>
          </a:p>
          <a:p>
            <a:pPr algn="just"/>
            <a:r>
              <a:rPr lang="en-US" b="1" dirty="0"/>
              <a:t>Managing taxes.</a:t>
            </a:r>
            <a:r>
              <a:rPr lang="en-US" dirty="0"/>
              <a:t> Give priority to tax-saving instruments that do not demand long-term commitment. Incomes from business and profession are generally uneven, so it is in your best interest to avoid any large commitment at a particular point in time.</a:t>
            </a:r>
          </a:p>
          <a:p>
            <a:pPr algn="just"/>
            <a:r>
              <a:rPr lang="en-US" dirty="0"/>
              <a:t>Remember to keep your personal investments and business surplus apart. Keep a list of the tax deducted at source (TDS) throughout the year.</a:t>
            </a:r>
          </a:p>
          <a:p>
            <a:pPr algn="just"/>
            <a:r>
              <a:rPr lang="en-US" dirty="0"/>
              <a:t>If your source of income is a business or a profession, these are the key things you should know:</a:t>
            </a:r>
          </a:p>
          <a:p>
            <a:pPr lvl="0" algn="just"/>
            <a:r>
              <a:rPr lang="en-US" dirty="0"/>
              <a:t>Keep personal investments and business surplus apart.</a:t>
            </a:r>
          </a:p>
          <a:p>
            <a:pPr lvl="0" algn="just"/>
            <a:r>
              <a:rPr lang="en-US" dirty="0"/>
              <a:t>Business loss can be carried forward and set off against future profits for up to eight assessment years.</a:t>
            </a:r>
          </a:p>
          <a:p>
            <a:pPr lvl="0" algn="just"/>
            <a:r>
              <a:rPr lang="en-US" dirty="0"/>
              <a:t>As business income is not steady, avoid long-term financial commitments towards tax-saving products.</a:t>
            </a:r>
          </a:p>
          <a:p>
            <a:pPr>
              <a:buNone/>
            </a:pPr>
            <a:endParaRPr lang="en-US" dirty="0"/>
          </a:p>
        </p:txBody>
      </p:sp>
      <p:sp>
        <p:nvSpPr>
          <p:cNvPr id="4" name="Footer Placeholder 3"/>
          <p:cNvSpPr>
            <a:spLocks noGrp="1"/>
          </p:cNvSpPr>
          <p:nvPr>
            <p:ph type="ftr" sz="quarter" idx="16"/>
          </p:nvPr>
        </p:nvSpPr>
        <p:spPr/>
        <p:txBody>
          <a:bodyPr/>
          <a:lstStyle/>
          <a:p>
            <a:r>
              <a:rPr lang="en-US" dirty="0" smtClean="0"/>
              <a:t>CS Deepak P. Singh</a:t>
            </a:r>
            <a:endParaRPr lang="en-US"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9762"/>
          </a:xfrm>
        </p:spPr>
        <p:txBody>
          <a:bodyPr>
            <a:normAutofit fontScale="90000"/>
          </a:bodyPr>
          <a:lstStyle/>
          <a:p>
            <a:r>
              <a:rPr lang="en-US" b="1" dirty="0"/>
              <a:t>Income from House Property</a:t>
            </a:r>
            <a:r>
              <a:rPr lang="en-US" dirty="0"/>
              <a:t/>
            </a:r>
            <a:br>
              <a:rPr lang="en-US" dirty="0"/>
            </a:br>
            <a:endParaRPr lang="en-US" dirty="0"/>
          </a:p>
        </p:txBody>
      </p:sp>
      <p:sp>
        <p:nvSpPr>
          <p:cNvPr id="3" name="Content Placeholder 2"/>
          <p:cNvSpPr>
            <a:spLocks noGrp="1"/>
          </p:cNvSpPr>
          <p:nvPr>
            <p:ph sz="quarter" idx="1"/>
          </p:nvPr>
        </p:nvSpPr>
        <p:spPr>
          <a:xfrm>
            <a:off x="457200" y="685800"/>
            <a:ext cx="8229600" cy="5943600"/>
          </a:xfrm>
        </p:spPr>
        <p:txBody>
          <a:bodyPr>
            <a:normAutofit fontScale="92500" lnSpcReduction="20000"/>
          </a:bodyPr>
          <a:lstStyle/>
          <a:p>
            <a:pPr algn="just"/>
            <a:r>
              <a:rPr lang="en-US" dirty="0"/>
              <a:t>It is calculated by taking into account the annual value. Annual value is the highest of the actual rent received, rent as per the municipality’s valuation and fair rent as determined by the IT department.</a:t>
            </a:r>
          </a:p>
          <a:p>
            <a:pPr algn="just"/>
            <a:r>
              <a:rPr lang="en-US" dirty="0"/>
              <a:t>However, there are a few exemptions such as municipality tax and 30 per cent of net annual value (annual value less municipality tax for the year), which are deducted from the annual value to arrive at the taxable annual value. It is then added to other income and taxed according to the normal slab rate.</a:t>
            </a:r>
          </a:p>
          <a:p>
            <a:pPr algn="just"/>
            <a:r>
              <a:rPr lang="en-US" dirty="0"/>
              <a:t>Any income that’s derived from a house property is taxable. Here are the things to keep in mind:</a:t>
            </a:r>
          </a:p>
          <a:p>
            <a:pPr lvl="0" algn="just"/>
            <a:r>
              <a:rPr lang="en-US" dirty="0"/>
              <a:t>Avail unlimited deduction for interest payment on the loan for your second house.</a:t>
            </a:r>
          </a:p>
          <a:p>
            <a:pPr lvl="0" algn="just"/>
            <a:r>
              <a:rPr lang="en-US" dirty="0"/>
              <a:t>Claim tax deduction on principal repayment under Section 80C of the Income Tax Act.</a:t>
            </a:r>
          </a:p>
          <a:p>
            <a:pPr lvl="0" algn="just"/>
            <a:r>
              <a:rPr lang="en-US" dirty="0"/>
              <a:t>Keep rent receipts for proof of rental income for tax filing later.</a:t>
            </a:r>
          </a:p>
          <a:p>
            <a:pPr lvl="0" algn="just"/>
            <a:r>
              <a:rPr lang="en-US" dirty="0"/>
              <a:t>Make sure that you collect the ‘interest paid’ and ‘principal repayment’ certificates from the home loan provider</a:t>
            </a:r>
          </a:p>
          <a:p>
            <a:pPr algn="just">
              <a:buNone/>
            </a:pPr>
            <a:endParaRPr lang="en-US" dirty="0"/>
          </a:p>
        </p:txBody>
      </p:sp>
      <p:sp>
        <p:nvSpPr>
          <p:cNvPr id="4" name="Footer Placeholder 3"/>
          <p:cNvSpPr>
            <a:spLocks noGrp="1"/>
          </p:cNvSpPr>
          <p:nvPr>
            <p:ph type="ftr" sz="quarter" idx="16"/>
          </p:nvPr>
        </p:nvSpPr>
        <p:spPr/>
        <p:txBody>
          <a:bodyPr/>
          <a:lstStyle/>
          <a:p>
            <a:r>
              <a:rPr lang="en-US" dirty="0" smtClean="0"/>
              <a:t>CS Deepak P. Singh</a:t>
            </a:r>
            <a:endParaRPr lang="en-US"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63562"/>
          </a:xfrm>
        </p:spPr>
        <p:txBody>
          <a:bodyPr>
            <a:normAutofit fontScale="90000"/>
          </a:bodyPr>
          <a:lstStyle/>
          <a:p>
            <a:r>
              <a:rPr lang="en-US" b="1" dirty="0"/>
              <a:t>Income from Capital Gains</a:t>
            </a:r>
            <a:r>
              <a:rPr lang="en-US" dirty="0"/>
              <a:t/>
            </a:r>
            <a:br>
              <a:rPr lang="en-US" dirty="0"/>
            </a:br>
            <a:endParaRPr lang="en-US" dirty="0"/>
          </a:p>
        </p:txBody>
      </p:sp>
      <p:sp>
        <p:nvSpPr>
          <p:cNvPr id="3" name="Content Placeholder 2"/>
          <p:cNvSpPr>
            <a:spLocks noGrp="1"/>
          </p:cNvSpPr>
          <p:nvPr>
            <p:ph sz="quarter" idx="1"/>
          </p:nvPr>
        </p:nvSpPr>
        <p:spPr>
          <a:xfrm>
            <a:off x="457200" y="685800"/>
            <a:ext cx="8229600" cy="6019800"/>
          </a:xfrm>
        </p:spPr>
        <p:txBody>
          <a:bodyPr>
            <a:normAutofit fontScale="77500" lnSpcReduction="20000"/>
          </a:bodyPr>
          <a:lstStyle/>
          <a:p>
            <a:pPr algn="just"/>
            <a:r>
              <a:rPr lang="en-US" dirty="0"/>
              <a:t>Any gains arising from the transfer of capital assets are capital gains. A capital asset can be an asset of any kind held by an individual whether or not connected with his business or profession. However, capital gains can be of two types according to the time for which the asset is held by the individual.</a:t>
            </a:r>
          </a:p>
          <a:p>
            <a:pPr algn="just"/>
            <a:r>
              <a:rPr lang="en-US" dirty="0"/>
              <a:t>Long-term capital assets are assets held by an individual for a period of more than 36 months. However, in case of shares, equity mutual funds and debentures, the holding time period is 12 months.</a:t>
            </a:r>
          </a:p>
          <a:p>
            <a:pPr algn="just"/>
            <a:r>
              <a:rPr lang="en-US" dirty="0"/>
              <a:t>On sale of any of these assets before a year and upon payment of a security transaction tax (STT), the flat tax rate is 15.45 per cent. One does not require to pay any taxes if these assets are transferred after one year of holding.</a:t>
            </a:r>
          </a:p>
          <a:p>
            <a:pPr algn="just"/>
            <a:r>
              <a:rPr lang="en-US" dirty="0"/>
              <a:t>On sale of other assets such as property and physical gold, the short-term capital gain is added to other income and taxed accordingly.</a:t>
            </a:r>
          </a:p>
          <a:p>
            <a:pPr algn="just"/>
            <a:r>
              <a:rPr lang="en-US" dirty="0"/>
              <a:t>However, the taxable amount is calculated after a few considerations: cost of acquisition (indexed cost in case of long term), cost of improvement (indexed cost of acquisition in case of long term), expenditure incurred at the time of acquisition and expenditure incurred wholly and exclusively in connection with such transfer.</a:t>
            </a:r>
          </a:p>
          <a:p>
            <a:pPr algn="just"/>
            <a:r>
              <a:rPr lang="en-US" dirty="0"/>
              <a:t>A few things that you need to keep in mind if you have any income from capital gain:</a:t>
            </a:r>
          </a:p>
          <a:p>
            <a:endParaRPr lang="en-US" dirty="0"/>
          </a:p>
        </p:txBody>
      </p:sp>
      <p:sp>
        <p:nvSpPr>
          <p:cNvPr id="4" name="Footer Placeholder 3"/>
          <p:cNvSpPr>
            <a:spLocks noGrp="1"/>
          </p:cNvSpPr>
          <p:nvPr>
            <p:ph type="ftr" sz="quarter" idx="16"/>
          </p:nvPr>
        </p:nvSpPr>
        <p:spPr/>
        <p:txBody>
          <a:bodyPr/>
          <a:lstStyle/>
          <a:p>
            <a:r>
              <a:rPr lang="en-US" dirty="0" smtClean="0"/>
              <a:t>CS Deepak P. Singh</a:t>
            </a:r>
            <a:endParaRPr lang="en-US"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457200" y="457200"/>
            <a:ext cx="8534400" cy="6172200"/>
          </a:xfrm>
        </p:spPr>
        <p:txBody>
          <a:bodyPr>
            <a:normAutofit fontScale="92500" lnSpcReduction="10000"/>
          </a:bodyPr>
          <a:lstStyle/>
          <a:p>
            <a:pPr algn="just"/>
            <a:r>
              <a:rPr lang="en-US" b="1" dirty="0"/>
              <a:t>Long-Term Capital Gains</a:t>
            </a:r>
            <a:endParaRPr lang="en-US" dirty="0"/>
          </a:p>
          <a:p>
            <a:pPr lvl="0" algn="just"/>
            <a:r>
              <a:rPr lang="en-US" dirty="0"/>
              <a:t>No tax on gains from sale of equity shares and equity mutual funds if sold after a year. Ensure that security transaction tax (STT) has been paid while making such transactions.</a:t>
            </a:r>
          </a:p>
          <a:p>
            <a:pPr lvl="0" algn="just"/>
            <a:r>
              <a:rPr lang="en-US" dirty="0"/>
              <a:t>For assets such as real estate and gold, 20 per cent tax after indexing.</a:t>
            </a:r>
          </a:p>
          <a:p>
            <a:pPr algn="just"/>
            <a:r>
              <a:rPr lang="en-US" b="1" dirty="0"/>
              <a:t>Short-Term Capital Gains</a:t>
            </a:r>
            <a:endParaRPr lang="en-US" dirty="0"/>
          </a:p>
          <a:p>
            <a:pPr lvl="0" algn="just"/>
            <a:r>
              <a:rPr lang="en-US" dirty="0"/>
              <a:t>Tax of 15.45 per cent on gains from sale of equity shares and equity mutual fund if sold within a year. ensure that STT has been paid while making such transactions.</a:t>
            </a:r>
          </a:p>
          <a:p>
            <a:pPr lvl="0" algn="just"/>
            <a:r>
              <a:rPr lang="en-US" dirty="0"/>
              <a:t>From other assets such as real estate and gold — as per your tax slab.</a:t>
            </a:r>
          </a:p>
          <a:p>
            <a:pPr algn="just"/>
            <a:r>
              <a:rPr lang="en-US" b="1" dirty="0"/>
              <a:t>Saving Capital Gains</a:t>
            </a:r>
            <a:endParaRPr lang="en-US" dirty="0"/>
          </a:p>
          <a:p>
            <a:pPr lvl="0" algn="just"/>
            <a:r>
              <a:rPr lang="en-US" dirty="0"/>
              <a:t>Reinvest the gains in residential property or bonds such as NHAI/REC.</a:t>
            </a:r>
          </a:p>
          <a:p>
            <a:pPr lvl="0" algn="just"/>
            <a:r>
              <a:rPr lang="en-US" dirty="0"/>
              <a:t>Set off any short-term capital loss against short-term capital gains or taxable long-term capital gains.</a:t>
            </a:r>
          </a:p>
          <a:p>
            <a:pPr>
              <a:buNone/>
            </a:pPr>
            <a:endParaRPr lang="en-US" dirty="0"/>
          </a:p>
        </p:txBody>
      </p:sp>
      <p:sp>
        <p:nvSpPr>
          <p:cNvPr id="4" name="Footer Placeholder 3"/>
          <p:cNvSpPr>
            <a:spLocks noGrp="1"/>
          </p:cNvSpPr>
          <p:nvPr>
            <p:ph type="ftr" sz="quarter" idx="16"/>
          </p:nvPr>
        </p:nvSpPr>
        <p:spPr/>
        <p:txBody>
          <a:bodyPr/>
          <a:lstStyle/>
          <a:p>
            <a:r>
              <a:rPr lang="en-US" dirty="0" smtClean="0"/>
              <a:t>CS Deepak P. Singh</a:t>
            </a:r>
            <a:endParaRPr lang="en-US"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63562"/>
          </a:xfrm>
        </p:spPr>
        <p:txBody>
          <a:bodyPr>
            <a:normAutofit fontScale="90000"/>
          </a:bodyPr>
          <a:lstStyle/>
          <a:p>
            <a:r>
              <a:rPr lang="en-US" b="1" dirty="0"/>
              <a:t>Income from Other Sources</a:t>
            </a:r>
            <a:r>
              <a:rPr lang="en-US" dirty="0"/>
              <a:t/>
            </a:r>
            <a:br>
              <a:rPr lang="en-US" dirty="0"/>
            </a:br>
            <a:endParaRPr lang="en-US" dirty="0"/>
          </a:p>
        </p:txBody>
      </p:sp>
      <p:sp>
        <p:nvSpPr>
          <p:cNvPr id="3" name="Content Placeholder 2"/>
          <p:cNvSpPr>
            <a:spLocks noGrp="1"/>
          </p:cNvSpPr>
          <p:nvPr>
            <p:ph sz="quarter" idx="1"/>
          </p:nvPr>
        </p:nvSpPr>
        <p:spPr>
          <a:xfrm>
            <a:off x="228600" y="457200"/>
            <a:ext cx="8763000" cy="6096000"/>
          </a:xfrm>
        </p:spPr>
        <p:txBody>
          <a:bodyPr>
            <a:noAutofit/>
          </a:bodyPr>
          <a:lstStyle/>
          <a:p>
            <a:pPr algn="just"/>
            <a:r>
              <a:rPr lang="en-US" sz="1700" dirty="0"/>
              <a:t>Section 56 of the IT Act says that you need to pay taxes on income that does not fall under any of the above heads. These include winnings from contests, gifts received and dividend income. Here’s how to handle taxes on such incomes.</a:t>
            </a:r>
          </a:p>
          <a:p>
            <a:pPr lvl="0" algn="just"/>
            <a:r>
              <a:rPr lang="en-US" sz="1700" dirty="0"/>
              <a:t>According to the current tax provisions, dividend income from listed securities and units of equity and debt mutual funds is exempt from tax. Try to invest in these to avoid tax on dividends.</a:t>
            </a:r>
          </a:p>
          <a:p>
            <a:pPr lvl="0" algn="just"/>
            <a:r>
              <a:rPr lang="en-US" sz="1700" dirty="0"/>
              <a:t>Make investments in the name of major children so that the entire income is not taxed in the hands of a single member, exposing the income to the highest tax slabs.</a:t>
            </a:r>
          </a:p>
          <a:p>
            <a:pPr algn="just"/>
            <a:r>
              <a:rPr lang="en-US" sz="1700" b="1" dirty="0"/>
              <a:t>Keep those gifts coming.</a:t>
            </a:r>
            <a:r>
              <a:rPr lang="en-US" sz="1700" dirty="0"/>
              <a:t> Gifts are taxable, but there are certain exceptions. For example, gifts from the employer not exceeding Rs 5,000 are not taxable in the hands of the individual.</a:t>
            </a:r>
          </a:p>
          <a:p>
            <a:pPr algn="just"/>
            <a:r>
              <a:rPr lang="en-US" sz="1700" dirty="0"/>
              <a:t>Certain categories of gifts, such as those received from relatives on the occasion of the marriage of the individual, under a will/inheritance, and in contemplation of death by the donor are tax-exempt. In case the gift is an immovable property, one can avoid paying any taxes if at least some consideration is given to the donor.</a:t>
            </a:r>
          </a:p>
          <a:p>
            <a:pPr algn="just"/>
            <a:r>
              <a:rPr lang="en-US" sz="1700" dirty="0"/>
              <a:t>The law says the transfer of an immovable asset for a nominal compensation qualifies for tax exemption.</a:t>
            </a:r>
          </a:p>
          <a:p>
            <a:pPr algn="just"/>
            <a:r>
              <a:rPr lang="en-US" sz="1700" dirty="0"/>
              <a:t>However A husband should avoid giving a gift to his wife as otherwise clubbing provisions may be attracted and the income from such gift could be included in the husband’s income.</a:t>
            </a:r>
          </a:p>
          <a:p>
            <a:pPr algn="just"/>
            <a:r>
              <a:rPr lang="en-US" sz="1700" dirty="0"/>
              <a:t>There are certain incomes that are not covered under the previous heads.</a:t>
            </a:r>
          </a:p>
          <a:p>
            <a:pPr>
              <a:buNone/>
            </a:pPr>
            <a:endParaRPr lang="en-US" sz="1800" dirty="0"/>
          </a:p>
        </p:txBody>
      </p:sp>
      <p:sp>
        <p:nvSpPr>
          <p:cNvPr id="4" name="Footer Placeholder 3"/>
          <p:cNvSpPr>
            <a:spLocks noGrp="1"/>
          </p:cNvSpPr>
          <p:nvPr>
            <p:ph type="ftr" sz="quarter" idx="16"/>
          </p:nvPr>
        </p:nvSpPr>
        <p:spPr/>
        <p:txBody>
          <a:bodyPr/>
          <a:lstStyle/>
          <a:p>
            <a:r>
              <a:rPr lang="en-US" dirty="0" smtClean="0"/>
              <a:t>CS Deepak P. Singh</a:t>
            </a:r>
            <a:endParaRPr lang="en-US"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Income from Other Sources</a:t>
            </a:r>
            <a:endParaRPr lang="en-US" dirty="0"/>
          </a:p>
        </p:txBody>
      </p:sp>
      <p:sp>
        <p:nvSpPr>
          <p:cNvPr id="3" name="Content Placeholder 2"/>
          <p:cNvSpPr>
            <a:spLocks noGrp="1"/>
          </p:cNvSpPr>
          <p:nvPr>
            <p:ph sz="quarter" idx="1"/>
          </p:nvPr>
        </p:nvSpPr>
        <p:spPr>
          <a:xfrm>
            <a:off x="457200" y="1600200"/>
            <a:ext cx="7924800" cy="4873752"/>
          </a:xfrm>
        </p:spPr>
        <p:txBody>
          <a:bodyPr>
            <a:normAutofit/>
          </a:bodyPr>
          <a:lstStyle/>
          <a:p>
            <a:pPr algn="just"/>
            <a:r>
              <a:rPr lang="en-US" b="1" dirty="0" smtClean="0"/>
              <a:t>A look:</a:t>
            </a:r>
            <a:endParaRPr lang="en-US" dirty="0" smtClean="0"/>
          </a:p>
          <a:p>
            <a:pPr lvl="0" algn="just"/>
            <a:r>
              <a:rPr lang="en-US" dirty="0" smtClean="0"/>
              <a:t>Remember, any gift that one receives from specified relatives is exempt from income tax.</a:t>
            </a:r>
          </a:p>
          <a:p>
            <a:pPr lvl="0" algn="just"/>
            <a:r>
              <a:rPr lang="en-US" dirty="0" smtClean="0"/>
              <a:t>Take advantage of the fact that cash gifts during special occasions such as marriage, from ‘anybody’, are tax-exempt.</a:t>
            </a:r>
          </a:p>
          <a:p>
            <a:pPr lvl="0" algn="just"/>
            <a:r>
              <a:rPr lang="en-US" dirty="0" smtClean="0"/>
              <a:t>Don’t forget that any gift received up to Rs 50,000 per annum from a person other than specified relatives is also exempt from tax.</a:t>
            </a:r>
          </a:p>
          <a:p>
            <a:pPr>
              <a:buNone/>
            </a:pPr>
            <a:endParaRPr lang="en-US" dirty="0"/>
          </a:p>
        </p:txBody>
      </p:sp>
      <p:sp>
        <p:nvSpPr>
          <p:cNvPr id="4" name="Footer Placeholder 3"/>
          <p:cNvSpPr>
            <a:spLocks noGrp="1"/>
          </p:cNvSpPr>
          <p:nvPr>
            <p:ph type="ftr" sz="quarter" idx="16"/>
          </p:nvPr>
        </p:nvSpPr>
        <p:spPr/>
        <p:txBody>
          <a:bodyPr/>
          <a:lstStyle/>
          <a:p>
            <a:r>
              <a:rPr lang="en-US" dirty="0" smtClean="0"/>
              <a:t>CS Deepak P. Singh</a:t>
            </a:r>
            <a:endParaRPr lang="en-US"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rot="10800000" flipV="1">
            <a:off x="457200" y="0"/>
            <a:ext cx="8229600" cy="762000"/>
          </a:xfrm>
        </p:spPr>
        <p:txBody>
          <a:bodyPr>
            <a:normAutofit fontScale="90000"/>
          </a:bodyPr>
          <a:lstStyle/>
          <a:p>
            <a:r>
              <a:rPr lang="en-US" b="1" dirty="0" smtClean="0"/>
              <a:t/>
            </a:r>
            <a:br>
              <a:rPr lang="en-US" b="1" dirty="0" smtClean="0"/>
            </a:br>
            <a:r>
              <a:rPr lang="en-US" b="1" dirty="0" smtClean="0"/>
              <a:t/>
            </a:r>
            <a:br>
              <a:rPr lang="en-US" b="1" dirty="0" smtClean="0"/>
            </a:br>
            <a:r>
              <a:rPr lang="en-US" b="1" dirty="0" smtClean="0"/>
              <a:t/>
            </a:r>
            <a:br>
              <a:rPr lang="en-US" b="1" dirty="0" smtClean="0"/>
            </a:br>
            <a:r>
              <a:rPr lang="en-US" b="1" dirty="0" smtClean="0"/>
              <a:t/>
            </a:r>
            <a:br>
              <a:rPr lang="en-US" b="1" dirty="0" smtClean="0"/>
            </a:br>
            <a:r>
              <a:rPr lang="en-US" b="1" dirty="0" smtClean="0"/>
              <a:t/>
            </a:r>
            <a:br>
              <a:rPr lang="en-US" b="1" dirty="0" smtClean="0"/>
            </a:br>
            <a:r>
              <a:rPr lang="en-US" b="1" dirty="0" smtClean="0"/>
              <a:t/>
            </a:r>
            <a:br>
              <a:rPr lang="en-US" b="1" dirty="0" smtClean="0"/>
            </a:br>
            <a:r>
              <a:rPr lang="en-US" b="1" dirty="0" smtClean="0"/>
              <a:t/>
            </a:r>
            <a:br>
              <a:rPr lang="en-US" b="1" dirty="0" smtClean="0"/>
            </a:br>
            <a:r>
              <a:rPr lang="en-US" sz="3100" b="1" dirty="0" smtClean="0"/>
              <a:t>Tips from experts for the working couple</a:t>
            </a:r>
            <a:r>
              <a:rPr lang="en-US" sz="4000" dirty="0" smtClean="0"/>
              <a:t/>
            </a:r>
            <a:br>
              <a:rPr lang="en-US" sz="4000" dirty="0" smtClean="0"/>
            </a:br>
            <a:endParaRPr lang="en-US" dirty="0"/>
          </a:p>
        </p:txBody>
      </p:sp>
      <p:sp>
        <p:nvSpPr>
          <p:cNvPr id="3" name="Content Placeholder 2"/>
          <p:cNvSpPr>
            <a:spLocks noGrp="1"/>
          </p:cNvSpPr>
          <p:nvPr>
            <p:ph sz="quarter" idx="1"/>
          </p:nvPr>
        </p:nvSpPr>
        <p:spPr>
          <a:xfrm>
            <a:off x="457200" y="990600"/>
            <a:ext cx="8229600" cy="5638800"/>
          </a:xfrm>
        </p:spPr>
        <p:txBody>
          <a:bodyPr>
            <a:normAutofit fontScale="25000" lnSpcReduction="20000"/>
          </a:bodyPr>
          <a:lstStyle/>
          <a:p>
            <a:pPr algn="just"/>
            <a:r>
              <a:rPr lang="en-US" sz="8000" dirty="0" smtClean="0"/>
              <a:t>The </a:t>
            </a:r>
            <a:r>
              <a:rPr lang="en-US" sz="8000" dirty="0"/>
              <a:t>number of working couples in the country is on the rise and so is their tax outgo. But, says Mahesh, there are several ways to bring down the tax liability.</a:t>
            </a:r>
          </a:p>
          <a:p>
            <a:pPr lvl="0" algn="just"/>
            <a:r>
              <a:rPr lang="en-US" sz="8000" b="1" dirty="0"/>
              <a:t>House property-related deduction.</a:t>
            </a:r>
            <a:r>
              <a:rPr lang="en-US" sz="8000" dirty="0"/>
              <a:t> Buying multiple house properties (except one that is treated as self-occupied) and letting them out could fetch good tax breaks owing to the interest payment on the home loan for buying the property.</a:t>
            </a:r>
          </a:p>
          <a:p>
            <a:pPr lvl="0" algn="just"/>
            <a:r>
              <a:rPr lang="en-US" sz="8000" b="1" dirty="0"/>
              <a:t>Joint home loans.</a:t>
            </a:r>
            <a:r>
              <a:rPr lang="en-US" sz="8000" dirty="0"/>
              <a:t> Even a couple owning one property can </a:t>
            </a:r>
            <a:r>
              <a:rPr lang="en-US" sz="8000" dirty="0" smtClean="0"/>
              <a:t>maximize </a:t>
            </a:r>
            <a:r>
              <a:rPr lang="en-US" sz="8000" dirty="0"/>
              <a:t>tax breaks by independently claiming interest payment on the loan taken for the purchase. In case of a self-occupied house, the limit of home loan interest individually available to each spouse for claiming exemption is Rs 1.5 </a:t>
            </a:r>
            <a:r>
              <a:rPr lang="en-US" sz="8000" dirty="0"/>
              <a:t>lakh</a:t>
            </a:r>
            <a:r>
              <a:rPr lang="en-US" sz="8000" dirty="0"/>
              <a:t> (Rs 150,000).</a:t>
            </a:r>
          </a:p>
          <a:p>
            <a:pPr lvl="0" algn="just"/>
            <a:r>
              <a:rPr lang="en-US" sz="8000" b="1" dirty="0"/>
              <a:t>LTA – related deduction.</a:t>
            </a:r>
            <a:r>
              <a:rPr lang="en-US" sz="8000" dirty="0"/>
              <a:t> Each spouse should time the claim of their LTA component in such as way that they claim the exemption in alternate years. This way, each spouse can claim two journeys in a block of four years.</a:t>
            </a:r>
          </a:p>
          <a:p>
            <a:pPr lvl="0" algn="just"/>
            <a:r>
              <a:rPr lang="en-US" sz="8000" b="1" dirty="0"/>
              <a:t>HRA – related deduction.</a:t>
            </a:r>
            <a:r>
              <a:rPr lang="en-US" sz="8000" dirty="0"/>
              <a:t> If the couple resides in a rented house, the exemption for the rent paid can be claimed by both spouses proportionately. Such shared exemptions or deductions can be claimed by the couple under various other heads such as children’s school tuition fees, principal repayment of home loan, medical insurance premium and medical expenses.</a:t>
            </a:r>
          </a:p>
          <a:p>
            <a:pPr>
              <a:buNone/>
            </a:pPr>
            <a:endParaRPr lang="en-US" dirty="0"/>
          </a:p>
        </p:txBody>
      </p:sp>
      <p:sp>
        <p:nvSpPr>
          <p:cNvPr id="4" name="Footer Placeholder 3"/>
          <p:cNvSpPr>
            <a:spLocks noGrp="1"/>
          </p:cNvSpPr>
          <p:nvPr>
            <p:ph type="ftr" sz="quarter" idx="16"/>
          </p:nvPr>
        </p:nvSpPr>
        <p:spPr/>
        <p:txBody>
          <a:bodyPr/>
          <a:lstStyle/>
          <a:p>
            <a:r>
              <a:rPr lang="en-US" dirty="0" smtClean="0"/>
              <a:t>CS Deepak P. Singh</a:t>
            </a:r>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Income From Salary FY 2014-15</a:t>
            </a:r>
            <a:endParaRPr lang="en-US" dirty="0"/>
          </a:p>
        </p:txBody>
      </p:sp>
      <p:sp>
        <p:nvSpPr>
          <p:cNvPr id="3" name="Content Placeholder 2"/>
          <p:cNvSpPr>
            <a:spLocks noGrp="1"/>
          </p:cNvSpPr>
          <p:nvPr>
            <p:ph sz="quarter" idx="1"/>
          </p:nvPr>
        </p:nvSpPr>
        <p:spPr/>
        <p:txBody>
          <a:bodyPr/>
          <a:lstStyle/>
          <a:p>
            <a:pPr algn="just"/>
            <a:r>
              <a:rPr lang="en-US" b="1" dirty="0"/>
              <a:t>Income from Salary:-</a:t>
            </a:r>
            <a:r>
              <a:rPr lang="en-US" dirty="0"/>
              <a:t>Section 17 of the Income Tax (IT) Act is all about taxation under the head ‘salary’. In most of the cases, it is impossible for a salaried person to avoid tax on his income, except by way of deduction </a:t>
            </a:r>
            <a:r>
              <a:rPr lang="en-US" dirty="0" smtClean="0"/>
              <a:t>under;</a:t>
            </a:r>
          </a:p>
          <a:p>
            <a:pPr algn="just"/>
            <a:r>
              <a:rPr lang="en-US" dirty="0" smtClean="0"/>
              <a:t>Section 10 of the Income Tax Act, 1961 and</a:t>
            </a:r>
          </a:p>
          <a:p>
            <a:pPr algn="just"/>
            <a:r>
              <a:rPr lang="en-US" dirty="0" smtClean="0"/>
              <a:t> Chapter </a:t>
            </a:r>
            <a:r>
              <a:rPr lang="en-US" dirty="0"/>
              <a:t>VI A of </a:t>
            </a:r>
            <a:r>
              <a:rPr lang="en-US" dirty="0" smtClean="0"/>
              <a:t>the Act</a:t>
            </a:r>
            <a:r>
              <a:rPr lang="en-US" dirty="0"/>
              <a:t>.</a:t>
            </a:r>
          </a:p>
          <a:p>
            <a:endParaRPr lang="en-US" dirty="0"/>
          </a:p>
        </p:txBody>
      </p:sp>
      <p:sp>
        <p:nvSpPr>
          <p:cNvPr id="4" name="Footer Placeholder 3"/>
          <p:cNvSpPr>
            <a:spLocks noGrp="1"/>
          </p:cNvSpPr>
          <p:nvPr>
            <p:ph type="ftr" sz="quarter" idx="16"/>
          </p:nvPr>
        </p:nvSpPr>
        <p:spPr/>
        <p:txBody>
          <a:bodyPr/>
          <a:lstStyle/>
          <a:p>
            <a:r>
              <a:rPr lang="en-US" dirty="0" smtClean="0"/>
              <a:t>CS Deepak P. Singh</a:t>
            </a:r>
            <a:endParaRPr lang="en-US"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762000"/>
          </a:xfrm>
        </p:spPr>
        <p:txBody>
          <a:bodyPr>
            <a:normAutofit fontScale="90000"/>
          </a:bodyPr>
          <a:lstStyle/>
          <a:p>
            <a:r>
              <a:rPr lang="en-US" b="1" dirty="0" smtClean="0"/>
              <a:t/>
            </a:r>
            <a:br>
              <a:rPr lang="en-US" b="1" dirty="0" smtClean="0"/>
            </a:br>
            <a:r>
              <a:rPr lang="en-US" b="1" dirty="0" smtClean="0"/>
              <a:t/>
            </a:r>
            <a:br>
              <a:rPr lang="en-US" b="1" dirty="0" smtClean="0"/>
            </a:br>
            <a:r>
              <a:rPr lang="en-US" b="1" dirty="0" smtClean="0"/>
              <a:t/>
            </a:r>
            <a:br>
              <a:rPr lang="en-US" b="1" dirty="0" smtClean="0"/>
            </a:br>
            <a:r>
              <a:rPr lang="en-US" b="1" dirty="0" smtClean="0"/>
              <a:t/>
            </a:r>
            <a:br>
              <a:rPr lang="en-US" b="1" dirty="0" smtClean="0"/>
            </a:br>
            <a:r>
              <a:rPr lang="en-US" b="1" dirty="0" smtClean="0"/>
              <a:t/>
            </a:r>
            <a:br>
              <a:rPr lang="en-US" b="1" dirty="0" smtClean="0"/>
            </a:br>
            <a:r>
              <a:rPr lang="en-US" b="1" dirty="0" smtClean="0"/>
              <a:t/>
            </a:r>
            <a:br>
              <a:rPr lang="en-US" b="1" dirty="0" smtClean="0"/>
            </a:br>
            <a:r>
              <a:rPr lang="en-US" b="1" dirty="0" smtClean="0"/>
              <a:t/>
            </a:r>
            <a:br>
              <a:rPr lang="en-US" b="1" dirty="0" smtClean="0"/>
            </a:br>
            <a:r>
              <a:rPr lang="en-US" b="1" dirty="0" smtClean="0"/>
              <a:t/>
            </a:r>
            <a:br>
              <a:rPr lang="en-US" b="1" dirty="0" smtClean="0"/>
            </a:br>
            <a:r>
              <a:rPr lang="en-US" b="1" dirty="0" smtClean="0"/>
              <a:t/>
            </a:r>
            <a:br>
              <a:rPr lang="en-US" b="1" dirty="0" smtClean="0"/>
            </a:br>
            <a:r>
              <a:rPr lang="en-US" sz="3100" b="1" dirty="0" smtClean="0"/>
              <a:t>Tips </a:t>
            </a:r>
            <a:r>
              <a:rPr lang="en-US" sz="3100" b="1" dirty="0"/>
              <a:t>from experts for high-income individuals</a:t>
            </a:r>
            <a:r>
              <a:rPr lang="en-US" sz="3100" dirty="0"/>
              <a:t/>
            </a:r>
            <a:br>
              <a:rPr lang="en-US" sz="3100" dirty="0"/>
            </a:br>
            <a:endParaRPr lang="en-US" sz="2200" dirty="0"/>
          </a:p>
        </p:txBody>
      </p:sp>
      <p:sp>
        <p:nvSpPr>
          <p:cNvPr id="3" name="Content Placeholder 2"/>
          <p:cNvSpPr>
            <a:spLocks noGrp="1"/>
          </p:cNvSpPr>
          <p:nvPr>
            <p:ph sz="quarter" idx="1"/>
          </p:nvPr>
        </p:nvSpPr>
        <p:spPr>
          <a:xfrm>
            <a:off x="228600" y="914400"/>
            <a:ext cx="8686800" cy="5715000"/>
          </a:xfrm>
        </p:spPr>
        <p:txBody>
          <a:bodyPr>
            <a:normAutofit fontScale="47500" lnSpcReduction="20000"/>
          </a:bodyPr>
          <a:lstStyle/>
          <a:p>
            <a:pPr algn="just"/>
            <a:r>
              <a:rPr lang="en-US" sz="3800" dirty="0"/>
              <a:t>Citizens in the higher tax bracket of 30 per cent have little respite from taxation. However, these small tips might help.</a:t>
            </a:r>
          </a:p>
          <a:p>
            <a:pPr lvl="0" algn="just"/>
            <a:r>
              <a:rPr lang="en-US" sz="3800" b="1" dirty="0"/>
              <a:t>Invest in low- or zero-tax options.</a:t>
            </a:r>
            <a:r>
              <a:rPr lang="en-US" sz="3800" dirty="0"/>
              <a:t> Investments that ensure a fixed lower tax rate or those that generate zero tax income are the best bet. Property, works of art, shares and mutual funds are a good choice.</a:t>
            </a:r>
          </a:p>
          <a:p>
            <a:pPr lvl="0" algn="just"/>
            <a:r>
              <a:rPr lang="en-US" sz="3800" b="1" dirty="0"/>
              <a:t>Create separate tax entities.</a:t>
            </a:r>
            <a:r>
              <a:rPr lang="en-US" sz="3800" dirty="0"/>
              <a:t> For high net worth individuals, another way is to diversify their investments in multiple entities so as to spread the income and reduce the tax outgo.</a:t>
            </a:r>
          </a:p>
          <a:p>
            <a:pPr algn="just"/>
            <a:r>
              <a:rPr lang="en-US" sz="3800" dirty="0"/>
              <a:t>An effective and popular tool is to create a separate Hindu Undivided Family (HUF) and make investments in such HUF, which has a distinct Permanent Account Number (PAN) and existence. However, an HUF cannot be created by one’s own money. The initial corpus has to come as a gift from a non-member.</a:t>
            </a:r>
          </a:p>
          <a:p>
            <a:pPr algn="just"/>
            <a:r>
              <a:rPr lang="en-US" sz="3800" dirty="0"/>
              <a:t>Tax experts suggest that you be punctual in making your tax investment declarations to your employer and submitting your investment proofs, and make your general investments in tax-efficient instruments.</a:t>
            </a:r>
          </a:p>
          <a:p>
            <a:pPr algn="just"/>
            <a:r>
              <a:rPr lang="en-US" sz="3800" dirty="0"/>
              <a:t>Consult a good tax practitioner before you take any major financial decisions, maintain your yearly financial documents properly and fulfill all compliance requirements (such as timely filing of tax returns). These measures will enable you to lead a peaceful life, free of tax worries.</a:t>
            </a:r>
          </a:p>
          <a:p>
            <a:pPr>
              <a:buNone/>
            </a:pPr>
            <a:endParaRPr lang="en-US" dirty="0"/>
          </a:p>
        </p:txBody>
      </p:sp>
      <p:sp>
        <p:nvSpPr>
          <p:cNvPr id="4" name="Footer Placeholder 3"/>
          <p:cNvSpPr>
            <a:spLocks noGrp="1"/>
          </p:cNvSpPr>
          <p:nvPr>
            <p:ph type="ftr" sz="quarter" idx="16"/>
          </p:nvPr>
        </p:nvSpPr>
        <p:spPr/>
        <p:txBody>
          <a:bodyPr/>
          <a:lstStyle/>
          <a:p>
            <a:r>
              <a:rPr lang="en-US" dirty="0" smtClean="0"/>
              <a:t>CS Deepak P. Singh</a:t>
            </a:r>
            <a:endParaRPr lang="en-US"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066800"/>
          </a:xfrm>
        </p:spPr>
        <p:txBody>
          <a:bodyPr>
            <a:normAutofit fontScale="90000"/>
          </a:bodyPr>
          <a:lstStyle/>
          <a:p>
            <a:r>
              <a:rPr lang="en-US" sz="2700" b="1" dirty="0" smtClean="0"/>
              <a:t/>
            </a:r>
            <a:br>
              <a:rPr lang="en-US" sz="2700" b="1" dirty="0" smtClean="0"/>
            </a:br>
            <a:r>
              <a:rPr lang="en-US" sz="2700" b="1" dirty="0"/>
              <a:t/>
            </a:r>
            <a:br>
              <a:rPr lang="en-US" sz="2700" b="1" dirty="0"/>
            </a:br>
            <a:r>
              <a:rPr lang="en-US" sz="2700" b="1" dirty="0" smtClean="0"/>
              <a:t/>
            </a:r>
            <a:br>
              <a:rPr lang="en-US" sz="2700" b="1" dirty="0" smtClean="0"/>
            </a:br>
            <a:r>
              <a:rPr lang="en-US" sz="2700" b="1" dirty="0" smtClean="0"/>
              <a:t/>
            </a:r>
            <a:br>
              <a:rPr lang="en-US" sz="2700" b="1" dirty="0" smtClean="0"/>
            </a:br>
            <a:r>
              <a:rPr lang="en-US" sz="2700" b="1" dirty="0" smtClean="0"/>
              <a:t/>
            </a:r>
            <a:br>
              <a:rPr lang="en-US" sz="2700" b="1" dirty="0" smtClean="0"/>
            </a:br>
            <a:r>
              <a:rPr lang="en-US" sz="2700" b="1" dirty="0" smtClean="0"/>
              <a:t/>
            </a:r>
            <a:br>
              <a:rPr lang="en-US" sz="2700" b="1" dirty="0" smtClean="0"/>
            </a:br>
            <a:r>
              <a:rPr lang="en-US" sz="2700" b="1" dirty="0" smtClean="0"/>
              <a:t/>
            </a:r>
            <a:br>
              <a:rPr lang="en-US" sz="2700" b="1" dirty="0" smtClean="0"/>
            </a:br>
            <a:r>
              <a:rPr lang="en-US" sz="2700" b="1" dirty="0" smtClean="0"/>
              <a:t/>
            </a:r>
            <a:br>
              <a:rPr lang="en-US" sz="2700" b="1" dirty="0" smtClean="0"/>
            </a:br>
            <a:r>
              <a:rPr lang="en-US" sz="2700" b="1" dirty="0" smtClean="0"/>
              <a:t/>
            </a:r>
            <a:br>
              <a:rPr lang="en-US" sz="2700" b="1" dirty="0" smtClean="0"/>
            </a:br>
            <a:r>
              <a:rPr lang="en-US" sz="2700" b="1" dirty="0" smtClean="0"/>
              <a:t/>
            </a:r>
            <a:br>
              <a:rPr lang="en-US" sz="2700" b="1" dirty="0" smtClean="0"/>
            </a:br>
            <a:r>
              <a:rPr lang="en-US" sz="2000" b="1" dirty="0" smtClean="0"/>
              <a:t>Tips </a:t>
            </a:r>
            <a:r>
              <a:rPr lang="en-US" sz="2000" b="1" dirty="0"/>
              <a:t>from experts for senior citizens ( Aged between 60 to 80 Years) and super senior citizens (Ages 80 years or more)</a:t>
            </a:r>
            <a:r>
              <a:rPr lang="en-US" sz="2200" dirty="0"/>
              <a:t/>
            </a:r>
            <a:br>
              <a:rPr lang="en-US" sz="2200" dirty="0"/>
            </a:br>
            <a:endParaRPr lang="en-US" dirty="0"/>
          </a:p>
        </p:txBody>
      </p:sp>
      <p:sp>
        <p:nvSpPr>
          <p:cNvPr id="3" name="Content Placeholder 2"/>
          <p:cNvSpPr>
            <a:spLocks noGrp="1"/>
          </p:cNvSpPr>
          <p:nvPr>
            <p:ph sz="quarter" idx="1"/>
          </p:nvPr>
        </p:nvSpPr>
        <p:spPr>
          <a:xfrm>
            <a:off x="381000" y="1066800"/>
            <a:ext cx="8534400" cy="5638800"/>
          </a:xfrm>
        </p:spPr>
        <p:txBody>
          <a:bodyPr>
            <a:normAutofit fontScale="70000" lnSpcReduction="20000"/>
          </a:bodyPr>
          <a:lstStyle/>
          <a:p>
            <a:pPr lvl="0" algn="just"/>
            <a:r>
              <a:rPr lang="en-US" b="1" dirty="0"/>
              <a:t>Tax-saving schemes.</a:t>
            </a:r>
            <a:r>
              <a:rPr lang="en-US" dirty="0"/>
              <a:t> If the income exceeds the zero tax mark of Rs 2.5 </a:t>
            </a:r>
            <a:r>
              <a:rPr lang="en-US" dirty="0"/>
              <a:t>lakh</a:t>
            </a:r>
            <a:r>
              <a:rPr lang="en-US" dirty="0"/>
              <a:t> (Rs 250,000) annually in case of senior Citizens  or Rs. 5,00,000/- in case of super senior citizens they can invest in eligible investments such as Senior Citizen Savings Scheme and eliminate any potential tax liability.</a:t>
            </a:r>
          </a:p>
          <a:p>
            <a:pPr lvl="0" algn="just"/>
            <a:r>
              <a:rPr lang="en-US" b="1" dirty="0"/>
              <a:t>Tax saving for couples.</a:t>
            </a:r>
            <a:r>
              <a:rPr lang="en-US" dirty="0"/>
              <a:t> If both the spouses are senior citizens, spreading investments between them could fetch a zero-tax status for a combined income of Rs up to Rs. 10 </a:t>
            </a:r>
            <a:r>
              <a:rPr lang="en-US" dirty="0"/>
              <a:t>lakh</a:t>
            </a:r>
            <a:r>
              <a:rPr lang="en-US" dirty="0"/>
              <a:t> depending upon the status of both the spouse . If investments are made in Section 80C eligible investments, then the zero-tax status can apply to a combined income as high as Rs 12  </a:t>
            </a:r>
            <a:r>
              <a:rPr lang="en-US" dirty="0"/>
              <a:t>lakh</a:t>
            </a:r>
            <a:r>
              <a:rPr lang="en-US" dirty="0"/>
              <a:t> (Rs 12,00,000).</a:t>
            </a:r>
          </a:p>
          <a:p>
            <a:pPr lvl="0" algn="just"/>
            <a:r>
              <a:rPr lang="en-US" b="1" dirty="0"/>
              <a:t>Avoid TDS on interest.</a:t>
            </a:r>
            <a:r>
              <a:rPr lang="en-US" dirty="0"/>
              <a:t> Senior citizens should make it a point to submit Form 15H to the entity where the investment is made at the beginning of the year so as to ensure that no tax is deducted at source. The income should be within the threshold limit.</a:t>
            </a:r>
          </a:p>
          <a:p>
            <a:pPr lvl="0" algn="just"/>
            <a:r>
              <a:rPr lang="en-US" b="1" dirty="0"/>
              <a:t>If suitable, commute pension.</a:t>
            </a:r>
            <a:r>
              <a:rPr lang="en-US" dirty="0"/>
              <a:t> Those receiving pension should commute the entire eligible pension (withdraw in lump sum) and keep the </a:t>
            </a:r>
            <a:r>
              <a:rPr lang="en-US" dirty="0"/>
              <a:t>uncommuted</a:t>
            </a:r>
            <a:r>
              <a:rPr lang="en-US" dirty="0"/>
              <a:t> portion (which is received, say, on a monthly basis) as small as possible. That’s because the </a:t>
            </a:r>
            <a:r>
              <a:rPr lang="en-US" dirty="0"/>
              <a:t>uncommuted</a:t>
            </a:r>
            <a:r>
              <a:rPr lang="en-US" dirty="0"/>
              <a:t> portion of pension is fully taxable. However, in case of commutation, for government employees, the entire commuted value is tax-exempt. For other employees, a portion of the same (ranging between one-third and half) is exempt from tax.</a:t>
            </a:r>
          </a:p>
          <a:p>
            <a:pPr lvl="0" algn="just"/>
            <a:r>
              <a:rPr lang="en-US" b="1" dirty="0"/>
              <a:t>Tax-efficient reinvestment.</a:t>
            </a:r>
            <a:r>
              <a:rPr lang="en-US" dirty="0"/>
              <a:t> On receipt of such a lump sum, it can be re-invested in some tax-friendly avenues, which can ensure that the resulting income itself is not taxable.</a:t>
            </a:r>
          </a:p>
          <a:p>
            <a:pPr>
              <a:buNone/>
            </a:pPr>
            <a:r>
              <a:rPr lang="en-US" dirty="0"/>
              <a:t> </a:t>
            </a:r>
          </a:p>
          <a:p>
            <a:pPr>
              <a:buNone/>
            </a:pPr>
            <a:endParaRPr lang="en-US" dirty="0"/>
          </a:p>
        </p:txBody>
      </p:sp>
      <p:sp>
        <p:nvSpPr>
          <p:cNvPr id="4" name="Footer Placeholder 3"/>
          <p:cNvSpPr>
            <a:spLocks noGrp="1"/>
          </p:cNvSpPr>
          <p:nvPr>
            <p:ph type="ftr" sz="quarter" idx="16"/>
          </p:nvPr>
        </p:nvSpPr>
        <p:spPr/>
        <p:txBody>
          <a:bodyPr/>
          <a:lstStyle/>
          <a:p>
            <a:r>
              <a:rPr lang="en-US" dirty="0" smtClean="0"/>
              <a:t>CS Deepak P. Singh</a:t>
            </a:r>
            <a:endParaRPr lang="en-US"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457200" y="609600"/>
            <a:ext cx="8229600" cy="5715000"/>
          </a:xfrm>
        </p:spPr>
        <p:txBody>
          <a:bodyPr>
            <a:normAutofit/>
          </a:bodyPr>
          <a:lstStyle/>
          <a:p>
            <a:r>
              <a:rPr lang="en-US" sz="8000" b="1" dirty="0" smtClean="0">
                <a:blipFill>
                  <a:blip r:embed="rId2"/>
                  <a:tile tx="0" ty="0" sx="100000" sy="100000" flip="none" algn="tl"/>
                </a:blipFill>
              </a:rPr>
              <a:t>THANK YOU</a:t>
            </a:r>
          </a:p>
          <a:p>
            <a:pPr>
              <a:buNone/>
            </a:pPr>
            <a:endParaRPr lang="en-US" sz="1400" b="1" dirty="0"/>
          </a:p>
        </p:txBody>
      </p:sp>
      <p:sp>
        <p:nvSpPr>
          <p:cNvPr id="4" name="Footer Placeholder 3"/>
          <p:cNvSpPr>
            <a:spLocks noGrp="1"/>
          </p:cNvSpPr>
          <p:nvPr>
            <p:ph type="ftr" sz="quarter" idx="16"/>
          </p:nvPr>
        </p:nvSpPr>
        <p:spPr/>
        <p:txBody>
          <a:bodyPr/>
          <a:lstStyle/>
          <a:p>
            <a:r>
              <a:rPr lang="en-US" dirty="0" smtClean="0"/>
              <a:t>CS Deepak P. Singh</a:t>
            </a:r>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6"/>
          </p:nvPr>
        </p:nvSpPr>
        <p:spPr/>
        <p:txBody>
          <a:bodyPr/>
          <a:lstStyle/>
          <a:p>
            <a:r>
              <a:rPr lang="en-US" dirty="0" smtClean="0"/>
              <a:t>CS Deepak P. Singh</a:t>
            </a:r>
            <a:endParaRPr lang="en-US" dirty="0"/>
          </a:p>
        </p:txBody>
      </p:sp>
      <p:sp>
        <p:nvSpPr>
          <p:cNvPr id="6" name="Title 4"/>
          <p:cNvSpPr>
            <a:spLocks noGrp="1"/>
          </p:cNvSpPr>
          <p:nvPr>
            <p:ph sz="quarter" idx="1"/>
          </p:nvPr>
        </p:nvSpPr>
        <p:spPr>
          <a:xfrm>
            <a:off x="457200" y="228600"/>
            <a:ext cx="8001000" cy="6245225"/>
          </a:xfrm>
        </p:spPr>
        <p:txBody>
          <a:bodyPr>
            <a:normAutofit fontScale="92500" lnSpcReduction="10000"/>
          </a:bodyPr>
          <a:lstStyle/>
          <a:p>
            <a:pPr algn="just"/>
            <a:r>
              <a:rPr lang="en-US" b="1" dirty="0" smtClean="0"/>
              <a:t>Section 17(1) in The Income- Tax Act, 1995</a:t>
            </a:r>
          </a:p>
          <a:p>
            <a:pPr algn="just"/>
            <a:r>
              <a:rPr lang="en-US" dirty="0" smtClean="0"/>
              <a:t>(1) " Salary" includes-</a:t>
            </a:r>
            <a:r>
              <a:rPr lang="en-US" dirty="0" smtClean="0">
                <a:hlinkClick r:id="rId2"/>
              </a:rPr>
              <a:t>(</a:t>
            </a:r>
            <a:r>
              <a:rPr lang="en-US" dirty="0" smtClean="0">
                <a:hlinkClick r:id="rId2"/>
              </a:rPr>
              <a:t>i</a:t>
            </a:r>
            <a:r>
              <a:rPr lang="en-US" dirty="0" smtClean="0">
                <a:hlinkClick r:id="rId2"/>
              </a:rPr>
              <a:t>)</a:t>
            </a:r>
            <a:r>
              <a:rPr lang="en-US" dirty="0" smtClean="0"/>
              <a:t> wages;</a:t>
            </a:r>
          </a:p>
          <a:p>
            <a:pPr algn="just"/>
            <a:r>
              <a:rPr lang="en-US" dirty="0" smtClean="0">
                <a:hlinkClick r:id="rId3"/>
              </a:rPr>
              <a:t>(ii)</a:t>
            </a:r>
            <a:r>
              <a:rPr lang="en-US" dirty="0" smtClean="0"/>
              <a:t> any annuity or pension;</a:t>
            </a:r>
          </a:p>
          <a:p>
            <a:pPr algn="just"/>
            <a:r>
              <a:rPr lang="en-US" dirty="0" smtClean="0">
                <a:hlinkClick r:id="rId4"/>
              </a:rPr>
              <a:t>(iii)</a:t>
            </a:r>
            <a:r>
              <a:rPr lang="en-US" dirty="0" smtClean="0"/>
              <a:t> any gratuity;</a:t>
            </a:r>
          </a:p>
          <a:p>
            <a:pPr algn="just"/>
            <a:r>
              <a:rPr lang="en-US" dirty="0" smtClean="0">
                <a:hlinkClick r:id="rId5"/>
              </a:rPr>
              <a:t>(iv)</a:t>
            </a:r>
            <a:r>
              <a:rPr lang="en-US" dirty="0" smtClean="0"/>
              <a:t> any fees, commissions, perquisites or profits in lieu of or in addition to any salary or wages;</a:t>
            </a:r>
          </a:p>
          <a:p>
            <a:pPr algn="just"/>
            <a:r>
              <a:rPr lang="en-US" dirty="0" smtClean="0">
                <a:hlinkClick r:id="rId6"/>
              </a:rPr>
              <a:t>(v)</a:t>
            </a:r>
            <a:r>
              <a:rPr lang="en-US" dirty="0" smtClean="0"/>
              <a:t> any advance of salary;</a:t>
            </a:r>
          </a:p>
          <a:p>
            <a:pPr algn="just"/>
            <a:r>
              <a:rPr lang="en-US" dirty="0" smtClean="0">
                <a:hlinkClick r:id="rId7"/>
              </a:rPr>
              <a:t>(</a:t>
            </a:r>
            <a:r>
              <a:rPr lang="en-US" dirty="0" smtClean="0">
                <a:hlinkClick r:id="rId7"/>
              </a:rPr>
              <a:t>va</a:t>
            </a:r>
            <a:r>
              <a:rPr lang="en-US" dirty="0" smtClean="0">
                <a:hlinkClick r:id="rId7"/>
              </a:rPr>
              <a:t>)</a:t>
            </a:r>
            <a:r>
              <a:rPr lang="en-US" baseline="30000" dirty="0" smtClean="0"/>
              <a:t> 4</a:t>
            </a:r>
            <a:r>
              <a:rPr lang="en-US" dirty="0" smtClean="0"/>
              <a:t> any payment received by an employee in respect of any period of leave not availed of by him;]</a:t>
            </a:r>
          </a:p>
          <a:p>
            <a:pPr algn="just"/>
            <a:r>
              <a:rPr lang="en-US" dirty="0" smtClean="0">
                <a:hlinkClick r:id="rId8"/>
              </a:rPr>
              <a:t>(vi)</a:t>
            </a:r>
            <a:r>
              <a:rPr lang="en-US" dirty="0" smtClean="0"/>
              <a:t> the annual accretion to the balance at the credit of an employee participating in a </a:t>
            </a:r>
            <a:r>
              <a:rPr lang="en-US" dirty="0" smtClean="0"/>
              <a:t>recognised</a:t>
            </a:r>
            <a:r>
              <a:rPr lang="en-US" dirty="0" smtClean="0"/>
              <a:t> provident fund, to the extent to which it is chargeable to tax under rule 6 of Part A of the Fourth Schedule; and</a:t>
            </a:r>
          </a:p>
          <a:p>
            <a:pPr algn="just"/>
            <a:r>
              <a:rPr lang="en-US" dirty="0" smtClean="0">
                <a:hlinkClick r:id="rId9"/>
              </a:rPr>
              <a:t>(vii)</a:t>
            </a:r>
            <a:r>
              <a:rPr lang="en-US" dirty="0" smtClean="0"/>
              <a:t> the aggregate of all sums that are comprised in the transferred balance as referred to in sub- rule (2) of rule 11 of Part A of the Fourth Schedule of an employee participating in a </a:t>
            </a:r>
            <a:r>
              <a:rPr lang="en-US" dirty="0" smtClean="0"/>
              <a:t>recognised</a:t>
            </a:r>
            <a:r>
              <a:rPr lang="en-US" dirty="0" smtClean="0"/>
              <a:t> provident fund, to the extent to which it is chargeable to tax under sub- rule (4) thereof;</a:t>
            </a:r>
          </a:p>
          <a:p>
            <a:pPr algn="just">
              <a:buNone/>
            </a:pPr>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457200" y="228600"/>
            <a:ext cx="8001000" cy="6400800"/>
          </a:xfrm>
        </p:spPr>
        <p:txBody>
          <a:bodyPr>
            <a:normAutofit fontScale="62500" lnSpcReduction="20000"/>
          </a:bodyPr>
          <a:lstStyle/>
          <a:p>
            <a:pPr algn="just"/>
            <a:r>
              <a:rPr lang="en-US" dirty="0" smtClean="0"/>
              <a:t> (2) “Perquisite” includes -</a:t>
            </a:r>
          </a:p>
          <a:p>
            <a:pPr algn="just"/>
            <a:r>
              <a:rPr lang="en-US" dirty="0" smtClean="0"/>
              <a:t>(</a:t>
            </a:r>
            <a:r>
              <a:rPr lang="en-US" dirty="0" smtClean="0"/>
              <a:t>i</a:t>
            </a:r>
            <a:r>
              <a:rPr lang="en-US" dirty="0" smtClean="0"/>
              <a:t>) The value of rent-free accommodation provided to the </a:t>
            </a:r>
            <a:r>
              <a:rPr lang="en-US" dirty="0" smtClean="0"/>
              <a:t>assessee</a:t>
            </a:r>
            <a:r>
              <a:rPr lang="en-US" dirty="0" smtClean="0"/>
              <a:t> by his employer;</a:t>
            </a:r>
          </a:p>
          <a:p>
            <a:pPr algn="just"/>
            <a:r>
              <a:rPr lang="en-US" dirty="0" smtClean="0"/>
              <a:t>(ii) The value of any concession in the matter of rent respecting any accommodation provided to the assesses by his employer;</a:t>
            </a:r>
          </a:p>
          <a:p>
            <a:pPr algn="just"/>
            <a:r>
              <a:rPr lang="en-US" dirty="0" smtClean="0"/>
              <a:t>(iii) The value of any benefit or amenity granted or provided free of cost or at concessional rate in any of the following cases :-</a:t>
            </a:r>
          </a:p>
          <a:p>
            <a:pPr algn="just"/>
            <a:r>
              <a:rPr lang="en-US" dirty="0" smtClean="0"/>
              <a:t>(a) By a company to an employee who is a director thereof;</a:t>
            </a:r>
          </a:p>
          <a:p>
            <a:pPr algn="just"/>
            <a:r>
              <a:rPr lang="en-US" dirty="0" smtClean="0"/>
              <a:t>(b) By a company to an employee being a person who has a substantial interest in the company;</a:t>
            </a:r>
          </a:p>
          <a:p>
            <a:pPr algn="just"/>
            <a:endParaRPr lang="en-US" dirty="0" smtClean="0"/>
          </a:p>
          <a:p>
            <a:pPr algn="just"/>
            <a:r>
              <a:rPr lang="en-US" dirty="0" smtClean="0"/>
              <a:t>(c) By any employer (including a company) to an employee to whom the provisions of paragraphs (a) and (b) of this sub-clause do not apply and whose income under the head “Salaries” (whether due from, or paid or allowed by, one or more employers), exclusive of the value of all benefits or amenities not provided for by way of monetary payment, exceeds twenty-four thousand rupees.</a:t>
            </a:r>
          </a:p>
          <a:p>
            <a:pPr algn="just"/>
            <a:endParaRPr lang="en-US" dirty="0" smtClean="0"/>
          </a:p>
          <a:p>
            <a:pPr algn="just"/>
            <a:r>
              <a:rPr lang="en-US" dirty="0" smtClean="0"/>
              <a:t>Explanation : For the removal of doubts, it is hereby declared that the use of any vehicle provided by a company or an employer for journey by the </a:t>
            </a:r>
            <a:r>
              <a:rPr lang="en-US" dirty="0" smtClean="0"/>
              <a:t>assessee</a:t>
            </a:r>
            <a:r>
              <a:rPr lang="en-US" dirty="0" smtClean="0"/>
              <a:t> from his residence to his office or other place of work, or from such office or place to his residence, shall not be regarded as a benefit or amenity granted or provided to him free of cost or at concessional rate for the purposes of this sub-clause.</a:t>
            </a:r>
          </a:p>
          <a:p>
            <a:pPr algn="just"/>
            <a:endParaRPr lang="en-US" dirty="0" smtClean="0"/>
          </a:p>
          <a:p>
            <a:pPr algn="just"/>
            <a:r>
              <a:rPr lang="en-US" dirty="0" smtClean="0"/>
              <a:t>(</a:t>
            </a:r>
            <a:r>
              <a:rPr lang="en-US" dirty="0" smtClean="0"/>
              <a:t>iiia</a:t>
            </a:r>
            <a:r>
              <a:rPr lang="en-US" dirty="0" smtClean="0"/>
              <a:t>) The value of any specified security allotted or transferred, directly or indirectly, by any person free of cost or at concessional rate, to an individual who is or has been in employment of that person :</a:t>
            </a:r>
          </a:p>
          <a:p>
            <a:pPr algn="just"/>
            <a:endParaRPr lang="en-US" dirty="0" smtClean="0"/>
          </a:p>
          <a:p>
            <a:pPr algn="just"/>
            <a:r>
              <a:rPr lang="en-US" dirty="0" smtClean="0"/>
              <a:t>Provided that in a case where allotment or transfer of specified securities is made in pursuance of an option exercised by an individual, the value of the specified securities shall be taxable in the previous year in which such option is exercised by such individual.</a:t>
            </a:r>
          </a:p>
          <a:p>
            <a:pPr>
              <a:buNone/>
            </a:pPr>
            <a:endParaRPr lang="en-US" dirty="0"/>
          </a:p>
        </p:txBody>
      </p:sp>
      <p:sp>
        <p:nvSpPr>
          <p:cNvPr id="4" name="Footer Placeholder 3"/>
          <p:cNvSpPr>
            <a:spLocks noGrp="1"/>
          </p:cNvSpPr>
          <p:nvPr>
            <p:ph type="ftr" sz="quarter" idx="16"/>
          </p:nvPr>
        </p:nvSpPr>
        <p:spPr/>
        <p:txBody>
          <a:bodyPr/>
          <a:lstStyle/>
          <a:p>
            <a:r>
              <a:rPr lang="en-US" dirty="0" smtClean="0"/>
              <a:t>CS Deepak P. Singh</a:t>
            </a:r>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457200" y="381000"/>
            <a:ext cx="8229600" cy="5745163"/>
          </a:xfrm>
        </p:spPr>
        <p:txBody>
          <a:bodyPr/>
          <a:lstStyle/>
          <a:p>
            <a:pPr algn="just"/>
            <a:endParaRPr lang="en-US" dirty="0" smtClean="0"/>
          </a:p>
          <a:p>
            <a:pPr algn="just"/>
            <a:r>
              <a:rPr lang="en-US" dirty="0" smtClean="0"/>
              <a:t>However</a:t>
            </a:r>
            <a:r>
              <a:rPr lang="en-US" dirty="0"/>
              <a:t>, there are ways that can help you </a:t>
            </a:r>
            <a:r>
              <a:rPr lang="en-US" dirty="0" smtClean="0"/>
              <a:t>minimize </a:t>
            </a:r>
            <a:r>
              <a:rPr lang="en-US" dirty="0"/>
              <a:t>your total tax outgo if you plan accordingly.</a:t>
            </a:r>
          </a:p>
          <a:p>
            <a:pPr algn="just"/>
            <a:endParaRPr lang="en-US" b="1" dirty="0" smtClean="0"/>
          </a:p>
          <a:p>
            <a:pPr algn="just"/>
            <a:r>
              <a:rPr lang="en-US" b="1" dirty="0" smtClean="0"/>
              <a:t>Expecting </a:t>
            </a:r>
            <a:r>
              <a:rPr lang="en-US" b="1" dirty="0"/>
              <a:t>a bonus?</a:t>
            </a:r>
            <a:r>
              <a:rPr lang="en-US" dirty="0"/>
              <a:t> Everyone waits for that time of the year when they receive that lump sum called bonus from their employer. However, bonus is fully taxable on receipt basis and is included in your gross salary for the year in which you receive it. Can you limit the tax outgo on your bonus? Yes.</a:t>
            </a:r>
          </a:p>
          <a:p>
            <a:endParaRPr lang="en-US" dirty="0"/>
          </a:p>
        </p:txBody>
      </p:sp>
      <p:sp>
        <p:nvSpPr>
          <p:cNvPr id="4" name="Footer Placeholder 3"/>
          <p:cNvSpPr>
            <a:spLocks noGrp="1"/>
          </p:cNvSpPr>
          <p:nvPr>
            <p:ph type="ftr" sz="quarter" idx="16"/>
          </p:nvPr>
        </p:nvSpPr>
        <p:spPr/>
        <p:txBody>
          <a:bodyPr/>
          <a:lstStyle/>
          <a:p>
            <a:r>
              <a:rPr lang="en-US" dirty="0" smtClean="0"/>
              <a:t>CS Deepak P. Singh</a:t>
            </a:r>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457200" y="228600"/>
            <a:ext cx="8229600" cy="5897563"/>
          </a:xfrm>
        </p:spPr>
        <p:txBody>
          <a:bodyPr>
            <a:normAutofit fontScale="85000" lnSpcReduction="10000"/>
          </a:bodyPr>
          <a:lstStyle/>
          <a:p>
            <a:pPr algn="just"/>
            <a:r>
              <a:rPr lang="en-US" dirty="0"/>
              <a:t>As bonus is a fully taxable component of an individual’s salary, tax is applicable on it whenever it is paid.</a:t>
            </a:r>
          </a:p>
          <a:p>
            <a:pPr algn="just"/>
            <a:endParaRPr lang="en-US" dirty="0" smtClean="0"/>
          </a:p>
          <a:p>
            <a:pPr algn="just"/>
            <a:r>
              <a:rPr lang="en-US" dirty="0" smtClean="0"/>
              <a:t>An </a:t>
            </a:r>
            <a:r>
              <a:rPr lang="en-US" dirty="0"/>
              <a:t>individual can get his/her employer to make the bonus payment in the subsequent year, thereby also pushing the tax liability to the subsequent year. This might benefit the employee if tax rates have been reduced or the tax slabs have been modified </a:t>
            </a:r>
            <a:r>
              <a:rPr lang="en-US" dirty="0" smtClean="0"/>
              <a:t>favorably.</a:t>
            </a:r>
            <a:endParaRPr lang="en-US" dirty="0"/>
          </a:p>
          <a:p>
            <a:pPr algn="just"/>
            <a:endParaRPr lang="en-US" dirty="0" smtClean="0"/>
          </a:p>
          <a:p>
            <a:pPr algn="just"/>
            <a:r>
              <a:rPr lang="en-US" dirty="0" smtClean="0"/>
              <a:t>If </a:t>
            </a:r>
            <a:r>
              <a:rPr lang="en-US" dirty="0"/>
              <a:t>the bonus is to be paid in the current year, the best that can be done is to spread the resulting tax liability on the bonus over the remaining months in that financial year. By deferring the tax outflow over the remaining months on a piecemeal basis instead of lump sum tax payment, this will ensure that the individual’s overall cash flow is better managed.</a:t>
            </a:r>
          </a:p>
          <a:p>
            <a:pPr algn="just"/>
            <a:endParaRPr lang="en-US" dirty="0" smtClean="0"/>
          </a:p>
          <a:p>
            <a:pPr algn="just"/>
            <a:r>
              <a:rPr lang="en-US" dirty="0" smtClean="0"/>
              <a:t>In </a:t>
            </a:r>
            <a:r>
              <a:rPr lang="en-US" dirty="0"/>
              <a:t>certain cases, the employer deducts tax on the bonus before handing it over to the employee. In such cases, ensure that you give your tax-saving investment details to the employer so that you can get the maximum bonus on hand.</a:t>
            </a:r>
          </a:p>
          <a:p>
            <a:pPr algn="just">
              <a:buNone/>
            </a:pPr>
            <a:endParaRPr lang="en-US" dirty="0"/>
          </a:p>
        </p:txBody>
      </p:sp>
      <p:sp>
        <p:nvSpPr>
          <p:cNvPr id="4" name="Footer Placeholder 3"/>
          <p:cNvSpPr>
            <a:spLocks noGrp="1"/>
          </p:cNvSpPr>
          <p:nvPr>
            <p:ph type="ftr" sz="quarter" idx="16"/>
          </p:nvPr>
        </p:nvSpPr>
        <p:spPr/>
        <p:txBody>
          <a:bodyPr/>
          <a:lstStyle/>
          <a:p>
            <a:r>
              <a:rPr lang="en-US" dirty="0" smtClean="0"/>
              <a:t>CS Deepak P. Singh</a:t>
            </a:r>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457200" y="304800"/>
            <a:ext cx="8229600" cy="5821363"/>
          </a:xfrm>
        </p:spPr>
        <p:txBody>
          <a:bodyPr>
            <a:normAutofit fontScale="92500" lnSpcReduction="10000"/>
          </a:bodyPr>
          <a:lstStyle/>
          <a:p>
            <a:r>
              <a:rPr lang="en-US" u="sng" dirty="0" smtClean="0"/>
              <a:t>LEAVE TRAVEL ALLOWANCE</a:t>
            </a:r>
          </a:p>
          <a:p>
            <a:pPr>
              <a:buNone/>
            </a:pPr>
            <a:r>
              <a:rPr lang="en-US" dirty="0" smtClean="0"/>
              <a:t> </a:t>
            </a:r>
          </a:p>
          <a:p>
            <a:pPr algn="just"/>
            <a:r>
              <a:rPr lang="en-US" dirty="0" smtClean="0"/>
              <a:t>T</a:t>
            </a:r>
            <a:r>
              <a:rPr lang="en-US" b="1" dirty="0" smtClean="0"/>
              <a:t>ake </a:t>
            </a:r>
            <a:r>
              <a:rPr lang="en-US" b="1" dirty="0"/>
              <a:t>that trip.</a:t>
            </a:r>
            <a:r>
              <a:rPr lang="en-US" dirty="0"/>
              <a:t> Under Section 10 (5) of the IT Act, you can claim tax exemptions using your leave travel allowance (LTA). In a </a:t>
            </a:r>
            <a:r>
              <a:rPr lang="en-US" dirty="0" smtClean="0"/>
              <a:t>favorable </a:t>
            </a:r>
            <a:r>
              <a:rPr lang="en-US" dirty="0"/>
              <a:t>development for taxpayers, the Supreme Court recently ruled that employers are not obligated to collect and examine proofs related to LTA.</a:t>
            </a:r>
          </a:p>
          <a:p>
            <a:pPr algn="just"/>
            <a:endParaRPr lang="en-US" dirty="0" smtClean="0"/>
          </a:p>
          <a:p>
            <a:pPr algn="just"/>
            <a:r>
              <a:rPr lang="en-US" dirty="0" smtClean="0"/>
              <a:t>Theoretically</a:t>
            </a:r>
            <a:r>
              <a:rPr lang="en-US" dirty="0"/>
              <a:t>, the LTA exemption rule stipulates that such exemption from tax can be claimed by an individual twice in a block of four years. One requires to produce domestic travel bills evidencing the fact of having undertaken a single journey.</a:t>
            </a:r>
          </a:p>
          <a:p>
            <a:pPr algn="just"/>
            <a:endParaRPr lang="en-US" dirty="0" smtClean="0"/>
          </a:p>
          <a:p>
            <a:pPr algn="just"/>
            <a:r>
              <a:rPr lang="en-US" dirty="0" smtClean="0"/>
              <a:t>Many </a:t>
            </a:r>
            <a:r>
              <a:rPr lang="en-US" dirty="0"/>
              <a:t>individuals are unable to go on any vacation and, hence, end up losing the benefit of tax exemption on LTA. Such individuals can claim an additional exemption in the next block of four years. Here’s an example to illustrate this point:</a:t>
            </a:r>
          </a:p>
          <a:p>
            <a:pPr>
              <a:buNone/>
            </a:pPr>
            <a:endParaRPr lang="en-US" dirty="0"/>
          </a:p>
        </p:txBody>
      </p:sp>
      <p:sp>
        <p:nvSpPr>
          <p:cNvPr id="4" name="Footer Placeholder 3"/>
          <p:cNvSpPr>
            <a:spLocks noGrp="1"/>
          </p:cNvSpPr>
          <p:nvPr>
            <p:ph type="ftr" sz="quarter" idx="16"/>
          </p:nvPr>
        </p:nvSpPr>
        <p:spPr/>
        <p:txBody>
          <a:bodyPr/>
          <a:lstStyle/>
          <a:p>
            <a:r>
              <a:rPr lang="en-US" dirty="0" smtClean="0"/>
              <a:t>CS Deepak P. Singh</a:t>
            </a:r>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457200" y="228600"/>
            <a:ext cx="8229600" cy="5897563"/>
          </a:xfrm>
        </p:spPr>
        <p:txBody>
          <a:bodyPr>
            <a:normAutofit fontScale="92500" lnSpcReduction="10000"/>
          </a:bodyPr>
          <a:lstStyle/>
          <a:p>
            <a:pPr algn="just"/>
            <a:r>
              <a:rPr lang="en-US" dirty="0" smtClean="0"/>
              <a:t>LEAVE TRAVEL  ALLOWANCE---------</a:t>
            </a:r>
          </a:p>
          <a:p>
            <a:pPr algn="just"/>
            <a:endParaRPr lang="en-US" dirty="0" smtClean="0"/>
          </a:p>
          <a:p>
            <a:pPr algn="just"/>
            <a:r>
              <a:rPr lang="en-US" dirty="0" smtClean="0"/>
              <a:t>Suppose </a:t>
            </a:r>
            <a:r>
              <a:rPr lang="en-US" dirty="0"/>
              <a:t>X, an employee, did not travel in the block of 2010-13 and, so, could not claim any exemption in this block. However, he can carry forward one journey to the succeeding block (2014-17) and can claim it in the first calendar year, i.e., 2014.</a:t>
            </a:r>
          </a:p>
          <a:p>
            <a:pPr algn="just"/>
            <a:endParaRPr lang="en-US" dirty="0" smtClean="0"/>
          </a:p>
          <a:p>
            <a:pPr algn="just"/>
            <a:r>
              <a:rPr lang="en-US" dirty="0" smtClean="0"/>
              <a:t>Thereafter</a:t>
            </a:r>
            <a:r>
              <a:rPr lang="en-US" dirty="0"/>
              <a:t>, he can also claim the remaining two journeys of the block 2014-17. Accordingly, he may be eligible to avail three exemptions in the block 2014-17.</a:t>
            </a:r>
          </a:p>
          <a:p>
            <a:pPr algn="just"/>
            <a:endParaRPr lang="en-US" dirty="0" smtClean="0"/>
          </a:p>
          <a:p>
            <a:pPr algn="just"/>
            <a:r>
              <a:rPr lang="en-US" dirty="0" smtClean="0"/>
              <a:t>If </a:t>
            </a:r>
            <a:r>
              <a:rPr lang="en-US" dirty="0"/>
              <a:t>both spouses are getting the LTA benefit in their respective places of work, they can both claim the separate exemptions for separate journeys for travel with their respective set of dependent parents.</a:t>
            </a:r>
          </a:p>
          <a:p>
            <a:pPr algn="just"/>
            <a:endParaRPr lang="en-US" dirty="0" smtClean="0"/>
          </a:p>
          <a:p>
            <a:endParaRPr lang="en-US" dirty="0"/>
          </a:p>
        </p:txBody>
      </p:sp>
      <p:sp>
        <p:nvSpPr>
          <p:cNvPr id="4" name="Footer Placeholder 3"/>
          <p:cNvSpPr>
            <a:spLocks noGrp="1"/>
          </p:cNvSpPr>
          <p:nvPr>
            <p:ph type="ftr" sz="quarter" idx="16"/>
          </p:nvPr>
        </p:nvSpPr>
        <p:spPr/>
        <p:txBody>
          <a:bodyPr/>
          <a:lstStyle/>
          <a:p>
            <a:r>
              <a:rPr lang="en-US" dirty="0" smtClean="0"/>
              <a:t>CS Deepak P. Singh</a:t>
            </a:r>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HOUSE RENT ALLOWANCE</a:t>
            </a:r>
            <a:endParaRPr lang="en-US" dirty="0"/>
          </a:p>
        </p:txBody>
      </p:sp>
      <p:sp>
        <p:nvSpPr>
          <p:cNvPr id="3" name="Content Placeholder 2"/>
          <p:cNvSpPr>
            <a:spLocks noGrp="1"/>
          </p:cNvSpPr>
          <p:nvPr>
            <p:ph sz="quarter" idx="1"/>
          </p:nvPr>
        </p:nvSpPr>
        <p:spPr/>
        <p:txBody>
          <a:bodyPr>
            <a:normAutofit lnSpcReduction="10000"/>
          </a:bodyPr>
          <a:lstStyle/>
          <a:p>
            <a:pPr algn="just"/>
            <a:r>
              <a:rPr lang="en-US" dirty="0" smtClean="0"/>
              <a:t>G</a:t>
            </a:r>
            <a:r>
              <a:rPr lang="en-US" b="1" dirty="0" smtClean="0"/>
              <a:t>et the most out of those perks.</a:t>
            </a:r>
            <a:r>
              <a:rPr lang="en-US" dirty="0" smtClean="0"/>
              <a:t> For the salaried, perquisites make work a pleasure but tax plays a dampener. If an employee has the option of choosing between an employer-provided accommodation and an independent rented accommodation, a cost-benefit analysis will help him find the option that’s more conducive to his tax outgo. Generally, having a house rent allowance (HRA) component in the salary and paying rent is the better option. </a:t>
            </a:r>
          </a:p>
          <a:p>
            <a:pPr algn="just"/>
            <a:r>
              <a:rPr lang="en-US" dirty="0" smtClean="0"/>
              <a:t>Request your HR department to increase your HRA equivalent to 50% of Basic salary to get more tax benefit.</a:t>
            </a:r>
            <a:endParaRPr lang="en-US" dirty="0"/>
          </a:p>
        </p:txBody>
      </p:sp>
      <p:sp>
        <p:nvSpPr>
          <p:cNvPr id="4" name="Footer Placeholder 3"/>
          <p:cNvSpPr>
            <a:spLocks noGrp="1"/>
          </p:cNvSpPr>
          <p:nvPr>
            <p:ph type="ftr" sz="quarter" idx="16"/>
          </p:nvPr>
        </p:nvSpPr>
        <p:spPr/>
        <p:txBody>
          <a:bodyPr/>
          <a:lstStyle/>
          <a:p>
            <a:r>
              <a:rPr lang="en-US" dirty="0" smtClean="0"/>
              <a:t>CS Deepak P. Singh</a:t>
            </a:r>
            <a:endParaRPr lang="en-US"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64</TotalTime>
  <Words>1377</Words>
  <Application>Microsoft Office PowerPoint</Application>
  <PresentationFormat>On-screen Show (4:3)</PresentationFormat>
  <Paragraphs>171</Paragraphs>
  <Slides>22</Slides>
  <Notes>0</Notes>
  <HiddenSlides>0</HiddenSlides>
  <MMClips>0</MMClips>
  <ScaleCrop>false</ScaleCrop>
  <HeadingPairs>
    <vt:vector size="4" baseType="variant">
      <vt:variant>
        <vt:lpstr>Theme</vt:lpstr>
      </vt:variant>
      <vt:variant>
        <vt:i4>1</vt:i4>
      </vt:variant>
      <vt:variant>
        <vt:lpstr>Slide Titles</vt:lpstr>
      </vt:variant>
      <vt:variant>
        <vt:i4>22</vt:i4>
      </vt:variant>
    </vt:vector>
  </HeadingPairs>
  <TitlesOfParts>
    <vt:vector size="23" baseType="lpstr">
      <vt:lpstr>Oriel</vt:lpstr>
      <vt:lpstr>Some Important Tips for Tax Saving</vt:lpstr>
      <vt:lpstr>Income From Salary FY 2014-15</vt:lpstr>
      <vt:lpstr>Slide 3</vt:lpstr>
      <vt:lpstr>Slide 4</vt:lpstr>
      <vt:lpstr>Slide 5</vt:lpstr>
      <vt:lpstr>Slide 6</vt:lpstr>
      <vt:lpstr>Slide 7</vt:lpstr>
      <vt:lpstr>Slide 8</vt:lpstr>
      <vt:lpstr>HOUSE RENT ALLOWANCE</vt:lpstr>
      <vt:lpstr>CAR FROM EMPLOYER---------</vt:lpstr>
      <vt:lpstr>Slide 11</vt:lpstr>
      <vt:lpstr>Income from Salary </vt:lpstr>
      <vt:lpstr>Income from Business or Profession </vt:lpstr>
      <vt:lpstr>Income from House Property </vt:lpstr>
      <vt:lpstr>Income from Capital Gains </vt:lpstr>
      <vt:lpstr>Slide 16</vt:lpstr>
      <vt:lpstr>Income from Other Sources </vt:lpstr>
      <vt:lpstr>Income from Other Sources</vt:lpstr>
      <vt:lpstr>       Tips from experts for the working couple </vt:lpstr>
      <vt:lpstr>         Tips from experts for high-income individuals </vt:lpstr>
      <vt:lpstr>          Tips from experts for senior citizens ( Aged between 60 to 80 Years) and super senior citizens (Ages 80 years or more) </vt:lpstr>
      <vt:lpstr>Slide 22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Income From Salary FY 2014-15</dc:title>
  <dc:creator>acc12</dc:creator>
  <cp:lastModifiedBy>acc12</cp:lastModifiedBy>
  <cp:revision>9</cp:revision>
  <dcterms:created xsi:type="dcterms:W3CDTF">2014-05-17T05:31:02Z</dcterms:created>
  <dcterms:modified xsi:type="dcterms:W3CDTF">2014-05-17T06:38:13Z</dcterms:modified>
</cp:coreProperties>
</file>