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79" r:id="rId3"/>
    <p:sldId id="280" r:id="rId4"/>
    <p:sldId id="257" r:id="rId5"/>
    <p:sldId id="259" r:id="rId6"/>
    <p:sldId id="260" r:id="rId7"/>
    <p:sldId id="270" r:id="rId8"/>
    <p:sldId id="288" r:id="rId9"/>
    <p:sldId id="261" r:id="rId10"/>
    <p:sldId id="262" r:id="rId11"/>
    <p:sldId id="289" r:id="rId12"/>
    <p:sldId id="287" r:id="rId13"/>
    <p:sldId id="290" r:id="rId14"/>
    <p:sldId id="264" r:id="rId15"/>
    <p:sldId id="272" r:id="rId16"/>
    <p:sldId id="266" r:id="rId17"/>
    <p:sldId id="291" r:id="rId18"/>
    <p:sldId id="292" r:id="rId19"/>
    <p:sldId id="293" r:id="rId20"/>
    <p:sldId id="281" r:id="rId21"/>
    <p:sldId id="294" r:id="rId22"/>
    <p:sldId id="295" r:id="rId23"/>
    <p:sldId id="296" r:id="rId24"/>
    <p:sldId id="297" r:id="rId25"/>
    <p:sldId id="298" r:id="rId26"/>
    <p:sldId id="299" r:id="rId27"/>
    <p:sldId id="300" r:id="rId28"/>
    <p:sldId id="274" r:id="rId29"/>
    <p:sldId id="275"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4" d="100"/>
          <a:sy n="64" d="100"/>
        </p:scale>
        <p:origin x="68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5CE0DC7-B4D8-47FA-8D9A-535803DA9071}" type="datetimeFigureOut">
              <a:rPr lang="en-IN" smtClean="0"/>
              <a:t>24-04-2020</a:t>
            </a:fld>
            <a:endParaRPr lang="en-IN"/>
          </a:p>
        </p:txBody>
      </p:sp>
      <p:sp>
        <p:nvSpPr>
          <p:cNvPr id="5" name="Footer Placeholder 4"/>
          <p:cNvSpPr>
            <a:spLocks noGrp="1"/>
          </p:cNvSpPr>
          <p:nvPr>
            <p:ph type="ftr" sz="quarter" idx="11"/>
          </p:nvPr>
        </p:nvSpPr>
        <p:spPr>
          <a:xfrm>
            <a:off x="2692397" y="5037663"/>
            <a:ext cx="5214635" cy="279400"/>
          </a:xfrm>
        </p:spPr>
        <p:txBody>
          <a:bodyPr/>
          <a:lstStyle/>
          <a:p>
            <a:endParaRPr lang="en-IN"/>
          </a:p>
        </p:txBody>
      </p:sp>
      <p:sp>
        <p:nvSpPr>
          <p:cNvPr id="6" name="Slide Number Placeholder 5"/>
          <p:cNvSpPr>
            <a:spLocks noGrp="1"/>
          </p:cNvSpPr>
          <p:nvPr>
            <p:ph type="sldNum" sz="quarter" idx="12"/>
          </p:nvPr>
        </p:nvSpPr>
        <p:spPr>
          <a:xfrm>
            <a:off x="8956900" y="5037663"/>
            <a:ext cx="551167" cy="279400"/>
          </a:xfrm>
        </p:spPr>
        <p:txBody>
          <a:bodyPr/>
          <a:lstStyle/>
          <a:p>
            <a:fld id="{9B3EA4B9-7B97-477B-863D-84B5F48C9319}" type="slidenum">
              <a:rPr lang="en-IN" smtClean="0"/>
              <a:t>‹#›</a:t>
            </a:fld>
            <a:endParaRPr lang="en-IN"/>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85939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CE0DC7-B4D8-47FA-8D9A-535803DA9071}" type="datetimeFigureOut">
              <a:rPr lang="en-IN" smtClean="0"/>
              <a:t>24-04-2020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B3EA4B9-7B97-477B-863D-84B5F48C9319}" type="slidenum">
              <a:rPr lang="en-IN" smtClean="0"/>
              <a:t>‹#›</a:t>
            </a:fld>
            <a:endParaRPr lang="en-IN"/>
          </a:p>
        </p:txBody>
      </p:sp>
    </p:spTree>
    <p:extLst>
      <p:ext uri="{BB962C8B-B14F-4D97-AF65-F5344CB8AC3E}">
        <p14:creationId xmlns:p14="http://schemas.microsoft.com/office/powerpoint/2010/main" val="399451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CE0DC7-B4D8-47FA-8D9A-535803DA9071}" type="datetimeFigureOut">
              <a:rPr lang="en-IN" smtClean="0"/>
              <a:t>24-04-2020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B3EA4B9-7B97-477B-863D-84B5F48C9319}" type="slidenum">
              <a:rPr lang="en-IN" smtClean="0"/>
              <a:t>‹#›</a:t>
            </a:fld>
            <a:endParaRPr lang="en-IN"/>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318832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CE0DC7-B4D8-47FA-8D9A-535803DA9071}" type="datetimeFigureOut">
              <a:rPr lang="en-IN" smtClean="0"/>
              <a:t>24-04-2020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B3EA4B9-7B97-477B-863D-84B5F48C9319}" type="slidenum">
              <a:rPr lang="en-IN" smtClean="0"/>
              <a:t>‹#›</a:t>
            </a:fld>
            <a:endParaRPr lang="en-IN"/>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48935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CE0DC7-B4D8-47FA-8D9A-535803DA9071}" type="datetimeFigureOut">
              <a:rPr lang="en-IN" smtClean="0"/>
              <a:t>24-04-2020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B3EA4B9-7B97-477B-863D-84B5F48C9319}" type="slidenum">
              <a:rPr lang="en-IN" smtClean="0"/>
              <a:t>‹#›</a:t>
            </a:fld>
            <a:endParaRPr lang="en-IN"/>
          </a:p>
        </p:txBody>
      </p:sp>
    </p:spTree>
    <p:extLst>
      <p:ext uri="{BB962C8B-B14F-4D97-AF65-F5344CB8AC3E}">
        <p14:creationId xmlns:p14="http://schemas.microsoft.com/office/powerpoint/2010/main" val="28027422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CE0DC7-B4D8-47FA-8D9A-535803DA9071}" type="datetimeFigureOut">
              <a:rPr lang="en-IN" smtClean="0"/>
              <a:t>24-04-2020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B3EA4B9-7B97-477B-863D-84B5F48C9319}" type="slidenum">
              <a:rPr lang="en-IN" smtClean="0"/>
              <a:t>‹#›</a:t>
            </a:fld>
            <a:endParaRPr lang="en-IN"/>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8833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CE0DC7-B4D8-47FA-8D9A-535803DA9071}" type="datetimeFigureOut">
              <a:rPr lang="en-IN" smtClean="0"/>
              <a:t>24-04-2020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B3EA4B9-7B97-477B-863D-84B5F48C9319}" type="slidenum">
              <a:rPr lang="en-IN" smtClean="0"/>
              <a:t>‹#›</a:t>
            </a:fld>
            <a:endParaRPr lang="en-IN"/>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506325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CE0DC7-B4D8-47FA-8D9A-535803DA9071}" type="datetimeFigureOut">
              <a:rPr lang="en-IN" smtClean="0"/>
              <a:t>24-04-2020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B3EA4B9-7B97-477B-863D-84B5F48C9319}" type="slidenum">
              <a:rPr lang="en-IN" smtClean="0"/>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9905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CE0DC7-B4D8-47FA-8D9A-535803DA9071}" type="datetimeFigureOut">
              <a:rPr lang="en-IN" smtClean="0"/>
              <a:t>24-04-2020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B3EA4B9-7B97-477B-863D-84B5F48C9319}" type="slidenum">
              <a:rPr lang="en-IN" smtClean="0"/>
              <a:t>‹#›</a:t>
            </a:fld>
            <a:endParaRPr lang="en-IN"/>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7831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CE0DC7-B4D8-47FA-8D9A-535803DA9071}" type="datetimeFigureOut">
              <a:rPr lang="en-IN" smtClean="0"/>
              <a:t>24-04-2020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B3EA4B9-7B97-477B-863D-84B5F48C9319}" type="slidenum">
              <a:rPr lang="en-IN" smtClean="0"/>
              <a:t>‹#›</a:t>
            </a:fld>
            <a:endParaRPr lang="en-IN"/>
          </a:p>
        </p:txBody>
      </p:sp>
    </p:spTree>
    <p:extLst>
      <p:ext uri="{BB962C8B-B14F-4D97-AF65-F5344CB8AC3E}">
        <p14:creationId xmlns:p14="http://schemas.microsoft.com/office/powerpoint/2010/main" val="4205904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CE0DC7-B4D8-47FA-8D9A-535803DA9071}" type="datetimeFigureOut">
              <a:rPr lang="en-IN" smtClean="0"/>
              <a:t>24-04-2020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B3EA4B9-7B97-477B-863D-84B5F48C9319}" type="slidenum">
              <a:rPr lang="en-IN" smtClean="0"/>
              <a:t>‹#›</a:t>
            </a:fld>
            <a:endParaRPr lang="en-IN"/>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00291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5CE0DC7-B4D8-47FA-8D9A-535803DA9071}" type="datetimeFigureOut">
              <a:rPr lang="en-IN" smtClean="0"/>
              <a:t>24-04-2020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B3EA4B9-7B97-477B-863D-84B5F48C9319}" type="slidenum">
              <a:rPr lang="en-IN" smtClean="0"/>
              <a:t>‹#›</a:t>
            </a:fld>
            <a:endParaRPr lang="en-IN"/>
          </a:p>
        </p:txBody>
      </p:sp>
    </p:spTree>
    <p:extLst>
      <p:ext uri="{BB962C8B-B14F-4D97-AF65-F5344CB8AC3E}">
        <p14:creationId xmlns:p14="http://schemas.microsoft.com/office/powerpoint/2010/main" val="1061591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5CE0DC7-B4D8-47FA-8D9A-535803DA9071}" type="datetimeFigureOut">
              <a:rPr lang="en-IN" smtClean="0"/>
              <a:t>24-04-2020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9B3EA4B9-7B97-477B-863D-84B5F48C9319}" type="slidenum">
              <a:rPr lang="en-IN" smtClean="0"/>
              <a:t>‹#›</a:t>
            </a:fld>
            <a:endParaRPr lang="en-IN"/>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9876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5CE0DC7-B4D8-47FA-8D9A-535803DA9071}" type="datetimeFigureOut">
              <a:rPr lang="en-IN" smtClean="0"/>
              <a:t>24-04-2020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9B3EA4B9-7B97-477B-863D-84B5F48C9319}" type="slidenum">
              <a:rPr lang="en-IN" smtClean="0"/>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47086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CE0DC7-B4D8-47FA-8D9A-535803DA9071}" type="datetimeFigureOut">
              <a:rPr lang="en-IN" smtClean="0"/>
              <a:t>24-04-2020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9B3EA4B9-7B97-477B-863D-84B5F48C9319}" type="slidenum">
              <a:rPr lang="en-IN" smtClean="0"/>
              <a:t>‹#›</a:t>
            </a:fld>
            <a:endParaRPr lang="en-IN"/>
          </a:p>
        </p:txBody>
      </p:sp>
    </p:spTree>
    <p:extLst>
      <p:ext uri="{BB962C8B-B14F-4D97-AF65-F5344CB8AC3E}">
        <p14:creationId xmlns:p14="http://schemas.microsoft.com/office/powerpoint/2010/main" val="4081132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CE0DC7-B4D8-47FA-8D9A-535803DA9071}" type="datetimeFigureOut">
              <a:rPr lang="en-IN" smtClean="0"/>
              <a:t>24-04-2020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B3EA4B9-7B97-477B-863D-84B5F48C9319}" type="slidenum">
              <a:rPr lang="en-IN" smtClean="0"/>
              <a:t>‹#›</a:t>
            </a:fld>
            <a:endParaRPr lang="en-IN"/>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9257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CE0DC7-B4D8-47FA-8D9A-535803DA9071}" type="datetimeFigureOut">
              <a:rPr lang="en-IN" smtClean="0"/>
              <a:t>24-04-2020</a:t>
            </a:fld>
            <a:endParaRPr lang="en-IN"/>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B3EA4B9-7B97-477B-863D-84B5F48C9319}" type="slidenum">
              <a:rPr lang="en-IN" smtClean="0"/>
              <a:t>‹#›</a:t>
            </a:fld>
            <a:endParaRPr lang="en-IN"/>
          </a:p>
        </p:txBody>
      </p:sp>
    </p:spTree>
    <p:extLst>
      <p:ext uri="{BB962C8B-B14F-4D97-AF65-F5344CB8AC3E}">
        <p14:creationId xmlns:p14="http://schemas.microsoft.com/office/powerpoint/2010/main" val="2171124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5CE0DC7-B4D8-47FA-8D9A-535803DA9071}" type="datetimeFigureOut">
              <a:rPr lang="en-IN" smtClean="0"/>
              <a:t>24-04-2020</a:t>
            </a:fld>
            <a:endParaRPr lang="en-IN"/>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IN"/>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B3EA4B9-7B97-477B-863D-84B5F48C9319}" type="slidenum">
              <a:rPr lang="en-IN" smtClean="0"/>
              <a:t>‹#›</a:t>
            </a:fld>
            <a:endParaRPr lang="en-IN"/>
          </a:p>
        </p:txBody>
      </p:sp>
    </p:spTree>
    <p:extLst>
      <p:ext uri="{BB962C8B-B14F-4D97-AF65-F5344CB8AC3E}">
        <p14:creationId xmlns:p14="http://schemas.microsoft.com/office/powerpoint/2010/main" val="164478922"/>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EBEFA9-4081-44CB-81C5-FAEFF816E995}"/>
              </a:ext>
            </a:extLst>
          </p:cNvPr>
          <p:cNvSpPr>
            <a:spLocks noGrp="1"/>
          </p:cNvSpPr>
          <p:nvPr>
            <p:ph type="title"/>
          </p:nvPr>
        </p:nvSpPr>
        <p:spPr>
          <a:xfrm>
            <a:off x="858078" y="734131"/>
            <a:ext cx="10475843" cy="1017876"/>
          </a:xfrm>
        </p:spPr>
        <p:txBody>
          <a:bodyPr>
            <a:noAutofit/>
          </a:bodyPr>
          <a:lstStyle/>
          <a:p>
            <a:r>
              <a:rPr lang="en-IN" sz="3000" dirty="0">
                <a:solidFill>
                  <a:srgbClr val="C00000"/>
                </a:solidFill>
                <a:effectLst>
                  <a:outerShdw blurRad="38100" dist="38100" dir="2700000" algn="tl">
                    <a:srgbClr val="000000">
                      <a:alpha val="43137"/>
                    </a:srgbClr>
                  </a:outerShdw>
                </a:effectLst>
                <a:latin typeface="Adobe Garamond Pro Bold" panose="02020702060506020403" pitchFamily="18" charset="0"/>
              </a:rPr>
              <a:t>PROTECTION OF WOMEN FROM DOMESTIC</a:t>
            </a:r>
            <a:br>
              <a:rPr lang="en-IN" sz="3000" dirty="0">
                <a:solidFill>
                  <a:srgbClr val="C00000"/>
                </a:solidFill>
                <a:effectLst>
                  <a:outerShdw blurRad="38100" dist="38100" dir="2700000" algn="tl">
                    <a:srgbClr val="000000">
                      <a:alpha val="43137"/>
                    </a:srgbClr>
                  </a:outerShdw>
                </a:effectLst>
                <a:latin typeface="Adobe Garamond Pro Bold" panose="02020702060506020403" pitchFamily="18" charset="0"/>
              </a:rPr>
            </a:br>
            <a:r>
              <a:rPr lang="en-IN" sz="3000" dirty="0">
                <a:solidFill>
                  <a:srgbClr val="C00000"/>
                </a:solidFill>
                <a:effectLst>
                  <a:outerShdw blurRad="38100" dist="38100" dir="2700000" algn="tl">
                    <a:srgbClr val="000000">
                      <a:alpha val="43137"/>
                    </a:srgbClr>
                  </a:outerShdw>
                </a:effectLst>
                <a:latin typeface="Adobe Garamond Pro Bold" panose="02020702060506020403" pitchFamily="18" charset="0"/>
              </a:rPr>
              <a:t>VIOLENCE ACT, 2005</a:t>
            </a:r>
          </a:p>
        </p:txBody>
      </p:sp>
      <p:pic>
        <p:nvPicPr>
          <p:cNvPr id="12" name="Picture Placeholder 11">
            <a:extLst>
              <a:ext uri="{FF2B5EF4-FFF2-40B4-BE49-F238E27FC236}">
                <a16:creationId xmlns:a16="http://schemas.microsoft.com/office/drawing/2014/main" id="{42876A9D-3A62-4198-93E8-07A817A37063}"/>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7765" r="17765"/>
          <a:stretch>
            <a:fillRect/>
          </a:stretch>
        </p:blipFill>
        <p:spPr>
          <a:xfrm>
            <a:off x="8347271" y="2463559"/>
            <a:ext cx="2804433" cy="3605108"/>
          </a:xfrm>
        </p:spPr>
      </p:pic>
      <p:sp>
        <p:nvSpPr>
          <p:cNvPr id="6" name="Text Placeholder 5">
            <a:extLst>
              <a:ext uri="{FF2B5EF4-FFF2-40B4-BE49-F238E27FC236}">
                <a16:creationId xmlns:a16="http://schemas.microsoft.com/office/drawing/2014/main" id="{5AE5F5B0-B7CA-4DCF-89A4-6B0F3EB1488E}"/>
              </a:ext>
            </a:extLst>
          </p:cNvPr>
          <p:cNvSpPr>
            <a:spLocks noGrp="1"/>
          </p:cNvSpPr>
          <p:nvPr>
            <p:ph type="body" sz="half" idx="2"/>
          </p:nvPr>
        </p:nvSpPr>
        <p:spPr>
          <a:xfrm>
            <a:off x="891642" y="3840926"/>
            <a:ext cx="7228628" cy="2072858"/>
          </a:xfrm>
        </p:spPr>
        <p:txBody>
          <a:bodyPr>
            <a:noAutofit/>
          </a:bodyPr>
          <a:lstStyle/>
          <a:p>
            <a:pPr marL="179388" indent="-179388" algn="just">
              <a:buClrTx/>
              <a:buFont typeface="Arial" panose="020B0604020202020204" pitchFamily="34" charset="0"/>
              <a:buChar char="•"/>
            </a:pPr>
            <a:r>
              <a:rPr lang="en-US" sz="1600" dirty="0">
                <a:solidFill>
                  <a:schemeClr val="tx1">
                    <a:lumMod val="95000"/>
                    <a:lumOff val="5000"/>
                  </a:schemeClr>
                </a:solidFill>
                <a:latin typeface="Bookman Old Style" panose="02050604050505020204" pitchFamily="18" charset="0"/>
                <a:cs typeface="Times New Roman" panose="02020603050405020304" pitchFamily="18" charset="0"/>
              </a:rPr>
              <a:t>Enacted for the effective protection of the rights of the women guaranteed under the Constitution.</a:t>
            </a:r>
          </a:p>
          <a:p>
            <a:pPr marL="179388" indent="-179388" algn="just">
              <a:buClrTx/>
              <a:buFont typeface="Arial" panose="020B0604020202020204" pitchFamily="34" charset="0"/>
              <a:buChar char="•"/>
            </a:pPr>
            <a:r>
              <a:rPr lang="en-US" sz="1600" dirty="0">
                <a:solidFill>
                  <a:schemeClr val="tx1">
                    <a:lumMod val="95000"/>
                    <a:lumOff val="5000"/>
                  </a:schemeClr>
                </a:solidFill>
                <a:latin typeface="Bookman Old Style" panose="02050604050505020204" pitchFamily="18" charset="0"/>
                <a:cs typeface="Times New Roman" panose="02020603050405020304" pitchFamily="18" charset="0"/>
              </a:rPr>
              <a:t>This act was passed by the Parliament in August 2005, and came into force from October 26, 2006.</a:t>
            </a:r>
          </a:p>
          <a:p>
            <a:pPr marL="179388" indent="-179388" algn="just">
              <a:buClrTx/>
              <a:buFont typeface="Arial" panose="020B0604020202020204" pitchFamily="34" charset="0"/>
              <a:buChar char="•"/>
            </a:pPr>
            <a:r>
              <a:rPr lang="en-US" sz="1600" dirty="0">
                <a:solidFill>
                  <a:schemeClr val="tx1">
                    <a:lumMod val="95000"/>
                    <a:lumOff val="5000"/>
                  </a:schemeClr>
                </a:solidFill>
                <a:latin typeface="Bookman Old Style" panose="02050604050505020204" pitchFamily="18" charset="0"/>
                <a:cs typeface="Times New Roman" panose="02020603050405020304" pitchFamily="18" charset="0"/>
              </a:rPr>
              <a:t>The act provides for the first time in Indian law a definition of “domestic violence”, which includes not only physical violence but also emotional, sexual and economic abuse.</a:t>
            </a:r>
            <a:endParaRPr lang="en-IN" sz="1600" dirty="0">
              <a:solidFill>
                <a:schemeClr val="tx1">
                  <a:lumMod val="95000"/>
                  <a:lumOff val="5000"/>
                </a:schemeClr>
              </a:solidFill>
              <a:latin typeface="Bookman Old Style" panose="020506040505050202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6C3244A7-E03E-4431-AE8E-991BC80CC3EC}"/>
              </a:ext>
            </a:extLst>
          </p:cNvPr>
          <p:cNvSpPr txBox="1"/>
          <p:nvPr/>
        </p:nvSpPr>
        <p:spPr>
          <a:xfrm>
            <a:off x="858078" y="2563720"/>
            <a:ext cx="7262192" cy="1200329"/>
          </a:xfrm>
          <a:prstGeom prst="rect">
            <a:avLst/>
          </a:prstGeom>
          <a:noFill/>
        </p:spPr>
        <p:txBody>
          <a:bodyPr wrap="square" rtlCol="0">
            <a:spAutoFit/>
          </a:bodyPr>
          <a:lstStyle/>
          <a:p>
            <a:pPr algn="just"/>
            <a:r>
              <a:rPr lang="en-US" b="1" dirty="0">
                <a:latin typeface="+mj-lt"/>
              </a:rPr>
              <a:t>“Injustice anywhere is a threat to justice everywhere. We are caught in an inescapable network of mutuality, tied in a single garment of destiny. Whatever affects one directly, affects all indirectly.”</a:t>
            </a:r>
          </a:p>
          <a:p>
            <a:pPr algn="r"/>
            <a:r>
              <a:rPr lang="en-US" b="1" dirty="0">
                <a:latin typeface="+mj-lt"/>
              </a:rPr>
              <a:t>								- Martin Luther King Jr.</a:t>
            </a:r>
            <a:endParaRPr lang="en-IN" b="1" dirty="0">
              <a:latin typeface="+mj-lt"/>
            </a:endParaRPr>
          </a:p>
        </p:txBody>
      </p:sp>
      <p:sp>
        <p:nvSpPr>
          <p:cNvPr id="7" name="TextBox 6">
            <a:extLst>
              <a:ext uri="{FF2B5EF4-FFF2-40B4-BE49-F238E27FC236}">
                <a16:creationId xmlns:a16="http://schemas.microsoft.com/office/drawing/2014/main" id="{78D52B8E-05B7-4A52-8BF2-36ECD2B842AC}"/>
              </a:ext>
            </a:extLst>
          </p:cNvPr>
          <p:cNvSpPr txBox="1"/>
          <p:nvPr/>
        </p:nvSpPr>
        <p:spPr>
          <a:xfrm>
            <a:off x="639416" y="1665112"/>
            <a:ext cx="10913165" cy="584775"/>
          </a:xfrm>
          <a:prstGeom prst="rect">
            <a:avLst/>
          </a:prstGeom>
          <a:noFill/>
        </p:spPr>
        <p:txBody>
          <a:bodyPr wrap="square" rtlCol="0">
            <a:spAutoFit/>
          </a:bodyPr>
          <a:lstStyle/>
          <a:p>
            <a:pPr algn="ctr"/>
            <a:r>
              <a:rPr lang="en-US" sz="1600" b="1" dirty="0">
                <a:latin typeface="Bookman Old Style" panose="02050604050505020204" pitchFamily="18" charset="0"/>
              </a:rPr>
              <a:t>By Ms. Geeta Luthra, Senior Advocate, Supreme Court of India, Member – International Association of Family Lawyers (IAML), Vice President – Indian Council for Arbitration and Member - ICC</a:t>
            </a:r>
            <a:endParaRPr lang="en-IN" sz="1600" b="1" dirty="0">
              <a:latin typeface="Bookman Old Style" panose="02050604050505020204" pitchFamily="18" charset="0"/>
            </a:endParaRPr>
          </a:p>
        </p:txBody>
      </p:sp>
    </p:spTree>
    <p:extLst>
      <p:ext uri="{BB962C8B-B14F-4D97-AF65-F5344CB8AC3E}">
        <p14:creationId xmlns:p14="http://schemas.microsoft.com/office/powerpoint/2010/main" val="19143969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C0718216-2EDF-471E-BFE9-57FC815DD974}"/>
              </a:ext>
            </a:extLst>
          </p:cNvPr>
          <p:cNvSpPr txBox="1">
            <a:spLocks/>
          </p:cNvSpPr>
          <p:nvPr/>
        </p:nvSpPr>
        <p:spPr>
          <a:xfrm>
            <a:off x="1502483" y="695998"/>
            <a:ext cx="9187034" cy="893020"/>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Domestic Violence vs. Section 125 </a:t>
            </a:r>
            <a:r>
              <a:rPr lang="en-IN" sz="2600" dirty="0" err="1">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CrPC</a:t>
            </a:r>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 – Both are independent proceedings</a:t>
            </a:r>
          </a:p>
        </p:txBody>
      </p:sp>
      <p:sp>
        <p:nvSpPr>
          <p:cNvPr id="6" name="Title 3">
            <a:extLst>
              <a:ext uri="{FF2B5EF4-FFF2-40B4-BE49-F238E27FC236}">
                <a16:creationId xmlns:a16="http://schemas.microsoft.com/office/drawing/2014/main" id="{E266D9CE-DD40-4C40-BC98-90784C600F45}"/>
              </a:ext>
            </a:extLst>
          </p:cNvPr>
          <p:cNvSpPr txBox="1">
            <a:spLocks/>
          </p:cNvSpPr>
          <p:nvPr/>
        </p:nvSpPr>
        <p:spPr>
          <a:xfrm>
            <a:off x="1502483" y="1608896"/>
            <a:ext cx="9187034" cy="1918109"/>
          </a:xfrm>
          <a:prstGeom prst="rect">
            <a:avLst/>
          </a:prstGeom>
          <a:effectLst/>
        </p:spPr>
        <p:txBody>
          <a:bodyPr vert="horz" lIns="91440" tIns="45720" rIns="91440" bIns="45720" rtlCol="0" anchor="t">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P. Rajkumar v. Yoga @ </a:t>
            </a:r>
            <a:r>
              <a:rPr lang="en-IN" sz="2600" dirty="0" err="1">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Yogalakshmi</a:t>
            </a:r>
            <a:endPar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endParaRPr>
          </a:p>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Criminal Appeal No. 1613 of 2019</a:t>
            </a:r>
          </a:p>
          <a:p>
            <a:endParaRPr lang="en-IN" sz="22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endParaRPr>
          </a:p>
          <a:p>
            <a:r>
              <a:rPr lang="en-IN" sz="22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Decided on 23</a:t>
            </a:r>
            <a:r>
              <a:rPr lang="en-IN" sz="2200" baseline="300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rd</a:t>
            </a:r>
            <a:r>
              <a:rPr lang="en-IN" sz="22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 October 2019 by Hon’ble Justice Mr. </a:t>
            </a:r>
            <a:r>
              <a:rPr lang="en-IN" sz="2200" dirty="0" err="1">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Navin</a:t>
            </a:r>
            <a:r>
              <a:rPr lang="en-IN" sz="22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 Sinha and Hon’ble Justice Mr. B.R. </a:t>
            </a:r>
            <a:r>
              <a:rPr lang="en-IN" sz="2200" dirty="0" err="1">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Gavai</a:t>
            </a:r>
            <a:endParaRPr lang="en-IN" sz="22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endParaRPr>
          </a:p>
          <a:p>
            <a:endPar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endParaRPr>
          </a:p>
        </p:txBody>
      </p:sp>
      <p:sp>
        <p:nvSpPr>
          <p:cNvPr id="7" name="Content Placeholder 2">
            <a:extLst>
              <a:ext uri="{FF2B5EF4-FFF2-40B4-BE49-F238E27FC236}">
                <a16:creationId xmlns:a16="http://schemas.microsoft.com/office/drawing/2014/main" id="{C0CCB434-ABD8-434E-9898-42286617DC00}"/>
              </a:ext>
            </a:extLst>
          </p:cNvPr>
          <p:cNvSpPr txBox="1">
            <a:spLocks/>
          </p:cNvSpPr>
          <p:nvPr/>
        </p:nvSpPr>
        <p:spPr>
          <a:xfrm>
            <a:off x="983456" y="3367979"/>
            <a:ext cx="10225087" cy="2822714"/>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just">
              <a:lnSpc>
                <a:spcPct val="170000"/>
              </a:lnSpc>
              <a:buNone/>
            </a:pPr>
            <a:r>
              <a:rPr lang="en-US" sz="1800" dirty="0">
                <a:latin typeface="Bookman Old Style" panose="02050604050505020204" pitchFamily="18" charset="0"/>
              </a:rPr>
              <a:t>The Supreme Court of India has made significant observation that the proceedings under the PWDVA 2005 and under Section 125 </a:t>
            </a:r>
            <a:r>
              <a:rPr lang="en-US" sz="1800" dirty="0" err="1">
                <a:latin typeface="Bookman Old Style" panose="02050604050505020204" pitchFamily="18" charset="0"/>
              </a:rPr>
              <a:t>Cr.P.C</a:t>
            </a:r>
            <a:r>
              <a:rPr lang="en-US" sz="1800" dirty="0">
                <a:latin typeface="Bookman Old Style" panose="02050604050505020204" pitchFamily="18" charset="0"/>
              </a:rPr>
              <a:t>. are independent proceedings. Once the Ld. Magistrate declined to grant maintenance under the PWDVA, it was not open for him to assume jurisdiction in a proceedings under Section 125 </a:t>
            </a:r>
            <a:r>
              <a:rPr lang="en-US" sz="1800" dirty="0" err="1">
                <a:latin typeface="Bookman Old Style" panose="02050604050505020204" pitchFamily="18" charset="0"/>
              </a:rPr>
              <a:t>Cr.P.C</a:t>
            </a:r>
            <a:r>
              <a:rPr lang="en-US" sz="1800" dirty="0">
                <a:latin typeface="Bookman Old Style" panose="02050604050505020204" pitchFamily="18" charset="0"/>
              </a:rPr>
              <a:t>. which was not pending before him and was a completely independent proceeding to direct grant of maintenance under the same.</a:t>
            </a:r>
            <a:endParaRPr lang="en-IN" sz="1800" dirty="0">
              <a:latin typeface="Bookman Old Style" panose="02050604050505020204" pitchFamily="18" charset="0"/>
            </a:endParaRPr>
          </a:p>
        </p:txBody>
      </p:sp>
    </p:spTree>
    <p:extLst>
      <p:ext uri="{BB962C8B-B14F-4D97-AF65-F5344CB8AC3E}">
        <p14:creationId xmlns:p14="http://schemas.microsoft.com/office/powerpoint/2010/main" val="649051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C0718216-2EDF-471E-BFE9-57FC815DD974}"/>
              </a:ext>
            </a:extLst>
          </p:cNvPr>
          <p:cNvSpPr txBox="1">
            <a:spLocks/>
          </p:cNvSpPr>
          <p:nvPr/>
        </p:nvSpPr>
        <p:spPr>
          <a:xfrm>
            <a:off x="1502483" y="890173"/>
            <a:ext cx="9410682" cy="545409"/>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Misinterpretation of loosely defined terms like “matrimonial home”</a:t>
            </a:r>
          </a:p>
        </p:txBody>
      </p:sp>
      <p:sp>
        <p:nvSpPr>
          <p:cNvPr id="6" name="Title 3">
            <a:extLst>
              <a:ext uri="{FF2B5EF4-FFF2-40B4-BE49-F238E27FC236}">
                <a16:creationId xmlns:a16="http://schemas.microsoft.com/office/drawing/2014/main" id="{E266D9CE-DD40-4C40-BC98-90784C600F45}"/>
              </a:ext>
            </a:extLst>
          </p:cNvPr>
          <p:cNvSpPr txBox="1">
            <a:spLocks/>
          </p:cNvSpPr>
          <p:nvPr/>
        </p:nvSpPr>
        <p:spPr>
          <a:xfrm>
            <a:off x="983455" y="3855107"/>
            <a:ext cx="6739247" cy="2112720"/>
          </a:xfrm>
          <a:prstGeom prst="rect">
            <a:avLst/>
          </a:prstGeom>
          <a:effectLst/>
        </p:spPr>
        <p:txBody>
          <a:bodyPr vert="horz" lIns="91440" tIns="45720" rIns="91440" bIns="45720" rtlCol="0" anchor="t">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n-IN" sz="1800" dirty="0" err="1">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Shumita</a:t>
            </a:r>
            <a:r>
              <a:rPr lang="en-IN" sz="1800"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 Didi Sandhu v. Sanjay Singh Sandhu, (2007) 96 DRJ 697</a:t>
            </a:r>
          </a:p>
          <a:p>
            <a:pPr algn="just"/>
            <a:endParaRPr lang="en-IN" sz="1800"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endParaRPr>
          </a:p>
          <a:p>
            <a:pPr algn="just"/>
            <a:r>
              <a:rPr lang="en-IN" sz="1800" dirty="0" err="1">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Dr.</a:t>
            </a:r>
            <a:r>
              <a:rPr lang="en-IN" sz="1800"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 Kavita </a:t>
            </a:r>
            <a:r>
              <a:rPr lang="en-IN" sz="1800" dirty="0" err="1">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Chaudhri</a:t>
            </a:r>
            <a:r>
              <a:rPr lang="en-IN" sz="1800"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 v. Ms. </a:t>
            </a:r>
            <a:r>
              <a:rPr lang="en-IN" sz="1800" dirty="0" err="1">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Eveneet</a:t>
            </a:r>
            <a:r>
              <a:rPr lang="en-IN" sz="1800"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 Singh &amp; </a:t>
            </a:r>
            <a:r>
              <a:rPr lang="en-IN" sz="1800" dirty="0" err="1">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Anr</a:t>
            </a:r>
            <a:r>
              <a:rPr lang="en-IN" sz="1800"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 Ex. P. 180/2011 &amp; E.A. No. 197/2012</a:t>
            </a:r>
          </a:p>
          <a:p>
            <a:pPr algn="just"/>
            <a:endParaRPr lang="en-IN" sz="1800"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endParaRPr>
          </a:p>
          <a:p>
            <a:pPr algn="just"/>
            <a:r>
              <a:rPr lang="en-IN" sz="1800" dirty="0" err="1">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Barun</a:t>
            </a:r>
            <a:r>
              <a:rPr lang="en-IN" sz="1800"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 Nahar v. </a:t>
            </a:r>
            <a:r>
              <a:rPr lang="en-IN" sz="1800" dirty="0" err="1">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Parul</a:t>
            </a:r>
            <a:r>
              <a:rPr lang="en-IN" sz="1800"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 Nahar, 2013 (2) AD (Delhi) 517</a:t>
            </a:r>
          </a:p>
        </p:txBody>
      </p:sp>
      <p:sp>
        <p:nvSpPr>
          <p:cNvPr id="7" name="Content Placeholder 2">
            <a:extLst>
              <a:ext uri="{FF2B5EF4-FFF2-40B4-BE49-F238E27FC236}">
                <a16:creationId xmlns:a16="http://schemas.microsoft.com/office/drawing/2014/main" id="{C0CCB434-ABD8-434E-9898-42286617DC00}"/>
              </a:ext>
            </a:extLst>
          </p:cNvPr>
          <p:cNvSpPr txBox="1">
            <a:spLocks/>
          </p:cNvSpPr>
          <p:nvPr/>
        </p:nvSpPr>
        <p:spPr>
          <a:xfrm>
            <a:off x="983456" y="1748197"/>
            <a:ext cx="6739248" cy="1998855"/>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just">
              <a:buNone/>
            </a:pPr>
            <a:r>
              <a:rPr lang="en-US" sz="1800" dirty="0">
                <a:solidFill>
                  <a:schemeClr val="tx1">
                    <a:lumMod val="95000"/>
                    <a:lumOff val="5000"/>
                  </a:schemeClr>
                </a:solidFill>
                <a:latin typeface="Bookman Old Style" panose="02050604050505020204" pitchFamily="18" charset="0"/>
              </a:rPr>
              <a:t>The definition of “matrimonial home” and “shared household” was too loosely defined in the Protection of Women from Domestic Violence Act in Sec 17 of Domestic Violence Act where even a temporary residence/visit could have been interpreted to include matrimonial home. The concept has been narrowed down by the Delhi High Court in three land mark judgments namely:</a:t>
            </a:r>
          </a:p>
        </p:txBody>
      </p:sp>
      <p:pic>
        <p:nvPicPr>
          <p:cNvPr id="9" name="Picture 8" descr="DVA4.jpg">
            <a:extLst>
              <a:ext uri="{FF2B5EF4-FFF2-40B4-BE49-F238E27FC236}">
                <a16:creationId xmlns:a16="http://schemas.microsoft.com/office/drawing/2014/main" id="{8B8D61B3-A20A-4A5A-8C18-A648097604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5362" y="1792954"/>
            <a:ext cx="3343181" cy="4124305"/>
          </a:xfrm>
          <a:prstGeom prst="rect">
            <a:avLst/>
          </a:prstGeom>
        </p:spPr>
      </p:pic>
    </p:spTree>
    <p:extLst>
      <p:ext uri="{BB962C8B-B14F-4D97-AF65-F5344CB8AC3E}">
        <p14:creationId xmlns:p14="http://schemas.microsoft.com/office/powerpoint/2010/main" val="4218395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35C781-4A3D-4835-8A60-9B8EDC382F96}"/>
              </a:ext>
            </a:extLst>
          </p:cNvPr>
          <p:cNvSpPr>
            <a:spLocks noGrp="1"/>
          </p:cNvSpPr>
          <p:nvPr>
            <p:ph idx="4294967295"/>
          </p:nvPr>
        </p:nvSpPr>
        <p:spPr>
          <a:xfrm>
            <a:off x="874711" y="1241149"/>
            <a:ext cx="10442575" cy="4384399"/>
          </a:xfrm>
        </p:spPr>
        <p:txBody>
          <a:bodyPr>
            <a:noAutofit/>
          </a:bodyPr>
          <a:lstStyle/>
          <a:p>
            <a:pPr marL="0" indent="0" algn="ctr">
              <a:buNone/>
            </a:pPr>
            <a:r>
              <a:rPr lang="en-IN" sz="1800" b="1" dirty="0" err="1">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Barun</a:t>
            </a:r>
            <a:r>
              <a:rPr lang="en-IN" sz="1800" b="1"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 Nahar v. </a:t>
            </a:r>
            <a:r>
              <a:rPr lang="en-IN" sz="1800" b="1" dirty="0" err="1">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Parul</a:t>
            </a:r>
            <a:r>
              <a:rPr lang="en-IN" sz="1800" b="1"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 Nahar, 2013 (2) AD (Delhi) 517</a:t>
            </a:r>
          </a:p>
          <a:p>
            <a:pPr marL="179388" indent="-179388" algn="just">
              <a:buClrTx/>
            </a:pPr>
            <a:r>
              <a:rPr lang="en-US" sz="1800" dirty="0">
                <a:latin typeface="Bookman Old Style" panose="02050604050505020204" pitchFamily="18" charset="0"/>
              </a:rPr>
              <a:t>It was the case of the Plaintiff that the father-in-law is the sole and absolute owner of the property bearing No. B – 197, Greater Kailash, Part – 1, New Delhi consisting of ground and first floor. Further, the said property was purchased by him vide sale deed dated 10.8.1971 through his own funds and since then he and his wife were residing in the same property. Further, he and his wife were aged around 80 years and 74 years respectively and were suffering from various old age ailments.</a:t>
            </a:r>
          </a:p>
          <a:p>
            <a:pPr marL="179388" indent="-179388" algn="just">
              <a:buClrTx/>
            </a:pPr>
            <a:r>
              <a:rPr lang="en-US" sz="1800" dirty="0">
                <a:latin typeface="Bookman Old Style" panose="02050604050505020204" pitchFamily="18" charset="0"/>
              </a:rPr>
              <a:t>It was held by the Hon’ble Court that a daughter-in-law has no right to reside in the subject property which belongs to her father-in-law as the said property is not covered by the definition of 'shared household', the same being neither a joint family property in which her husband is a member.</a:t>
            </a:r>
          </a:p>
          <a:p>
            <a:pPr marL="179388" indent="-179388" algn="just">
              <a:buClrTx/>
            </a:pPr>
            <a:r>
              <a:rPr lang="en-US" sz="1800" dirty="0">
                <a:latin typeface="Bookman Old Style" panose="02050604050505020204" pitchFamily="18" charset="0"/>
              </a:rPr>
              <a:t>The legal position which can be culled out is that a daughter-in-law has no right to continue to occupy the self acquired property of her parents-in-law against their wishes more so when her husband has no independent right therein nor is living there.</a:t>
            </a:r>
          </a:p>
        </p:txBody>
      </p:sp>
      <p:sp>
        <p:nvSpPr>
          <p:cNvPr id="4" name="Title 3">
            <a:extLst>
              <a:ext uri="{FF2B5EF4-FFF2-40B4-BE49-F238E27FC236}">
                <a16:creationId xmlns:a16="http://schemas.microsoft.com/office/drawing/2014/main" id="{FAA8AFEE-88D9-4D49-81A2-20C301F9EA76}"/>
              </a:ext>
            </a:extLst>
          </p:cNvPr>
          <p:cNvSpPr txBox="1">
            <a:spLocks/>
          </p:cNvSpPr>
          <p:nvPr/>
        </p:nvSpPr>
        <p:spPr>
          <a:xfrm>
            <a:off x="3204550" y="626167"/>
            <a:ext cx="5782899" cy="545409"/>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Interpretation of “Shared Household”</a:t>
            </a:r>
          </a:p>
        </p:txBody>
      </p:sp>
      <p:sp>
        <p:nvSpPr>
          <p:cNvPr id="7" name="Content Placeholder 2">
            <a:extLst>
              <a:ext uri="{FF2B5EF4-FFF2-40B4-BE49-F238E27FC236}">
                <a16:creationId xmlns:a16="http://schemas.microsoft.com/office/drawing/2014/main" id="{FB988C96-7150-4722-8157-CD1E069FB467}"/>
              </a:ext>
            </a:extLst>
          </p:cNvPr>
          <p:cNvSpPr txBox="1">
            <a:spLocks/>
          </p:cNvSpPr>
          <p:nvPr/>
        </p:nvSpPr>
        <p:spPr>
          <a:xfrm>
            <a:off x="874710" y="5547278"/>
            <a:ext cx="10442575" cy="684555"/>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just">
              <a:buFont typeface="Arial"/>
              <a:buNone/>
            </a:pPr>
            <a:r>
              <a:rPr lang="en-IN" sz="1800" dirty="0">
                <a:solidFill>
                  <a:schemeClr val="tx1"/>
                </a:solidFill>
                <a:latin typeface="Bookman Old Style" panose="02050604050505020204" pitchFamily="18" charset="0"/>
              </a:rPr>
              <a:t>Similar observations were made in </a:t>
            </a:r>
            <a:r>
              <a:rPr lang="en-IN" sz="1800" b="1" dirty="0" err="1">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Eveneet</a:t>
            </a:r>
            <a:r>
              <a:rPr lang="en-IN" sz="1800" b="1"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 Singh v. Prashant Chaudhari &amp; </a:t>
            </a:r>
            <a:r>
              <a:rPr lang="en-IN" sz="1800" b="1" dirty="0" err="1">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Anr</a:t>
            </a:r>
            <a:r>
              <a:rPr lang="en-IN" sz="1800" b="1"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 2011 SCC </a:t>
            </a:r>
            <a:r>
              <a:rPr lang="en-IN" sz="1800" b="1" dirty="0" err="1">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OnLine</a:t>
            </a:r>
            <a:r>
              <a:rPr lang="en-IN" sz="1800" b="1"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 Del 4651; CS (OS) 505/2010 Delhi High Court</a:t>
            </a:r>
            <a:r>
              <a:rPr lang="en-IN" sz="1800"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a:t>
            </a:r>
          </a:p>
        </p:txBody>
      </p:sp>
    </p:spTree>
    <p:extLst>
      <p:ext uri="{BB962C8B-B14F-4D97-AF65-F5344CB8AC3E}">
        <p14:creationId xmlns:p14="http://schemas.microsoft.com/office/powerpoint/2010/main" val="867868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35C781-4A3D-4835-8A60-9B8EDC382F96}"/>
              </a:ext>
            </a:extLst>
          </p:cNvPr>
          <p:cNvSpPr>
            <a:spLocks noGrp="1"/>
          </p:cNvSpPr>
          <p:nvPr>
            <p:ph idx="4294967295"/>
          </p:nvPr>
        </p:nvSpPr>
        <p:spPr>
          <a:xfrm>
            <a:off x="874711" y="1454150"/>
            <a:ext cx="10442575" cy="2521502"/>
          </a:xfrm>
        </p:spPr>
        <p:txBody>
          <a:bodyPr>
            <a:noAutofit/>
          </a:bodyPr>
          <a:lstStyle/>
          <a:p>
            <a:pPr marL="0" indent="0" algn="ctr">
              <a:buNone/>
            </a:pPr>
            <a:r>
              <a:rPr lang="en-IN" sz="1800" b="1"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Sneha Ahuja v. Satish </a:t>
            </a:r>
            <a:r>
              <a:rPr lang="en-IN" sz="1800" b="1" dirty="0" err="1">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Chander</a:t>
            </a:r>
            <a:r>
              <a:rPr lang="en-IN" sz="1800" b="1"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 Ahuja (December 2019)</a:t>
            </a:r>
          </a:p>
          <a:p>
            <a:pPr marL="0" indent="0" algn="ctr">
              <a:buNone/>
            </a:pPr>
            <a:r>
              <a:rPr lang="en-IN" sz="1800" b="1"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S.R. Batra &amp; </a:t>
            </a:r>
            <a:r>
              <a:rPr lang="en-IN" sz="1800" b="1" dirty="0" err="1">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Anr</a:t>
            </a:r>
            <a:r>
              <a:rPr lang="en-IN" sz="1800" b="1"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 v. </a:t>
            </a:r>
            <a:r>
              <a:rPr lang="en-IN" sz="1800" b="1" dirty="0" err="1">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Taruna</a:t>
            </a:r>
            <a:r>
              <a:rPr lang="en-IN" sz="1800" b="1"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 Batra, (2007) 3 SCC 169</a:t>
            </a:r>
          </a:p>
          <a:p>
            <a:pPr marL="0" indent="0" algn="ctr">
              <a:buNone/>
            </a:pPr>
            <a:endParaRPr lang="en-IN" sz="1800"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endParaRPr>
          </a:p>
          <a:p>
            <a:pPr marL="0" indent="0" algn="just">
              <a:buNone/>
            </a:pPr>
            <a:r>
              <a:rPr lang="en-US" sz="1800" dirty="0">
                <a:latin typeface="Bookman Old Style" panose="02050604050505020204" pitchFamily="18" charset="0"/>
              </a:rPr>
              <a:t>It has been categorically held that a shared household solely refers to the house belonging to / taken on rent by the husband or the house belonging to a joint family, of which the husband is a member. Therefore, as per the prevalent law, any property owned exclusively by an in-law cannot be treated as a shared household.</a:t>
            </a:r>
          </a:p>
        </p:txBody>
      </p:sp>
      <p:sp>
        <p:nvSpPr>
          <p:cNvPr id="4" name="Title 3">
            <a:extLst>
              <a:ext uri="{FF2B5EF4-FFF2-40B4-BE49-F238E27FC236}">
                <a16:creationId xmlns:a16="http://schemas.microsoft.com/office/drawing/2014/main" id="{FAA8AFEE-88D9-4D49-81A2-20C301F9EA76}"/>
              </a:ext>
            </a:extLst>
          </p:cNvPr>
          <p:cNvSpPr txBox="1">
            <a:spLocks/>
          </p:cNvSpPr>
          <p:nvPr/>
        </p:nvSpPr>
        <p:spPr>
          <a:xfrm>
            <a:off x="3762379" y="745435"/>
            <a:ext cx="4667241" cy="545409"/>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Ambit of “Shared Household”</a:t>
            </a:r>
          </a:p>
        </p:txBody>
      </p:sp>
      <p:pic>
        <p:nvPicPr>
          <p:cNvPr id="6" name="Picture 2">
            <a:extLst>
              <a:ext uri="{FF2B5EF4-FFF2-40B4-BE49-F238E27FC236}">
                <a16:creationId xmlns:a16="http://schemas.microsoft.com/office/drawing/2014/main" id="{129E665B-EEA9-40BB-9375-9791F3BC06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7771" y="4138958"/>
            <a:ext cx="5128227" cy="17907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Vector Illustration Of Family Home Residence House Clipart ...">
            <a:extLst>
              <a:ext uri="{FF2B5EF4-FFF2-40B4-BE49-F238E27FC236}">
                <a16:creationId xmlns:a16="http://schemas.microsoft.com/office/drawing/2014/main" id="{010F66B6-FA6F-486F-946B-E55D07FB90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7983" y="4138959"/>
            <a:ext cx="5209303" cy="1790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9640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7F9EE40-C662-4976-BB93-ED9EDE79E631}"/>
              </a:ext>
            </a:extLst>
          </p:cNvPr>
          <p:cNvSpPr/>
          <p:nvPr/>
        </p:nvSpPr>
        <p:spPr>
          <a:xfrm>
            <a:off x="747251" y="1540752"/>
            <a:ext cx="10461522" cy="3970318"/>
          </a:xfrm>
          <a:prstGeom prst="rect">
            <a:avLst/>
          </a:prstGeom>
        </p:spPr>
        <p:txBody>
          <a:bodyPr wrap="square">
            <a:spAutoFit/>
          </a:bodyPr>
          <a:lstStyle/>
          <a:p>
            <a:pPr marL="179388" indent="-179388" algn="just">
              <a:buFont typeface="Arial" panose="020B0604020202020204" pitchFamily="34" charset="0"/>
              <a:buChar char="•"/>
            </a:pPr>
            <a:r>
              <a:rPr lang="en-IN" dirty="0">
                <a:latin typeface="Bookman Old Style"/>
                <a:cs typeface="Bookman Old Style"/>
              </a:rPr>
              <a:t>A married woman can be subjected to cruelty by her husband or his relatives (Section 498A), or by her husband and his relatives for demands of dowry preceding unnatural death within seven years of marriage (Section 304B), or causing her death amounting to murder (Section 302). In both, Sections 498A and 304B, cruelty extends toward death.</a:t>
            </a:r>
          </a:p>
          <a:p>
            <a:pPr algn="just"/>
            <a:endParaRPr lang="en-IN" dirty="0">
              <a:latin typeface="Bookman Old Style"/>
              <a:cs typeface="Bookman Old Style"/>
            </a:endParaRPr>
          </a:p>
          <a:p>
            <a:pPr marL="179388" indent="-179388" algn="just">
              <a:buFont typeface="Arial" panose="020B0604020202020204" pitchFamily="34" charset="0"/>
              <a:buChar char="•"/>
            </a:pPr>
            <a:r>
              <a:rPr lang="en-IN" dirty="0">
                <a:latin typeface="Bookman Old Style"/>
                <a:cs typeface="Bookman Old Style"/>
              </a:rPr>
              <a:t>A person charged under Section 304B, Indian Penal Code, 1860 can be convicted under Section 498A, Indian Penal Code, 1860 without any charge under that section.</a:t>
            </a:r>
          </a:p>
          <a:p>
            <a:pPr algn="just"/>
            <a:endParaRPr lang="en-IN" dirty="0">
              <a:latin typeface="Bookman Old Style"/>
              <a:cs typeface="Bookman Old Style"/>
            </a:endParaRPr>
          </a:p>
          <a:p>
            <a:pPr marL="179388" indent="-179388" algn="just">
              <a:buFont typeface="Arial" panose="020B0604020202020204" pitchFamily="34" charset="0"/>
              <a:buChar char="•"/>
            </a:pPr>
            <a:r>
              <a:rPr lang="en-IN" dirty="0">
                <a:latin typeface="Bookman Old Style"/>
                <a:cs typeface="Bookman Old Style"/>
              </a:rPr>
              <a:t>According to the </a:t>
            </a:r>
            <a:r>
              <a:rPr lang="en-IN" b="1" dirty="0" err="1">
                <a:solidFill>
                  <a:srgbClr val="C00000"/>
                </a:solidFill>
                <a:latin typeface="Bookman Old Style"/>
                <a:cs typeface="Bookman Old Style"/>
              </a:rPr>
              <a:t>Malimath</a:t>
            </a:r>
            <a:r>
              <a:rPr lang="en-IN" b="1" dirty="0">
                <a:solidFill>
                  <a:srgbClr val="C00000"/>
                </a:solidFill>
                <a:latin typeface="Bookman Old Style"/>
                <a:cs typeface="Bookman Old Style"/>
              </a:rPr>
              <a:t> Committee Report (237</a:t>
            </a:r>
            <a:r>
              <a:rPr lang="en-IN" b="1" baseline="30000" dirty="0">
                <a:solidFill>
                  <a:srgbClr val="C00000"/>
                </a:solidFill>
                <a:latin typeface="Bookman Old Style"/>
                <a:cs typeface="Bookman Old Style"/>
              </a:rPr>
              <a:t>th</a:t>
            </a:r>
            <a:r>
              <a:rPr lang="en-IN" b="1" dirty="0">
                <a:solidFill>
                  <a:srgbClr val="C00000"/>
                </a:solidFill>
                <a:latin typeface="Bookman Old Style"/>
                <a:cs typeface="Bookman Old Style"/>
              </a:rPr>
              <a:t> Law Commission Report)</a:t>
            </a:r>
            <a:r>
              <a:rPr lang="en-IN" dirty="0">
                <a:solidFill>
                  <a:schemeClr val="tx1">
                    <a:lumMod val="95000"/>
                    <a:lumOff val="5000"/>
                  </a:schemeClr>
                </a:solidFill>
                <a:latin typeface="Bookman Old Style"/>
                <a:cs typeface="Bookman Old Style"/>
              </a:rPr>
              <a:t>, </a:t>
            </a:r>
            <a:r>
              <a:rPr lang="en-IN" dirty="0">
                <a:latin typeface="Bookman Old Style"/>
                <a:cs typeface="Bookman Old Style"/>
              </a:rPr>
              <a:t>once a complaint or FIR is lodged under Section 498A, Indian Penal Code, 1860 or Section 406, Indian Penal Code, 1860, it becomes an easy tool in the hands of the police to arrest or threaten to arrest the husband and other relatives named in the complaint / FIR without even considering the intrinsic worth of allegations and making a preliminary investigation.</a:t>
            </a:r>
            <a:endParaRPr lang="en-US" dirty="0">
              <a:latin typeface="Bookman Old Style"/>
              <a:cs typeface="Bookman Old Style"/>
            </a:endParaRPr>
          </a:p>
        </p:txBody>
      </p:sp>
      <p:sp>
        <p:nvSpPr>
          <p:cNvPr id="4" name="Title 3">
            <a:extLst>
              <a:ext uri="{FF2B5EF4-FFF2-40B4-BE49-F238E27FC236}">
                <a16:creationId xmlns:a16="http://schemas.microsoft.com/office/drawing/2014/main" id="{4DCC8AE4-1299-42CC-B048-023E1573D1E1}"/>
              </a:ext>
            </a:extLst>
          </p:cNvPr>
          <p:cNvSpPr txBox="1">
            <a:spLocks/>
          </p:cNvSpPr>
          <p:nvPr/>
        </p:nvSpPr>
        <p:spPr>
          <a:xfrm>
            <a:off x="3044212" y="813383"/>
            <a:ext cx="5867599" cy="545409"/>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MISUSE – EASY TOOL FOR TORTURE</a:t>
            </a:r>
          </a:p>
        </p:txBody>
      </p:sp>
    </p:spTree>
    <p:extLst>
      <p:ext uri="{BB962C8B-B14F-4D97-AF65-F5344CB8AC3E}">
        <p14:creationId xmlns:p14="http://schemas.microsoft.com/office/powerpoint/2010/main" val="38393831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3632E31-32BC-4715-94D2-BE2584C056A7}"/>
              </a:ext>
            </a:extLst>
          </p:cNvPr>
          <p:cNvSpPr/>
          <p:nvPr/>
        </p:nvSpPr>
        <p:spPr>
          <a:xfrm>
            <a:off x="863210" y="2971815"/>
            <a:ext cx="6772030" cy="2862322"/>
          </a:xfrm>
          <a:prstGeom prst="rect">
            <a:avLst/>
          </a:prstGeom>
        </p:spPr>
        <p:txBody>
          <a:bodyPr wrap="square">
            <a:spAutoFit/>
          </a:bodyPr>
          <a:lstStyle/>
          <a:p>
            <a:pPr marL="182563" indent="-182563" algn="just">
              <a:buFont typeface="Arial" panose="020B0604020202020204" pitchFamily="34" charset="0"/>
              <a:buChar char="•"/>
            </a:pPr>
            <a:r>
              <a:rPr lang="en-US" dirty="0">
                <a:latin typeface="Bookman Old Style" panose="02050604050505020204" pitchFamily="18" charset="0"/>
              </a:rPr>
              <a:t>Lack of evaluating and monitoring assessment of success and failure of previous social legislations.</a:t>
            </a:r>
          </a:p>
          <a:p>
            <a:pPr marL="182563" indent="-182563" algn="just">
              <a:buFont typeface="Arial" panose="020B0604020202020204" pitchFamily="34" charset="0"/>
              <a:buChar char="•"/>
            </a:pPr>
            <a:r>
              <a:rPr lang="en-US" dirty="0">
                <a:latin typeface="Bookman Old Style" panose="02050604050505020204" pitchFamily="18" charset="0"/>
              </a:rPr>
              <a:t>For-Women and Anti-Men (Monomaniac Legislation) </a:t>
            </a:r>
          </a:p>
          <a:p>
            <a:pPr marL="182563" indent="-182563" algn="just">
              <a:buFont typeface="Arial" panose="020B0604020202020204" pitchFamily="34" charset="0"/>
              <a:buChar char="•"/>
            </a:pPr>
            <a:r>
              <a:rPr lang="en-US" dirty="0">
                <a:latin typeface="Bookman Old Style" panose="02050604050505020204" pitchFamily="18" charset="0"/>
              </a:rPr>
              <a:t>Substantive lacunas / loop holes in over-empowering the Authorities.</a:t>
            </a:r>
          </a:p>
          <a:p>
            <a:pPr marL="182563" indent="-182563" algn="just">
              <a:buFont typeface="Arial" panose="020B0604020202020204" pitchFamily="34" charset="0"/>
              <a:buChar char="•"/>
            </a:pPr>
            <a:r>
              <a:rPr lang="en-US" dirty="0">
                <a:latin typeface="Bookman Old Style" panose="02050604050505020204" pitchFamily="18" charset="0"/>
              </a:rPr>
              <a:t>Procedural lacunas.</a:t>
            </a:r>
          </a:p>
          <a:p>
            <a:pPr marL="182563" indent="-182563" algn="just">
              <a:buFont typeface="Arial" panose="020B0604020202020204" pitchFamily="34" charset="0"/>
              <a:buChar char="•"/>
            </a:pPr>
            <a:r>
              <a:rPr lang="en-US" dirty="0">
                <a:latin typeface="Bookman Old Style" panose="02050604050505020204" pitchFamily="18" charset="0"/>
              </a:rPr>
              <a:t>Services related technicalities.</a:t>
            </a:r>
          </a:p>
          <a:p>
            <a:pPr marL="182563" indent="-182563" algn="just">
              <a:buFont typeface="Arial" panose="020B0604020202020204" pitchFamily="34" charset="0"/>
              <a:buChar char="•"/>
            </a:pPr>
            <a:r>
              <a:rPr lang="en-US" dirty="0">
                <a:latin typeface="Bookman Old Style" panose="02050604050505020204" pitchFamily="18" charset="0"/>
              </a:rPr>
              <a:t>Too many rights and reliefs without practical assessment.</a:t>
            </a:r>
          </a:p>
          <a:p>
            <a:pPr marL="182563" indent="-182563" algn="just">
              <a:buFont typeface="Arial" panose="020B0604020202020204" pitchFamily="34" charset="0"/>
              <a:buChar char="•"/>
            </a:pPr>
            <a:r>
              <a:rPr lang="en-US" dirty="0">
                <a:latin typeface="Bookman Old Style" panose="02050604050505020204" pitchFamily="18" charset="0"/>
              </a:rPr>
              <a:t>Not avoided the possibility of misuse </a:t>
            </a:r>
            <a:endParaRPr lang="en-IN" dirty="0">
              <a:latin typeface="Bookman Old Style" panose="02050604050505020204" pitchFamily="18" charset="0"/>
            </a:endParaRPr>
          </a:p>
        </p:txBody>
      </p:sp>
      <p:pic>
        <p:nvPicPr>
          <p:cNvPr id="5122" name="Picture 2" descr="Top 20 landmark Judgements on family law that every law student ...">
            <a:extLst>
              <a:ext uri="{FF2B5EF4-FFF2-40B4-BE49-F238E27FC236}">
                <a16:creationId xmlns:a16="http://schemas.microsoft.com/office/drawing/2014/main" id="{AB23D14D-3D91-40E4-8D23-BA7C7340C8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9727" y="1267736"/>
            <a:ext cx="2969767" cy="221841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Grant of Interim Relief by Court Against Non-Parties to ...">
            <a:extLst>
              <a:ext uri="{FF2B5EF4-FFF2-40B4-BE49-F238E27FC236}">
                <a16:creationId xmlns:a16="http://schemas.microsoft.com/office/drawing/2014/main" id="{53B13BD7-94C2-4453-8AC3-02390C036C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9727" y="3730023"/>
            <a:ext cx="2969766" cy="2161064"/>
          </a:xfrm>
          <a:prstGeom prst="rect">
            <a:avLst/>
          </a:prstGeom>
          <a:noFill/>
          <a:extLst>
            <a:ext uri="{909E8E84-426E-40DD-AFC4-6F175D3DCCD1}">
              <a14:hiddenFill xmlns:a14="http://schemas.microsoft.com/office/drawing/2010/main">
                <a:solidFill>
                  <a:srgbClr val="FFFFFF"/>
                </a:solidFill>
              </a14:hiddenFill>
            </a:ext>
          </a:extLst>
        </p:spPr>
      </p:pic>
      <p:sp>
        <p:nvSpPr>
          <p:cNvPr id="5" name="Title 3">
            <a:extLst>
              <a:ext uri="{FF2B5EF4-FFF2-40B4-BE49-F238E27FC236}">
                <a16:creationId xmlns:a16="http://schemas.microsoft.com/office/drawing/2014/main" id="{B9449D1D-2FD6-404D-AE3C-3B0EDAE37AA7}"/>
              </a:ext>
            </a:extLst>
          </p:cNvPr>
          <p:cNvSpPr txBox="1">
            <a:spLocks/>
          </p:cNvSpPr>
          <p:nvPr/>
        </p:nvSpPr>
        <p:spPr>
          <a:xfrm>
            <a:off x="863210" y="1124539"/>
            <a:ext cx="6772030" cy="1773317"/>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There are various issues related with substantive and procedural or conceptual loopholes / hurdles which raised queries regarding effective implementation:</a:t>
            </a:r>
          </a:p>
        </p:txBody>
      </p:sp>
    </p:spTree>
    <p:extLst>
      <p:ext uri="{BB962C8B-B14F-4D97-AF65-F5344CB8AC3E}">
        <p14:creationId xmlns:p14="http://schemas.microsoft.com/office/powerpoint/2010/main" val="2261089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854D63A-F000-49A0-AED4-10945329A8B6}"/>
              </a:ext>
            </a:extLst>
          </p:cNvPr>
          <p:cNvSpPr>
            <a:spLocks noGrp="1"/>
          </p:cNvSpPr>
          <p:nvPr>
            <p:ph type="body" sz="half" idx="4294967295"/>
          </p:nvPr>
        </p:nvSpPr>
        <p:spPr>
          <a:xfrm>
            <a:off x="806246" y="2653441"/>
            <a:ext cx="10484605" cy="3498745"/>
          </a:xfrm>
        </p:spPr>
        <p:txBody>
          <a:bodyPr>
            <a:noAutofit/>
          </a:bodyPr>
          <a:lstStyle/>
          <a:p>
            <a:pPr marL="179388" indent="-179388" algn="just">
              <a:buClrTx/>
            </a:pPr>
            <a:r>
              <a:rPr lang="en-US" sz="1600" dirty="0">
                <a:latin typeface="Bookman Old Style" panose="02050604050505020204" pitchFamily="18" charset="0"/>
              </a:rPr>
              <a:t>The Court / Tribunal has to first ascertain the nature of the relationship between the parties.</a:t>
            </a:r>
          </a:p>
          <a:p>
            <a:pPr marL="179388" indent="-179388" algn="just">
              <a:buClrTx/>
            </a:pPr>
            <a:r>
              <a:rPr lang="en-US" sz="1600" dirty="0">
                <a:latin typeface="Bookman Old Style" panose="02050604050505020204" pitchFamily="18" charset="0"/>
              </a:rPr>
              <a:t>If the case involves eviction of a daughter-in-law, the Court has to also ascertain whether the daughter-in-law was living as part of a joint family.</a:t>
            </a:r>
          </a:p>
          <a:p>
            <a:pPr marL="179388" indent="-179388" algn="just">
              <a:buClrTx/>
            </a:pPr>
            <a:r>
              <a:rPr lang="en-US" sz="1600" dirty="0">
                <a:latin typeface="Bookman Old Style" panose="02050604050505020204" pitchFamily="18" charset="0"/>
              </a:rPr>
              <a:t>If the relationship between the parents and the son are peaceful or if the parents are seen colluding with their son, then, an obligation to maintain and to provide for the shelter for the daughter-in-law.</a:t>
            </a:r>
          </a:p>
          <a:p>
            <a:pPr marL="179388" indent="-179388" algn="just">
              <a:buClrTx/>
            </a:pPr>
            <a:r>
              <a:rPr lang="en-US" sz="1600" dirty="0">
                <a:latin typeface="Bookman Old Style" panose="02050604050505020204" pitchFamily="18" charset="0"/>
              </a:rPr>
              <a:t>In such a situation, while parents would be entitled to seek eviction of the daughter-in-law from their property, an alternative reasonable accommodation would have to be provided to her.</a:t>
            </a:r>
          </a:p>
          <a:p>
            <a:pPr marL="179388" indent="-179388" algn="just">
              <a:buClrTx/>
            </a:pPr>
            <a:r>
              <a:rPr lang="en-US" sz="1600" dirty="0">
                <a:latin typeface="Bookman Old Style" panose="02050604050505020204" pitchFamily="18" charset="0"/>
              </a:rPr>
              <a:t>If the son has abandoned both the parents and his own wife / children, then if the son’s family was living as part of a joint family prior to the breakdown of relationships, the parents would be entitled to seek possession from their daughter-in-law, however, for a reasonable period they would have to provide some shelter to the daughter-in-law during which time she is able to seek her remedies against her husband. </a:t>
            </a:r>
            <a:endParaRPr lang="en-IN" sz="1600" dirty="0">
              <a:latin typeface="Bookman Old Style" panose="02050604050505020204" pitchFamily="18" charset="0"/>
            </a:endParaRPr>
          </a:p>
        </p:txBody>
      </p:sp>
      <p:pic>
        <p:nvPicPr>
          <p:cNvPr id="4098" name="Picture 2" descr="Senior Citizen Savings Scheme (SCSS) 2019: सीनियर ...">
            <a:extLst>
              <a:ext uri="{FF2B5EF4-FFF2-40B4-BE49-F238E27FC236}">
                <a16:creationId xmlns:a16="http://schemas.microsoft.com/office/drawing/2014/main" id="{35CAA105-F375-4B88-8004-1E053FC75142}"/>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806247" y="705814"/>
            <a:ext cx="1725444" cy="143951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Family Care for Senior Citizens in T&amp;T and Beyond - Home | Facebook">
            <a:extLst>
              <a:ext uri="{FF2B5EF4-FFF2-40B4-BE49-F238E27FC236}">
                <a16:creationId xmlns:a16="http://schemas.microsoft.com/office/drawing/2014/main" id="{5C1B4EE4-A5F1-4A30-9AE6-3452522941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60308" y="705814"/>
            <a:ext cx="1725444" cy="155409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3">
            <a:extLst>
              <a:ext uri="{FF2B5EF4-FFF2-40B4-BE49-F238E27FC236}">
                <a16:creationId xmlns:a16="http://schemas.microsoft.com/office/drawing/2014/main" id="{A9BEE364-799B-4B81-9F4D-938BF9C2F9B4}"/>
              </a:ext>
            </a:extLst>
          </p:cNvPr>
          <p:cNvSpPr txBox="1">
            <a:spLocks/>
          </p:cNvSpPr>
          <p:nvPr/>
        </p:nvSpPr>
        <p:spPr>
          <a:xfrm>
            <a:off x="3018685" y="788492"/>
            <a:ext cx="6154629" cy="518288"/>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Domestic Violence vs. Senior Citizens Act</a:t>
            </a:r>
          </a:p>
        </p:txBody>
      </p:sp>
      <p:sp>
        <p:nvSpPr>
          <p:cNvPr id="7" name="Title 3">
            <a:extLst>
              <a:ext uri="{FF2B5EF4-FFF2-40B4-BE49-F238E27FC236}">
                <a16:creationId xmlns:a16="http://schemas.microsoft.com/office/drawing/2014/main" id="{B302A02F-773F-4C4B-A690-86EAB46F725D}"/>
              </a:ext>
            </a:extLst>
          </p:cNvPr>
          <p:cNvSpPr txBox="1">
            <a:spLocks/>
          </p:cNvSpPr>
          <p:nvPr/>
        </p:nvSpPr>
        <p:spPr>
          <a:xfrm>
            <a:off x="1502482" y="1425570"/>
            <a:ext cx="9187034" cy="1227871"/>
          </a:xfrm>
          <a:prstGeom prst="rect">
            <a:avLst/>
          </a:prstGeom>
          <a:effectLst/>
        </p:spPr>
        <p:txBody>
          <a:bodyPr vert="horz" lIns="91440" tIns="45720" rIns="91440" bIns="45720" rtlCol="0" anchor="t">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Vinay Varma v. Kanika Pasricha</a:t>
            </a:r>
          </a:p>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CM (M) 1582/2018</a:t>
            </a:r>
          </a:p>
          <a:p>
            <a:r>
              <a:rPr lang="en-IN" sz="22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Decided on 29</a:t>
            </a:r>
            <a:r>
              <a:rPr lang="en-IN" sz="2200" baseline="300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th</a:t>
            </a:r>
            <a:r>
              <a:rPr lang="en-IN" sz="22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 November, 2019 by Hon’ble Justice </a:t>
            </a:r>
            <a:r>
              <a:rPr lang="en-IN" sz="2200" dirty="0" err="1">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Prathiba</a:t>
            </a:r>
            <a:r>
              <a:rPr lang="en-IN" sz="22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 M. Singh</a:t>
            </a:r>
            <a:endPar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endParaRPr>
          </a:p>
        </p:txBody>
      </p:sp>
    </p:spTree>
    <p:extLst>
      <p:ext uri="{BB962C8B-B14F-4D97-AF65-F5344CB8AC3E}">
        <p14:creationId xmlns:p14="http://schemas.microsoft.com/office/powerpoint/2010/main" val="3074492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854D63A-F000-49A0-AED4-10945329A8B6}"/>
              </a:ext>
            </a:extLst>
          </p:cNvPr>
          <p:cNvSpPr>
            <a:spLocks noGrp="1"/>
          </p:cNvSpPr>
          <p:nvPr>
            <p:ph type="body" sz="half" idx="4294967295"/>
          </p:nvPr>
        </p:nvSpPr>
        <p:spPr>
          <a:xfrm>
            <a:off x="853695" y="3028823"/>
            <a:ext cx="10484605" cy="2981560"/>
          </a:xfrm>
        </p:spPr>
        <p:txBody>
          <a:bodyPr>
            <a:noAutofit/>
          </a:bodyPr>
          <a:lstStyle/>
          <a:p>
            <a:pPr marL="0" indent="0" algn="ctr">
              <a:buClrTx/>
              <a:buNone/>
            </a:pPr>
            <a:r>
              <a:rPr lang="en-US" sz="1800" b="1" dirty="0">
                <a:latin typeface="Bookman Old Style" panose="02050604050505020204" pitchFamily="18" charset="0"/>
              </a:rPr>
              <a:t>Relationship defined as “Relationship in the nature of marriage”</a:t>
            </a:r>
          </a:p>
          <a:p>
            <a:pPr marL="0" indent="0" algn="ctr">
              <a:buClrTx/>
              <a:buNone/>
            </a:pPr>
            <a:r>
              <a:rPr lang="en-US" sz="1800" b="1" dirty="0">
                <a:latin typeface="Bookman Old Style" panose="02050604050505020204" pitchFamily="18" charset="0"/>
              </a:rPr>
              <a:t>A partner in a live-in relationship is eligible to seek maintenance under the provisions of the Protection of Women from Domestic Violence Act, 2005.</a:t>
            </a:r>
          </a:p>
          <a:p>
            <a:pPr marL="174625" indent="-174625" algn="just">
              <a:buClrTx/>
              <a:buFont typeface="Arial" panose="020B0604020202020204" pitchFamily="34" charset="0"/>
              <a:buChar char="•"/>
            </a:pPr>
            <a:r>
              <a:rPr lang="en-US" sz="1800" dirty="0">
                <a:latin typeface="Bookman Old Style" panose="02050604050505020204" pitchFamily="18" charset="0"/>
              </a:rPr>
              <a:t>The couple must hold themselves out to society as being akin to spouses.</a:t>
            </a:r>
          </a:p>
          <a:p>
            <a:pPr marL="174625" indent="-174625" algn="just">
              <a:buClrTx/>
              <a:buFont typeface="Arial" panose="020B0604020202020204" pitchFamily="34" charset="0"/>
              <a:buChar char="•"/>
            </a:pPr>
            <a:r>
              <a:rPr lang="en-US" sz="1800" dirty="0">
                <a:latin typeface="Bookman Old Style" panose="02050604050505020204" pitchFamily="18" charset="0"/>
              </a:rPr>
              <a:t>They must be of legal age of marry.</a:t>
            </a:r>
          </a:p>
          <a:p>
            <a:pPr marL="174625" indent="-174625" algn="just">
              <a:buClrTx/>
              <a:buFont typeface="Arial" panose="020B0604020202020204" pitchFamily="34" charset="0"/>
              <a:buChar char="•"/>
            </a:pPr>
            <a:r>
              <a:rPr lang="en-US" sz="1800" dirty="0">
                <a:latin typeface="Bookman Old Style" panose="02050604050505020204" pitchFamily="18" charset="0"/>
              </a:rPr>
              <a:t>They must be otherwise qualified to enter into a legal marriage</a:t>
            </a:r>
          </a:p>
          <a:p>
            <a:pPr marL="174625" indent="-174625" algn="just">
              <a:buClrTx/>
              <a:buFont typeface="Arial" panose="020B0604020202020204" pitchFamily="34" charset="0"/>
              <a:buChar char="•"/>
            </a:pPr>
            <a:r>
              <a:rPr lang="en-US" sz="1800" dirty="0">
                <a:latin typeface="Bookman Old Style" panose="02050604050505020204" pitchFamily="18" charset="0"/>
              </a:rPr>
              <a:t>They must have voluntarily cohabited and held themselves out to the world as being akin to spouses for a significant period of time. husband. </a:t>
            </a:r>
            <a:endParaRPr lang="en-IN" sz="1800" dirty="0">
              <a:latin typeface="Bookman Old Style" panose="02050604050505020204" pitchFamily="18" charset="0"/>
            </a:endParaRPr>
          </a:p>
        </p:txBody>
      </p:sp>
      <p:sp>
        <p:nvSpPr>
          <p:cNvPr id="6" name="Title 3">
            <a:extLst>
              <a:ext uri="{FF2B5EF4-FFF2-40B4-BE49-F238E27FC236}">
                <a16:creationId xmlns:a16="http://schemas.microsoft.com/office/drawing/2014/main" id="{A9BEE364-799B-4B81-9F4D-938BF9C2F9B4}"/>
              </a:ext>
            </a:extLst>
          </p:cNvPr>
          <p:cNvSpPr txBox="1">
            <a:spLocks/>
          </p:cNvSpPr>
          <p:nvPr/>
        </p:nvSpPr>
        <p:spPr>
          <a:xfrm>
            <a:off x="786443" y="705814"/>
            <a:ext cx="10619108" cy="518288"/>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NOT ALL LIVE-IN RELATIONSHIPS ARE COVERED UNDER THE ACT</a:t>
            </a:r>
          </a:p>
        </p:txBody>
      </p:sp>
      <p:sp>
        <p:nvSpPr>
          <p:cNvPr id="7" name="Title 3">
            <a:extLst>
              <a:ext uri="{FF2B5EF4-FFF2-40B4-BE49-F238E27FC236}">
                <a16:creationId xmlns:a16="http://schemas.microsoft.com/office/drawing/2014/main" id="{B302A02F-773F-4C4B-A690-86EAB46F725D}"/>
              </a:ext>
            </a:extLst>
          </p:cNvPr>
          <p:cNvSpPr txBox="1">
            <a:spLocks/>
          </p:cNvSpPr>
          <p:nvPr/>
        </p:nvSpPr>
        <p:spPr>
          <a:xfrm>
            <a:off x="1502480" y="1376207"/>
            <a:ext cx="9187034" cy="1500510"/>
          </a:xfrm>
          <a:prstGeom prst="rect">
            <a:avLst/>
          </a:prstGeom>
          <a:effectLst/>
        </p:spPr>
        <p:txBody>
          <a:bodyPr vert="horz" lIns="91440" tIns="45720" rIns="91440" bIns="45720" rtlCol="0" anchor="t">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Indra </a:t>
            </a:r>
            <a:r>
              <a:rPr lang="en-IN" sz="2600" dirty="0" err="1">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Sarma</a:t>
            </a:r>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 v. V.K.V. </a:t>
            </a:r>
            <a:r>
              <a:rPr lang="en-IN" sz="2600" dirty="0" err="1">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Sarma</a:t>
            </a:r>
            <a:endPar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endParaRPr>
          </a:p>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(2013) 15 SCC 755</a:t>
            </a:r>
          </a:p>
          <a:p>
            <a:r>
              <a:rPr lang="en-IN" sz="22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Decided on 26</a:t>
            </a:r>
            <a:r>
              <a:rPr lang="en-IN" sz="2200" baseline="300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th</a:t>
            </a:r>
            <a:r>
              <a:rPr lang="en-IN" sz="22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 November, 2013 by Hon’ble Justice K.S.P. Radhakrishnan and Hon’ble Justice P.C. Ghose</a:t>
            </a:r>
            <a:endPar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endParaRPr>
          </a:p>
        </p:txBody>
      </p:sp>
    </p:spTree>
    <p:extLst>
      <p:ext uri="{BB962C8B-B14F-4D97-AF65-F5344CB8AC3E}">
        <p14:creationId xmlns:p14="http://schemas.microsoft.com/office/powerpoint/2010/main" val="20017433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854D63A-F000-49A0-AED4-10945329A8B6}"/>
              </a:ext>
            </a:extLst>
          </p:cNvPr>
          <p:cNvSpPr>
            <a:spLocks noGrp="1"/>
          </p:cNvSpPr>
          <p:nvPr>
            <p:ph type="body" sz="half" idx="4294967295"/>
          </p:nvPr>
        </p:nvSpPr>
        <p:spPr>
          <a:xfrm>
            <a:off x="837069" y="3143778"/>
            <a:ext cx="8183641" cy="2472528"/>
          </a:xfrm>
        </p:spPr>
        <p:txBody>
          <a:bodyPr>
            <a:noAutofit/>
          </a:bodyPr>
          <a:lstStyle/>
          <a:p>
            <a:pPr marL="174625" indent="-174625" algn="just">
              <a:buClrTx/>
            </a:pPr>
            <a:r>
              <a:rPr lang="en-US" sz="1800" dirty="0">
                <a:latin typeface="Bookman Old Style" panose="02050604050505020204" pitchFamily="18" charset="0"/>
              </a:rPr>
              <a:t>Unfortunately, according to the Act, the aggrieved party is always “any woman”. “Man” does not come within the purview of such definition. Thus, the aggrieved under the Act can only be a woman. Even the preamble speaks for the “rights of woman”.</a:t>
            </a:r>
          </a:p>
          <a:p>
            <a:pPr marL="174625" indent="-174625" algn="just">
              <a:buClrTx/>
            </a:pPr>
            <a:r>
              <a:rPr lang="en-US" sz="1800" dirty="0">
                <a:latin typeface="Bookman Old Style" panose="02050604050505020204" pitchFamily="18" charset="0"/>
              </a:rPr>
              <a:t>Provisions like Section 20(l)(d) can be misused when we consider that a female partner in a live-in relationship that may have only lasted for a month can claim maintenance allowance under this provision, with no restrictions attached.</a:t>
            </a:r>
          </a:p>
        </p:txBody>
      </p:sp>
      <p:sp>
        <p:nvSpPr>
          <p:cNvPr id="6" name="Title 3">
            <a:extLst>
              <a:ext uri="{FF2B5EF4-FFF2-40B4-BE49-F238E27FC236}">
                <a16:creationId xmlns:a16="http://schemas.microsoft.com/office/drawing/2014/main" id="{A9BEE364-799B-4B81-9F4D-938BF9C2F9B4}"/>
              </a:ext>
            </a:extLst>
          </p:cNvPr>
          <p:cNvSpPr txBox="1">
            <a:spLocks/>
          </p:cNvSpPr>
          <p:nvPr/>
        </p:nvSpPr>
        <p:spPr>
          <a:xfrm>
            <a:off x="3018685" y="705814"/>
            <a:ext cx="6154629" cy="351283"/>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18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(Not all live-in relationships are covered under the Act)</a:t>
            </a:r>
          </a:p>
        </p:txBody>
      </p:sp>
      <p:sp>
        <p:nvSpPr>
          <p:cNvPr id="7" name="Title 3">
            <a:extLst>
              <a:ext uri="{FF2B5EF4-FFF2-40B4-BE49-F238E27FC236}">
                <a16:creationId xmlns:a16="http://schemas.microsoft.com/office/drawing/2014/main" id="{B302A02F-773F-4C4B-A690-86EAB46F725D}"/>
              </a:ext>
            </a:extLst>
          </p:cNvPr>
          <p:cNvSpPr txBox="1">
            <a:spLocks/>
          </p:cNvSpPr>
          <p:nvPr/>
        </p:nvSpPr>
        <p:spPr>
          <a:xfrm>
            <a:off x="4136576" y="1239875"/>
            <a:ext cx="3918846" cy="526520"/>
          </a:xfrm>
          <a:prstGeom prst="rect">
            <a:avLst/>
          </a:prstGeom>
          <a:effectLst/>
        </p:spPr>
        <p:txBody>
          <a:bodyPr vert="horz" lIns="91440" tIns="45720" rIns="91440" bIns="45720" rtlCol="0" anchor="t">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Are there LOOPHOLES?</a:t>
            </a:r>
          </a:p>
        </p:txBody>
      </p:sp>
      <p:pic>
        <p:nvPicPr>
          <p:cNvPr id="9" name="Picture 2" descr="CRIME AGAINST MEN CELL (9873540498) domestic violence against men ...">
            <a:extLst>
              <a:ext uri="{FF2B5EF4-FFF2-40B4-BE49-F238E27FC236}">
                <a16:creationId xmlns:a16="http://schemas.microsoft.com/office/drawing/2014/main" id="{4B16C389-0680-43FF-8A3D-E843458B6A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888" t="9547" r="7284" b="10350"/>
          <a:stretch/>
        </p:blipFill>
        <p:spPr bwMode="auto">
          <a:xfrm>
            <a:off x="9129302" y="2950516"/>
            <a:ext cx="1960935" cy="2665790"/>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3">
            <a:extLst>
              <a:ext uri="{FF2B5EF4-FFF2-40B4-BE49-F238E27FC236}">
                <a16:creationId xmlns:a16="http://schemas.microsoft.com/office/drawing/2014/main" id="{7851A04E-EF60-420A-AEA5-4AB69AC7186B}"/>
              </a:ext>
            </a:extLst>
          </p:cNvPr>
          <p:cNvSpPr txBox="1">
            <a:spLocks/>
          </p:cNvSpPr>
          <p:nvPr/>
        </p:nvSpPr>
        <p:spPr>
          <a:xfrm>
            <a:off x="837068" y="1944261"/>
            <a:ext cx="10361762" cy="1207084"/>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174625" indent="-174625" algn="just">
              <a:buClrTx/>
            </a:pPr>
            <a:r>
              <a:rPr lang="en-US" sz="1800" dirty="0">
                <a:latin typeface="Bookman Old Style" panose="02050604050505020204" pitchFamily="18" charset="0"/>
              </a:rPr>
              <a:t>The legislation covers all women in abusive relationships, regardless of whether the person responsible for is a spouse, domestic partner, or someone in a live-in relationship. It also protects unmarried women, siblings, and other women living with the alleged perpetrator. </a:t>
            </a:r>
          </a:p>
        </p:txBody>
      </p:sp>
    </p:spTree>
    <p:extLst>
      <p:ext uri="{BB962C8B-B14F-4D97-AF65-F5344CB8AC3E}">
        <p14:creationId xmlns:p14="http://schemas.microsoft.com/office/powerpoint/2010/main" val="14362254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C0718216-2EDF-471E-BFE9-57FC815DD974}"/>
              </a:ext>
            </a:extLst>
          </p:cNvPr>
          <p:cNvSpPr txBox="1">
            <a:spLocks/>
          </p:cNvSpPr>
          <p:nvPr/>
        </p:nvSpPr>
        <p:spPr>
          <a:xfrm>
            <a:off x="2308892" y="667307"/>
            <a:ext cx="7574215" cy="551328"/>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REMEDY / RELIEF UNDER TWO UMBRELLAS?</a:t>
            </a:r>
          </a:p>
        </p:txBody>
      </p:sp>
      <p:sp>
        <p:nvSpPr>
          <p:cNvPr id="6" name="Title 3">
            <a:extLst>
              <a:ext uri="{FF2B5EF4-FFF2-40B4-BE49-F238E27FC236}">
                <a16:creationId xmlns:a16="http://schemas.microsoft.com/office/drawing/2014/main" id="{E266D9CE-DD40-4C40-BC98-90784C600F45}"/>
              </a:ext>
            </a:extLst>
          </p:cNvPr>
          <p:cNvSpPr txBox="1">
            <a:spLocks/>
          </p:cNvSpPr>
          <p:nvPr/>
        </p:nvSpPr>
        <p:spPr>
          <a:xfrm>
            <a:off x="2528689" y="1400174"/>
            <a:ext cx="7134621" cy="1568431"/>
          </a:xfrm>
          <a:prstGeom prst="rect">
            <a:avLst/>
          </a:prstGeom>
          <a:effectLst/>
        </p:spPr>
        <p:txBody>
          <a:bodyPr vert="horz" lIns="91440" tIns="45720" rIns="91440" bIns="45720" rtlCol="0" anchor="t">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Rachna </a:t>
            </a:r>
            <a:r>
              <a:rPr lang="en-IN" sz="2600" dirty="0" err="1">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Kathuria</a:t>
            </a:r>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 v. Ramesh </a:t>
            </a:r>
            <a:r>
              <a:rPr lang="en-IN" sz="2600" dirty="0" err="1">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Kathuria</a:t>
            </a:r>
            <a:endPar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endParaRPr>
          </a:p>
          <a:p>
            <a:r>
              <a:rPr lang="en-IN" sz="2600" dirty="0" err="1">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Crl</a:t>
            </a:r>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 M.C. No. 130/2010</a:t>
            </a:r>
          </a:p>
          <a:p>
            <a:endParaRPr lang="en-IN" sz="22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endParaRPr>
          </a:p>
          <a:p>
            <a:r>
              <a:rPr lang="en-IN" sz="22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Decided on 30</a:t>
            </a:r>
            <a:r>
              <a:rPr lang="en-IN" sz="2200" baseline="300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th</a:t>
            </a:r>
            <a:r>
              <a:rPr lang="en-IN" sz="22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 August, 2010 by Hon’ble Justice Dhingra</a:t>
            </a:r>
            <a:endPar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endParaRPr>
          </a:p>
        </p:txBody>
      </p:sp>
      <p:sp>
        <p:nvSpPr>
          <p:cNvPr id="7" name="Content Placeholder 2">
            <a:extLst>
              <a:ext uri="{FF2B5EF4-FFF2-40B4-BE49-F238E27FC236}">
                <a16:creationId xmlns:a16="http://schemas.microsoft.com/office/drawing/2014/main" id="{C0CCB434-ABD8-434E-9898-42286617DC00}"/>
              </a:ext>
            </a:extLst>
          </p:cNvPr>
          <p:cNvSpPr txBox="1">
            <a:spLocks/>
          </p:cNvSpPr>
          <p:nvPr/>
        </p:nvSpPr>
        <p:spPr>
          <a:xfrm>
            <a:off x="983456" y="2983338"/>
            <a:ext cx="10225087" cy="1814694"/>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just">
              <a:buNone/>
            </a:pPr>
            <a:r>
              <a:rPr lang="en-IN" sz="1800" dirty="0">
                <a:latin typeface="Bookman Old Style" panose="02050604050505020204" pitchFamily="18" charset="0"/>
              </a:rPr>
              <a:t>If a woman has already moved the Court and her right of maintenance has been adjudicated by a competent Civil Court or by a competent Court of MM under Section 125 </a:t>
            </a:r>
            <a:r>
              <a:rPr lang="en-IN" sz="1800" dirty="0" err="1">
                <a:latin typeface="Bookman Old Style" panose="02050604050505020204" pitchFamily="18" charset="0"/>
              </a:rPr>
              <a:t>Cr.P.C</a:t>
            </a:r>
            <a:r>
              <a:rPr lang="en-IN" sz="1800" dirty="0">
                <a:latin typeface="Bookman Old Style" panose="02050604050505020204" pitchFamily="18" charset="0"/>
              </a:rPr>
              <a:t>., for any enhancement of the maintenance already granted, she will have to move the same Court and she cannot approach the MM under the Protection of Women from Domestic Violence Act by way of an application of interim or final nature to grant additional maintenance.</a:t>
            </a:r>
          </a:p>
        </p:txBody>
      </p:sp>
      <p:sp>
        <p:nvSpPr>
          <p:cNvPr id="9" name="Content Placeholder 2">
            <a:extLst>
              <a:ext uri="{FF2B5EF4-FFF2-40B4-BE49-F238E27FC236}">
                <a16:creationId xmlns:a16="http://schemas.microsoft.com/office/drawing/2014/main" id="{5062E3E7-00CE-4DF5-8E88-9BF759C2A796}"/>
              </a:ext>
            </a:extLst>
          </p:cNvPr>
          <p:cNvSpPr txBox="1">
            <a:spLocks/>
          </p:cNvSpPr>
          <p:nvPr/>
        </p:nvSpPr>
        <p:spPr>
          <a:xfrm>
            <a:off x="983456" y="4812765"/>
            <a:ext cx="10333829" cy="684555"/>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just">
              <a:buFont typeface="Arial"/>
              <a:buNone/>
            </a:pPr>
            <a:r>
              <a:rPr lang="en-IN" sz="1800" dirty="0">
                <a:solidFill>
                  <a:schemeClr val="tx1"/>
                </a:solidFill>
                <a:latin typeface="Bookman Old Style" panose="02050604050505020204" pitchFamily="18" charset="0"/>
              </a:rPr>
              <a:t>Similar observations were made in </a:t>
            </a:r>
            <a:r>
              <a:rPr lang="en-IN" sz="1800" b="1" dirty="0" err="1">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Shome</a:t>
            </a:r>
            <a:r>
              <a:rPr lang="en-IN" sz="1800" b="1"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 Nikhil </a:t>
            </a:r>
            <a:r>
              <a:rPr lang="en-IN" sz="1800" b="1" dirty="0" err="1">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Danani</a:t>
            </a:r>
            <a:r>
              <a:rPr lang="en-IN" sz="1800" b="1"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 vs. Tanya </a:t>
            </a:r>
            <a:r>
              <a:rPr lang="en-IN" sz="1800" b="1" dirty="0" err="1">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Banon</a:t>
            </a:r>
            <a:r>
              <a:rPr lang="en-IN" sz="1800" b="1"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 </a:t>
            </a:r>
            <a:r>
              <a:rPr lang="en-IN" sz="1800" b="1" dirty="0" err="1">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Danani</a:t>
            </a:r>
            <a:r>
              <a:rPr lang="en-IN" sz="1800" b="1"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 </a:t>
            </a:r>
            <a:r>
              <a:rPr lang="en-IN" sz="1800" b="1" dirty="0" err="1">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Crl</a:t>
            </a:r>
            <a:r>
              <a:rPr lang="en-IN" sz="1800" b="1"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rPr>
              <a:t>. Rev. P. No. 994/2018, Delhi High Court.</a:t>
            </a:r>
            <a:endParaRPr lang="en-IN" sz="1800" dirty="0">
              <a:solidFill>
                <a:schemeClr val="accent3">
                  <a:lumMod val="75000"/>
                </a:schemeClr>
              </a:solidFill>
              <a:effectLst>
                <a:outerShdw blurRad="38100" dist="38100" dir="2700000" algn="tl">
                  <a:srgbClr val="000000">
                    <a:alpha val="43137"/>
                  </a:srgbClr>
                </a:outerShdw>
              </a:effectLst>
              <a:latin typeface="Bookman Old Style" panose="02050604050505020204" pitchFamily="18" charset="0"/>
            </a:endParaRPr>
          </a:p>
        </p:txBody>
      </p:sp>
    </p:spTree>
    <p:extLst>
      <p:ext uri="{BB962C8B-B14F-4D97-AF65-F5344CB8AC3E}">
        <p14:creationId xmlns:p14="http://schemas.microsoft.com/office/powerpoint/2010/main" val="2639160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plement steps to curb domestic violence during Covid-19 lockdown ...">
            <a:extLst>
              <a:ext uri="{FF2B5EF4-FFF2-40B4-BE49-F238E27FC236}">
                <a16:creationId xmlns:a16="http://schemas.microsoft.com/office/drawing/2014/main" id="{703AA838-DAAB-447C-9C8E-B4B0CF4B376A}"/>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1043609" y="3731967"/>
            <a:ext cx="2934419" cy="2404615"/>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947B176C-9856-4618-BCC3-3A7E40A7934A}"/>
              </a:ext>
            </a:extLst>
          </p:cNvPr>
          <p:cNvSpPr>
            <a:spLocks noGrp="1"/>
          </p:cNvSpPr>
          <p:nvPr>
            <p:ph type="body" sz="half" idx="4294967295"/>
          </p:nvPr>
        </p:nvSpPr>
        <p:spPr>
          <a:xfrm>
            <a:off x="772494" y="1566188"/>
            <a:ext cx="7198689" cy="2002410"/>
          </a:xfrm>
        </p:spPr>
        <p:txBody>
          <a:bodyPr>
            <a:noAutofit/>
          </a:bodyPr>
          <a:lstStyle/>
          <a:p>
            <a:pPr marL="179388" indent="-179388" algn="just">
              <a:buClrTx/>
              <a:buFont typeface="Arial" panose="020B0604020202020204" pitchFamily="34" charset="0"/>
              <a:buChar char="•"/>
            </a:pPr>
            <a:r>
              <a:rPr lang="en-US" sz="1800" dirty="0">
                <a:latin typeface="Bookman Old Style" panose="02050604050505020204" pitchFamily="18" charset="0"/>
              </a:rPr>
              <a:t>The National Commission for Women (NCW), which receives complaints of domestic violence from across the country, has recorded more than twofold rise in gender-based violence in the national Coronavirus lockdown period. The total complaints from women rose from 116 in the first week of March (March 2-8), to 257 in the final week (March 23-April 1).</a:t>
            </a:r>
          </a:p>
        </p:txBody>
      </p:sp>
      <p:pic>
        <p:nvPicPr>
          <p:cNvPr id="3076" name="Picture 4">
            <a:extLst>
              <a:ext uri="{FF2B5EF4-FFF2-40B4-BE49-F238E27FC236}">
                <a16:creationId xmlns:a16="http://schemas.microsoft.com/office/drawing/2014/main" id="{0C9F3391-3E8B-4070-A160-79DF3F767E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8871" y="1631153"/>
            <a:ext cx="2935167" cy="189768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3">
            <a:extLst>
              <a:ext uri="{FF2B5EF4-FFF2-40B4-BE49-F238E27FC236}">
                <a16:creationId xmlns:a16="http://schemas.microsoft.com/office/drawing/2014/main" id="{68777F54-CC51-43A7-8F7C-EDE18E79B701}"/>
              </a:ext>
            </a:extLst>
          </p:cNvPr>
          <p:cNvSpPr txBox="1">
            <a:spLocks/>
          </p:cNvSpPr>
          <p:nvPr/>
        </p:nvSpPr>
        <p:spPr>
          <a:xfrm>
            <a:off x="2401992" y="717279"/>
            <a:ext cx="7388015" cy="844769"/>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THE CURRENT SCENARIO</a:t>
            </a:r>
          </a:p>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(SHOCKING!!!)</a:t>
            </a:r>
          </a:p>
        </p:txBody>
      </p:sp>
      <p:sp>
        <p:nvSpPr>
          <p:cNvPr id="10" name="Text Placeholder 3">
            <a:extLst>
              <a:ext uri="{FF2B5EF4-FFF2-40B4-BE49-F238E27FC236}">
                <a16:creationId xmlns:a16="http://schemas.microsoft.com/office/drawing/2014/main" id="{4E3D7F69-8943-4326-B806-854E10A0029D}"/>
              </a:ext>
            </a:extLst>
          </p:cNvPr>
          <p:cNvSpPr txBox="1">
            <a:spLocks/>
          </p:cNvSpPr>
          <p:nvPr/>
        </p:nvSpPr>
        <p:spPr>
          <a:xfrm>
            <a:off x="4095349" y="3568597"/>
            <a:ext cx="7198689" cy="2576313"/>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179388" indent="-179388" algn="just">
              <a:buClrTx/>
              <a:buFont typeface="Arial" panose="020B0604020202020204" pitchFamily="34" charset="0"/>
              <a:buChar char="•"/>
            </a:pPr>
            <a:r>
              <a:rPr lang="en-US" sz="1800" dirty="0">
                <a:latin typeface="Bookman Old Style" panose="02050604050505020204" pitchFamily="18" charset="0"/>
              </a:rPr>
              <a:t>“Domestic violence cases have doubled than what it was before the lockdown. The cases of domestic violence are high in Uttar Pradesh, Bihar, Haryana and Punjab,” says NCW chief Rekha Sharma. She says the main reason for the rise of domestic violence is that the men are at home and they are taking out their frustration on women and they refuse to participate in domestic work. Women are also confined within the four walls of the house and they cannot share their grief with anybody.</a:t>
            </a:r>
          </a:p>
          <a:p>
            <a:endParaRPr lang="en-IN" sz="1800" dirty="0"/>
          </a:p>
        </p:txBody>
      </p:sp>
    </p:spTree>
    <p:extLst>
      <p:ext uri="{BB962C8B-B14F-4D97-AF65-F5344CB8AC3E}">
        <p14:creationId xmlns:p14="http://schemas.microsoft.com/office/powerpoint/2010/main" val="1466095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AF3842A-3F72-431F-8D76-9E1A3E1C24DA}"/>
              </a:ext>
            </a:extLst>
          </p:cNvPr>
          <p:cNvGraphicFramePr>
            <a:graphicFrameLocks noGrp="1"/>
          </p:cNvGraphicFramePr>
          <p:nvPr>
            <p:extLst>
              <p:ext uri="{D42A27DB-BD31-4B8C-83A1-F6EECF244321}">
                <p14:modId xmlns:p14="http://schemas.microsoft.com/office/powerpoint/2010/main" val="2326475880"/>
              </p:ext>
            </p:extLst>
          </p:nvPr>
        </p:nvGraphicFramePr>
        <p:xfrm>
          <a:off x="1" y="369332"/>
          <a:ext cx="12191999" cy="6488670"/>
        </p:xfrm>
        <a:graphic>
          <a:graphicData uri="http://schemas.openxmlformats.org/drawingml/2006/table">
            <a:tbl>
              <a:tblPr firstRow="1" bandRow="1">
                <a:tableStyleId>{F5AB1C69-6EDB-4FF4-983F-18BD219EF322}</a:tableStyleId>
              </a:tblPr>
              <a:tblGrid>
                <a:gridCol w="3121365">
                  <a:extLst>
                    <a:ext uri="{9D8B030D-6E8A-4147-A177-3AD203B41FA5}">
                      <a16:colId xmlns:a16="http://schemas.microsoft.com/office/drawing/2014/main" val="2861530623"/>
                    </a:ext>
                  </a:extLst>
                </a:gridCol>
                <a:gridCol w="4535317">
                  <a:extLst>
                    <a:ext uri="{9D8B030D-6E8A-4147-A177-3AD203B41FA5}">
                      <a16:colId xmlns:a16="http://schemas.microsoft.com/office/drawing/2014/main" val="3361352532"/>
                    </a:ext>
                  </a:extLst>
                </a:gridCol>
                <a:gridCol w="4535317">
                  <a:extLst>
                    <a:ext uri="{9D8B030D-6E8A-4147-A177-3AD203B41FA5}">
                      <a16:colId xmlns:a16="http://schemas.microsoft.com/office/drawing/2014/main" val="2593848381"/>
                    </a:ext>
                  </a:extLst>
                </a:gridCol>
              </a:tblGrid>
              <a:tr h="396717">
                <a:tc>
                  <a:txBody>
                    <a:bodyPr/>
                    <a:lstStyle/>
                    <a:p>
                      <a:pPr algn="ctr"/>
                      <a:r>
                        <a:rPr lang="en-US" b="0" dirty="0"/>
                        <a:t>INDIA</a:t>
                      </a:r>
                    </a:p>
                  </a:txBody>
                  <a:tcPr/>
                </a:tc>
                <a:tc>
                  <a:txBody>
                    <a:bodyPr/>
                    <a:lstStyle/>
                    <a:p>
                      <a:pPr algn="ctr"/>
                      <a:r>
                        <a:rPr lang="en-US" b="0" dirty="0"/>
                        <a:t>UNITED KINGDOM</a:t>
                      </a:r>
                    </a:p>
                  </a:txBody>
                  <a:tcPr/>
                </a:tc>
                <a:tc>
                  <a:txBody>
                    <a:bodyPr/>
                    <a:lstStyle/>
                    <a:p>
                      <a:pPr algn="ctr"/>
                      <a:r>
                        <a:rPr lang="en-US" b="0" dirty="0"/>
                        <a:t>UNITED STATES OF AMERICA</a:t>
                      </a:r>
                    </a:p>
                  </a:txBody>
                  <a:tcPr/>
                </a:tc>
                <a:extLst>
                  <a:ext uri="{0D108BD9-81ED-4DB2-BD59-A6C34878D82A}">
                    <a16:rowId xmlns:a16="http://schemas.microsoft.com/office/drawing/2014/main" val="3583541672"/>
                  </a:ext>
                </a:extLst>
              </a:tr>
              <a:tr h="2548076">
                <a:tc>
                  <a:txBody>
                    <a:bodyPr/>
                    <a:lstStyle/>
                    <a:p>
                      <a:pPr marL="285750" indent="-285750" algn="just">
                        <a:buFont typeface="Arial"/>
                        <a:buChar char="•"/>
                      </a:pPr>
                      <a:r>
                        <a:rPr lang="en-US" sz="1400" b="0" dirty="0">
                          <a:latin typeface="Bookman Old Style" panose="02050604050505020204" pitchFamily="18" charset="0"/>
                        </a:rPr>
                        <a:t>Does</a:t>
                      </a:r>
                      <a:r>
                        <a:rPr lang="en-US" sz="1400" b="0" baseline="0" dirty="0">
                          <a:latin typeface="Bookman Old Style" panose="02050604050505020204" pitchFamily="18" charset="0"/>
                        </a:rPr>
                        <a:t> not recognize domestic violence against men.</a:t>
                      </a:r>
                      <a:endParaRPr lang="en-US" sz="1400" b="0" kern="1200" baseline="0" dirty="0">
                        <a:solidFill>
                          <a:schemeClr val="dk1"/>
                        </a:solidFill>
                        <a:latin typeface="Bookman Old Style" panose="02050604050505020204" pitchFamily="18" charset="0"/>
                        <a:ea typeface="+mn-ea"/>
                        <a:cs typeface="+mn-cs"/>
                      </a:endParaRPr>
                    </a:p>
                    <a:p>
                      <a:pPr marL="285750" indent="-285750" algn="just">
                        <a:buFont typeface="Arial"/>
                        <a:buChar char="•"/>
                      </a:pPr>
                      <a:r>
                        <a:rPr lang="en-US" sz="1400" b="0" kern="1200" dirty="0">
                          <a:solidFill>
                            <a:schemeClr val="dk1"/>
                          </a:solidFill>
                          <a:latin typeface="Bookman Old Style" panose="02050604050505020204" pitchFamily="18" charset="0"/>
                          <a:ea typeface="+mn-ea"/>
                          <a:cs typeface="+mn-cs"/>
                        </a:rPr>
                        <a:t>The female to male ratio of police complaints is likely to be worse than 99:1</a:t>
                      </a:r>
                      <a:endParaRPr lang="en-US" sz="1400" b="0" dirty="0">
                        <a:latin typeface="Bookman Old Style" panose="02050604050505020204" pitchFamily="18" charset="0"/>
                      </a:endParaRPr>
                    </a:p>
                  </a:txBody>
                  <a:tcPr/>
                </a:tc>
                <a:tc>
                  <a:txBody>
                    <a:bodyPr/>
                    <a:lstStyle/>
                    <a:p>
                      <a:pPr marL="285750" indent="-285750" algn="just">
                        <a:buFont typeface="Arial"/>
                        <a:buChar char="•"/>
                      </a:pPr>
                      <a:r>
                        <a:rPr lang="en-US" sz="1400" b="0" dirty="0">
                          <a:latin typeface="Bookman Old Style" panose="02050604050505020204" pitchFamily="18" charset="0"/>
                        </a:rPr>
                        <a:t>The definition of Domestic violence is wide covering all forms of abuse, and victims of abuse are identified as both men and women as well as those in the same sex relationships. </a:t>
                      </a:r>
                      <a:endParaRPr lang="en-US" sz="1400" b="0" kern="1200" dirty="0">
                        <a:solidFill>
                          <a:schemeClr val="dk1"/>
                        </a:solidFill>
                        <a:latin typeface="Bookman Old Style" panose="02050604050505020204" pitchFamily="18" charset="0"/>
                        <a:ea typeface="+mn-ea"/>
                        <a:cs typeface="+mn-cs"/>
                      </a:endParaRPr>
                    </a:p>
                    <a:p>
                      <a:pPr marL="285750" indent="-285750" algn="just">
                        <a:buFont typeface="Arial"/>
                        <a:buChar char="•"/>
                      </a:pPr>
                      <a:r>
                        <a:rPr lang="en-US" sz="1400" b="0" kern="1200" dirty="0">
                          <a:solidFill>
                            <a:schemeClr val="dk1"/>
                          </a:solidFill>
                          <a:latin typeface="Bookman Old Style" panose="02050604050505020204" pitchFamily="18" charset="0"/>
                          <a:ea typeface="+mn-ea"/>
                          <a:cs typeface="+mn-cs"/>
                        </a:rPr>
                        <a:t>In terms of police statistics, while there are more alleged female than male victims, the ratio is 65:35. </a:t>
                      </a:r>
                      <a:endParaRPr lang="en-US" sz="1400" b="0" dirty="0">
                        <a:latin typeface="Bookman Old Style" panose="02050604050505020204" pitchFamily="18" charset="0"/>
                      </a:endParaRPr>
                    </a:p>
                  </a:txBody>
                  <a:tcPr/>
                </a:tc>
                <a:tc>
                  <a:txBody>
                    <a:bodyPr/>
                    <a:lstStyle/>
                    <a:p>
                      <a:pPr marL="285750" marR="0" indent="-285750" algn="just" defTabSz="914400" rtl="0" eaLnBrk="1" fontAlgn="auto" latinLnBrk="0" hangingPunct="1">
                        <a:lnSpc>
                          <a:spcPct val="100000"/>
                        </a:lnSpc>
                        <a:spcBef>
                          <a:spcPts val="0"/>
                        </a:spcBef>
                        <a:spcAft>
                          <a:spcPts val="0"/>
                        </a:spcAft>
                        <a:buClrTx/>
                        <a:buSzTx/>
                        <a:buFont typeface="Arial"/>
                        <a:buChar char="•"/>
                        <a:tabLst/>
                        <a:defRPr/>
                      </a:pPr>
                      <a:r>
                        <a:rPr lang="en-US" sz="1400" b="0" kern="1200" dirty="0">
                          <a:solidFill>
                            <a:schemeClr val="dk1"/>
                          </a:solidFill>
                          <a:latin typeface="Bookman Old Style" panose="02050604050505020204" pitchFamily="18" charset="0"/>
                          <a:ea typeface="+mn-ea"/>
                          <a:cs typeface="+mn-cs"/>
                        </a:rPr>
                        <a:t>Violence Against Women Act, (VAWA)1994, 2000, 2005,</a:t>
                      </a:r>
                      <a:r>
                        <a:rPr lang="en-US" sz="1400" b="0" kern="1200" baseline="0" dirty="0">
                          <a:solidFill>
                            <a:schemeClr val="dk1"/>
                          </a:solidFill>
                          <a:latin typeface="Bookman Old Style" panose="02050604050505020204" pitchFamily="18" charset="0"/>
                          <a:ea typeface="+mn-ea"/>
                          <a:cs typeface="+mn-cs"/>
                        </a:rPr>
                        <a:t> </a:t>
                      </a:r>
                      <a:r>
                        <a:rPr lang="en-US" sz="1400" b="0" kern="1200" dirty="0">
                          <a:solidFill>
                            <a:schemeClr val="dk1"/>
                          </a:solidFill>
                          <a:latin typeface="Bookman Old Style" panose="02050604050505020204" pitchFamily="18" charset="0"/>
                          <a:ea typeface="+mn-ea"/>
                          <a:cs typeface="+mn-cs"/>
                        </a:rPr>
                        <a:t>Family Violence Prevention and Services Act, Domestic Violence Offender Gun Ban.</a:t>
                      </a:r>
                    </a:p>
                    <a:p>
                      <a:pPr marL="285750" marR="0" indent="-285750" algn="just" defTabSz="914400" rtl="0" eaLnBrk="1" fontAlgn="auto" latinLnBrk="0" hangingPunct="1">
                        <a:lnSpc>
                          <a:spcPct val="100000"/>
                        </a:lnSpc>
                        <a:spcBef>
                          <a:spcPts val="0"/>
                        </a:spcBef>
                        <a:spcAft>
                          <a:spcPts val="0"/>
                        </a:spcAft>
                        <a:buClrTx/>
                        <a:buSzTx/>
                        <a:buFont typeface="Arial"/>
                        <a:buChar char="•"/>
                        <a:tabLst/>
                        <a:defRPr/>
                      </a:pPr>
                      <a:r>
                        <a:rPr lang="en-US" sz="1400" b="0" dirty="0">
                          <a:latin typeface="Bookman Old Style" panose="02050604050505020204" pitchFamily="18" charset="0"/>
                        </a:rPr>
                        <a:t>Definition</a:t>
                      </a:r>
                      <a:r>
                        <a:rPr lang="en-US" sz="1400" b="0" baseline="0" dirty="0">
                          <a:latin typeface="Bookman Old Style" panose="02050604050505020204" pitchFamily="18" charset="0"/>
                        </a:rPr>
                        <a:t> of violence inclusive of both men and women.</a:t>
                      </a:r>
                    </a:p>
                    <a:p>
                      <a:pPr marL="285750" indent="-285750" algn="just">
                        <a:buFont typeface="Arial"/>
                        <a:buChar char="•"/>
                      </a:pPr>
                      <a:r>
                        <a:rPr lang="en-US" sz="1400" b="0" kern="1200" dirty="0">
                          <a:solidFill>
                            <a:schemeClr val="dk1"/>
                          </a:solidFill>
                          <a:latin typeface="Bookman Old Style" panose="02050604050505020204" pitchFamily="18" charset="0"/>
                          <a:ea typeface="+mn-ea"/>
                          <a:cs typeface="+mn-cs"/>
                        </a:rPr>
                        <a:t>1 in 3 women and 1 in 4 men have been victims of [some form of] physical violence by an intimate partner within their lifetime.</a:t>
                      </a:r>
                      <a:endParaRPr lang="en-US" sz="1400" b="0" dirty="0">
                        <a:latin typeface="Bookman Old Style" panose="02050604050505020204" pitchFamily="18" charset="0"/>
                      </a:endParaRPr>
                    </a:p>
                  </a:txBody>
                  <a:tcPr/>
                </a:tc>
                <a:extLst>
                  <a:ext uri="{0D108BD9-81ED-4DB2-BD59-A6C34878D82A}">
                    <a16:rowId xmlns:a16="http://schemas.microsoft.com/office/drawing/2014/main" val="3434458265"/>
                  </a:ext>
                </a:extLst>
              </a:tr>
              <a:tr h="1317971">
                <a:tc>
                  <a:txBody>
                    <a:bodyPr/>
                    <a:lstStyle/>
                    <a:p>
                      <a:pPr algn="just"/>
                      <a:r>
                        <a:rPr lang="en-US" sz="1400" b="0" dirty="0">
                          <a:latin typeface="Bookman Old Style" panose="02050604050505020204" pitchFamily="18" charset="0"/>
                        </a:rPr>
                        <a:t>Does not recognize</a:t>
                      </a:r>
                      <a:r>
                        <a:rPr lang="en-US" sz="1400" b="0" baseline="0" dirty="0">
                          <a:latin typeface="Bookman Old Style" panose="02050604050505020204" pitchFamily="18" charset="0"/>
                        </a:rPr>
                        <a:t> Marital Rape but ironically recognizes sexual/physical/mental crimes against women by men.</a:t>
                      </a:r>
                      <a:endParaRPr lang="en-US" sz="1400" b="0" dirty="0">
                        <a:latin typeface="Bookman Old Style" panose="02050604050505020204" pitchFamily="18" charset="0"/>
                      </a:endParaRPr>
                    </a:p>
                  </a:txBody>
                  <a:tcPr/>
                </a:tc>
                <a:tc>
                  <a:txBody>
                    <a:bodyPr/>
                    <a:lstStyle/>
                    <a:p>
                      <a:pPr algn="just"/>
                      <a:r>
                        <a:rPr lang="en-US" sz="1400" b="0" kern="1200" dirty="0">
                          <a:solidFill>
                            <a:schemeClr val="dk1"/>
                          </a:solidFill>
                          <a:latin typeface="Bookman Old Style" panose="02050604050505020204" pitchFamily="18" charset="0"/>
                          <a:ea typeface="+mn-ea"/>
                          <a:cs typeface="+mn-cs"/>
                        </a:rPr>
                        <a:t>The exemption for marital rape was abolished in 1991.</a:t>
                      </a:r>
                      <a:endParaRPr lang="en-US" sz="1400" b="0" dirty="0">
                        <a:latin typeface="Bookman Old Style" panose="02050604050505020204" pitchFamily="18" charset="0"/>
                      </a:endParaRPr>
                    </a:p>
                  </a:txBody>
                  <a:tcPr/>
                </a:tc>
                <a:tc>
                  <a:txBody>
                    <a:bodyPr/>
                    <a:lstStyle/>
                    <a:p>
                      <a:pPr algn="just"/>
                      <a:r>
                        <a:rPr lang="en-US" sz="1400" b="0" dirty="0">
                          <a:latin typeface="Bookman Old Style" panose="02050604050505020204" pitchFamily="18" charset="0"/>
                        </a:rPr>
                        <a:t>Marital Rape</a:t>
                      </a:r>
                      <a:r>
                        <a:rPr lang="en-US" sz="1400" b="0" baseline="0" dirty="0">
                          <a:latin typeface="Bookman Old Style" panose="02050604050505020204" pitchFamily="18" charset="0"/>
                        </a:rPr>
                        <a:t> is illegal in all States of United States of America.</a:t>
                      </a:r>
                      <a:endParaRPr lang="en-US" sz="1400" b="0" dirty="0">
                        <a:latin typeface="Bookman Old Style" panose="02050604050505020204" pitchFamily="18" charset="0"/>
                      </a:endParaRPr>
                    </a:p>
                  </a:txBody>
                  <a:tcPr/>
                </a:tc>
                <a:extLst>
                  <a:ext uri="{0D108BD9-81ED-4DB2-BD59-A6C34878D82A}">
                    <a16:rowId xmlns:a16="http://schemas.microsoft.com/office/drawing/2014/main" val="3497012626"/>
                  </a:ext>
                </a:extLst>
              </a:tr>
              <a:tr h="1112953">
                <a:tc>
                  <a:txBody>
                    <a:bodyPr/>
                    <a:lstStyle/>
                    <a:p>
                      <a:pPr algn="just"/>
                      <a:r>
                        <a:rPr lang="en-US" sz="1400" b="0" dirty="0">
                          <a:latin typeface="Bookman Old Style" panose="02050604050505020204" pitchFamily="18" charset="0"/>
                        </a:rPr>
                        <a:t>Does not recognize custody</a:t>
                      </a:r>
                      <a:r>
                        <a:rPr lang="en-US" sz="1400" b="0" baseline="0" dirty="0">
                          <a:latin typeface="Bookman Old Style" panose="02050604050505020204" pitchFamily="18" charset="0"/>
                        </a:rPr>
                        <a:t> of children to be with the father. Inclination of female child’s custody to be with mother</a:t>
                      </a:r>
                      <a:endParaRPr lang="en-US" sz="1400" b="0" dirty="0">
                        <a:latin typeface="Bookman Old Style" panose="02050604050505020204" pitchFamily="18" charset="0"/>
                      </a:endParaRPr>
                    </a:p>
                  </a:txBody>
                  <a:tcPr/>
                </a:tc>
                <a:tc>
                  <a:txBody>
                    <a:bodyPr/>
                    <a:lstStyle/>
                    <a:p>
                      <a:pPr algn="just"/>
                      <a:r>
                        <a:rPr lang="en-US" sz="1400" b="0" dirty="0">
                          <a:latin typeface="Bookman Old Style" panose="02050604050505020204" pitchFamily="18" charset="0"/>
                        </a:rPr>
                        <a:t>No</a:t>
                      </a:r>
                      <a:r>
                        <a:rPr lang="en-US" sz="1400" b="0" baseline="0" dirty="0">
                          <a:latin typeface="Bookman Old Style" panose="02050604050505020204" pitchFamily="18" charset="0"/>
                        </a:rPr>
                        <a:t> presumption for or against “joint custody” of child/children. No gender related presumptions.</a:t>
                      </a:r>
                      <a:endParaRPr lang="en-US" sz="1400" b="0" dirty="0">
                        <a:latin typeface="Bookman Old Style" panose="02050604050505020204" pitchFamily="18" charset="0"/>
                      </a:endParaRPr>
                    </a:p>
                  </a:txBody>
                  <a:tcPr/>
                </a:tc>
                <a:tc>
                  <a:txBody>
                    <a:bodyPr/>
                    <a:lstStyle/>
                    <a:p>
                      <a:pPr algn="just"/>
                      <a:r>
                        <a:rPr lang="en-US" sz="1400" b="0" dirty="0">
                          <a:latin typeface="Bookman Old Style" panose="02050604050505020204" pitchFamily="18" charset="0"/>
                        </a:rPr>
                        <a:t>Gender neutral, inclination</a:t>
                      </a:r>
                      <a:r>
                        <a:rPr lang="en-US" sz="1400" b="0" baseline="0" dirty="0">
                          <a:latin typeface="Bookman Old Style" panose="02050604050505020204" pitchFamily="18" charset="0"/>
                        </a:rPr>
                        <a:t> towards best interest of child.</a:t>
                      </a:r>
                      <a:endParaRPr lang="en-US" sz="1400" b="0" dirty="0">
                        <a:latin typeface="Bookman Old Style" panose="02050604050505020204" pitchFamily="18" charset="0"/>
                      </a:endParaRPr>
                    </a:p>
                  </a:txBody>
                  <a:tcPr/>
                </a:tc>
                <a:extLst>
                  <a:ext uri="{0D108BD9-81ED-4DB2-BD59-A6C34878D82A}">
                    <a16:rowId xmlns:a16="http://schemas.microsoft.com/office/drawing/2014/main" val="2222214431"/>
                  </a:ext>
                </a:extLst>
              </a:tr>
              <a:tr h="1112953">
                <a:tc>
                  <a:txBody>
                    <a:bodyPr/>
                    <a:lstStyle/>
                    <a:p>
                      <a:pPr algn="just"/>
                      <a:r>
                        <a:rPr lang="en-US" sz="1400" b="0" dirty="0">
                          <a:latin typeface="Bookman Old Style" panose="02050604050505020204" pitchFamily="18" charset="0"/>
                        </a:rPr>
                        <a:t>No clarity on whether the statute is Criminal in nature or</a:t>
                      </a:r>
                      <a:r>
                        <a:rPr lang="en-US" sz="1400" b="0" baseline="0" dirty="0">
                          <a:latin typeface="Bookman Old Style" panose="02050604050505020204" pitchFamily="18" charset="0"/>
                        </a:rPr>
                        <a:t> Civil.</a:t>
                      </a:r>
                      <a:endParaRPr lang="en-US" sz="1400" b="0" dirty="0">
                        <a:latin typeface="Bookman Old Style" panose="02050604050505020204" pitchFamily="18" charset="0"/>
                      </a:endParaRPr>
                    </a:p>
                  </a:txBody>
                  <a:tcPr/>
                </a:tc>
                <a:tc>
                  <a:txBody>
                    <a:bodyPr/>
                    <a:lstStyle/>
                    <a:p>
                      <a:pPr algn="just"/>
                      <a:r>
                        <a:rPr lang="en-US" sz="1400" b="0" kern="1200" dirty="0">
                          <a:solidFill>
                            <a:schemeClr val="dk1"/>
                          </a:solidFill>
                          <a:latin typeface="Bookman Old Style" panose="02050604050505020204" pitchFamily="18" charset="0"/>
                          <a:ea typeface="+mn-ea"/>
                          <a:cs typeface="+mn-cs"/>
                        </a:rPr>
                        <a:t>Criminal in nature. There are no separate laws or separate penalties for any conduct within the relationship, different from such conduct outside of relationship. It is a common sense law.</a:t>
                      </a:r>
                      <a:endParaRPr lang="en-US" sz="1400" b="0" dirty="0">
                        <a:latin typeface="Bookman Old Style" panose="02050604050505020204" pitchFamily="18" charset="0"/>
                      </a:endParaRPr>
                    </a:p>
                  </a:txBody>
                  <a:tcPr/>
                </a:tc>
                <a:tc>
                  <a:txBody>
                    <a:bodyPr/>
                    <a:lstStyle/>
                    <a:p>
                      <a:pPr algn="just"/>
                      <a:r>
                        <a:rPr lang="en-US" sz="1400" b="0" kern="1200" dirty="0">
                          <a:solidFill>
                            <a:schemeClr val="dk1"/>
                          </a:solidFill>
                          <a:latin typeface="Bookman Old Style" panose="02050604050505020204" pitchFamily="18" charset="0"/>
                          <a:ea typeface="+mn-ea"/>
                          <a:cs typeface="+mn-cs"/>
                        </a:rPr>
                        <a:t>All the federal domestic violence crimes are felonies.</a:t>
                      </a:r>
                      <a:endParaRPr lang="en-US" sz="1400" b="0" dirty="0">
                        <a:latin typeface="Bookman Old Style" panose="02050604050505020204" pitchFamily="18" charset="0"/>
                      </a:endParaRPr>
                    </a:p>
                  </a:txBody>
                  <a:tcPr/>
                </a:tc>
                <a:extLst>
                  <a:ext uri="{0D108BD9-81ED-4DB2-BD59-A6C34878D82A}">
                    <a16:rowId xmlns:a16="http://schemas.microsoft.com/office/drawing/2014/main" val="2697790032"/>
                  </a:ext>
                </a:extLst>
              </a:tr>
            </a:tbl>
          </a:graphicData>
        </a:graphic>
      </p:graphicFrame>
      <p:sp>
        <p:nvSpPr>
          <p:cNvPr id="3" name="TextBox 2">
            <a:extLst>
              <a:ext uri="{FF2B5EF4-FFF2-40B4-BE49-F238E27FC236}">
                <a16:creationId xmlns:a16="http://schemas.microsoft.com/office/drawing/2014/main" id="{74A6121D-1287-4C0B-ACBA-393BF6263A9B}"/>
              </a:ext>
            </a:extLst>
          </p:cNvPr>
          <p:cNvSpPr txBox="1"/>
          <p:nvPr/>
        </p:nvSpPr>
        <p:spPr>
          <a:xfrm>
            <a:off x="2789696" y="0"/>
            <a:ext cx="7950630" cy="369332"/>
          </a:xfrm>
          <a:prstGeom prst="rect">
            <a:avLst/>
          </a:prstGeom>
          <a:noFill/>
        </p:spPr>
        <p:txBody>
          <a:bodyPr wrap="square" rtlCol="0">
            <a:spAutoFit/>
          </a:bodyPr>
          <a:lstStyle/>
          <a:p>
            <a:r>
              <a:rPr lang="en-IN" b="1" dirty="0"/>
              <a:t>THE LEGISLATION – COMPARISION OF ITS IMPLEMENTATION </a:t>
            </a:r>
          </a:p>
        </p:txBody>
      </p:sp>
    </p:spTree>
    <p:extLst>
      <p:ext uri="{BB962C8B-B14F-4D97-AF65-F5344CB8AC3E}">
        <p14:creationId xmlns:p14="http://schemas.microsoft.com/office/powerpoint/2010/main" val="876857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C0718216-2EDF-471E-BFE9-57FC815DD974}"/>
              </a:ext>
            </a:extLst>
          </p:cNvPr>
          <p:cNvSpPr txBox="1">
            <a:spLocks/>
          </p:cNvSpPr>
          <p:nvPr/>
        </p:nvSpPr>
        <p:spPr>
          <a:xfrm>
            <a:off x="1310308" y="846933"/>
            <a:ext cx="9571383" cy="551328"/>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ESSENTIAL CONDITIONS FOR GRANTING MAINTENANCE</a:t>
            </a:r>
          </a:p>
        </p:txBody>
      </p:sp>
      <p:sp>
        <p:nvSpPr>
          <p:cNvPr id="7" name="Content Placeholder 2">
            <a:extLst>
              <a:ext uri="{FF2B5EF4-FFF2-40B4-BE49-F238E27FC236}">
                <a16:creationId xmlns:a16="http://schemas.microsoft.com/office/drawing/2014/main" id="{C0CCB434-ABD8-434E-9898-42286617DC00}"/>
              </a:ext>
            </a:extLst>
          </p:cNvPr>
          <p:cNvSpPr txBox="1">
            <a:spLocks/>
          </p:cNvSpPr>
          <p:nvPr/>
        </p:nvSpPr>
        <p:spPr>
          <a:xfrm>
            <a:off x="983456" y="1604366"/>
            <a:ext cx="7772918" cy="4465827"/>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lvl="0" indent="0" algn="just">
              <a:buClrTx/>
              <a:buNone/>
            </a:pPr>
            <a:r>
              <a:rPr lang="en-IN" sz="1600" b="1" dirty="0">
                <a:solidFill>
                  <a:schemeClr val="tx1"/>
                </a:solidFill>
                <a:latin typeface="Bookman Old Style" panose="02050604050505020204" pitchFamily="18" charset="0"/>
              </a:rPr>
              <a:t>Sufficient means to maintain</a:t>
            </a:r>
            <a:r>
              <a:rPr lang="en-IN" sz="1600" dirty="0">
                <a:solidFill>
                  <a:schemeClr val="tx1"/>
                </a:solidFill>
                <a:latin typeface="Bookman Old Style" panose="02050604050505020204" pitchFamily="18" charset="0"/>
              </a:rPr>
              <a:t> – According to Section 125(1) of the Code of Criminal Procedure, the person from whom maintenance is claimed must have sufficient means to maintain the person or persons claiming maintenance.</a:t>
            </a:r>
          </a:p>
          <a:p>
            <a:pPr marL="0" lvl="0" indent="0" algn="just">
              <a:buClrTx/>
              <a:buNone/>
            </a:pPr>
            <a:endParaRPr lang="en-IN" sz="1600" dirty="0">
              <a:solidFill>
                <a:schemeClr val="tx1"/>
              </a:solidFill>
              <a:latin typeface="Bookman Old Style" panose="02050604050505020204" pitchFamily="18" charset="0"/>
            </a:endParaRPr>
          </a:p>
          <a:p>
            <a:pPr marL="0" lvl="0" indent="0" algn="just">
              <a:buClrTx/>
              <a:buNone/>
            </a:pPr>
            <a:r>
              <a:rPr lang="en-IN" sz="1600" b="1" dirty="0">
                <a:solidFill>
                  <a:schemeClr val="tx1"/>
                </a:solidFill>
                <a:latin typeface="Bookman Old Style" panose="02050604050505020204" pitchFamily="18" charset="0"/>
              </a:rPr>
              <a:t>Neglect or refusal to maintain</a:t>
            </a:r>
            <a:r>
              <a:rPr lang="en-IN" sz="1600" dirty="0">
                <a:solidFill>
                  <a:schemeClr val="tx1"/>
                </a:solidFill>
                <a:latin typeface="Bookman Old Style" panose="02050604050505020204" pitchFamily="18" charset="0"/>
              </a:rPr>
              <a:t> – As per Section 125(1) of the Code of Criminal Procedure, the person from whom maintenance is claimed must have neglected or refused to maintain the person or persons entitled to claim maintenance.</a:t>
            </a:r>
          </a:p>
          <a:p>
            <a:pPr marL="0" lvl="0" indent="0" algn="just">
              <a:buClrTx/>
              <a:buNone/>
            </a:pPr>
            <a:endParaRPr lang="en-IN" sz="1600" dirty="0">
              <a:solidFill>
                <a:schemeClr val="tx1"/>
              </a:solidFill>
              <a:latin typeface="Bookman Old Style" panose="02050604050505020204" pitchFamily="18" charset="0"/>
            </a:endParaRPr>
          </a:p>
          <a:p>
            <a:pPr marL="0" lvl="0" indent="0" algn="just">
              <a:buClrTx/>
              <a:buNone/>
            </a:pPr>
            <a:r>
              <a:rPr lang="en-IN" sz="1600" b="1" dirty="0">
                <a:solidFill>
                  <a:schemeClr val="tx1"/>
                </a:solidFill>
                <a:latin typeface="Bookman Old Style" panose="02050604050505020204" pitchFamily="18" charset="0"/>
              </a:rPr>
              <a:t>Wife claiming maintenance must be unable to maintain herself</a:t>
            </a:r>
            <a:r>
              <a:rPr lang="en-IN" sz="1600" dirty="0">
                <a:solidFill>
                  <a:schemeClr val="tx1"/>
                </a:solidFill>
                <a:latin typeface="Bookman Old Style" panose="02050604050505020204" pitchFamily="18" charset="0"/>
              </a:rPr>
              <a:t> – As the object of Section 125 of the Code is mainly to prevent vagrancy, the requirement to pay maintenance should be only in respect of persons who are unable to maintain themselves. The maintenance has to be determined in the light of the standard of living of the person concerned which she enjoyed at the place of her husband.</a:t>
            </a:r>
          </a:p>
          <a:p>
            <a:pPr marL="400050" indent="-400050">
              <a:buClrTx/>
              <a:buFont typeface="+mj-lt"/>
              <a:buAutoNum type="romanLcPeriod"/>
            </a:pPr>
            <a:endParaRPr lang="en-IN" sz="1600" dirty="0">
              <a:solidFill>
                <a:schemeClr val="tx1"/>
              </a:solidFill>
            </a:endParaRPr>
          </a:p>
        </p:txBody>
      </p:sp>
      <p:pic>
        <p:nvPicPr>
          <p:cNvPr id="10" name="Picture 6" descr="Multitasking Woman Clipart">
            <a:extLst>
              <a:ext uri="{FF2B5EF4-FFF2-40B4-BE49-F238E27FC236}">
                <a16:creationId xmlns:a16="http://schemas.microsoft.com/office/drawing/2014/main" id="{B1AF5FF8-6F18-4819-AEA7-FB32B55836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70469" y="1614306"/>
            <a:ext cx="2238075" cy="130935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descr="Mother and child cartoon Royalty Free Vector Image">
            <a:extLst>
              <a:ext uri="{FF2B5EF4-FFF2-40B4-BE49-F238E27FC236}">
                <a16:creationId xmlns:a16="http://schemas.microsoft.com/office/drawing/2014/main" id="{2658DE78-6741-440F-868B-C6BE98E415D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9684"/>
          <a:stretch/>
        </p:blipFill>
        <p:spPr bwMode="auto">
          <a:xfrm>
            <a:off x="8970469" y="3139701"/>
            <a:ext cx="2238074" cy="2940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52251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C0718216-2EDF-471E-BFE9-57FC815DD974}"/>
              </a:ext>
            </a:extLst>
          </p:cNvPr>
          <p:cNvSpPr txBox="1">
            <a:spLocks/>
          </p:cNvSpPr>
          <p:nvPr/>
        </p:nvSpPr>
        <p:spPr>
          <a:xfrm>
            <a:off x="983456" y="616226"/>
            <a:ext cx="10225086" cy="918361"/>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WHAT IF NOT EARNING MEANS “DELIBERATELY NOT WORKING, BUT CAPABLE”?</a:t>
            </a:r>
          </a:p>
        </p:txBody>
      </p:sp>
      <p:sp>
        <p:nvSpPr>
          <p:cNvPr id="6" name="Title 3">
            <a:extLst>
              <a:ext uri="{FF2B5EF4-FFF2-40B4-BE49-F238E27FC236}">
                <a16:creationId xmlns:a16="http://schemas.microsoft.com/office/drawing/2014/main" id="{E266D9CE-DD40-4C40-BC98-90784C600F45}"/>
              </a:ext>
            </a:extLst>
          </p:cNvPr>
          <p:cNvSpPr txBox="1">
            <a:spLocks/>
          </p:cNvSpPr>
          <p:nvPr/>
        </p:nvSpPr>
        <p:spPr>
          <a:xfrm>
            <a:off x="2235222" y="2381030"/>
            <a:ext cx="7721556" cy="437814"/>
          </a:xfrm>
          <a:prstGeom prst="rect">
            <a:avLst/>
          </a:prstGeom>
          <a:effectLst/>
        </p:spPr>
        <p:txBody>
          <a:bodyPr vert="horz" lIns="91440" tIns="45720" rIns="91440" bIns="45720" rtlCol="0" anchor="t">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Smt. </a:t>
            </a:r>
            <a:r>
              <a:rPr lang="en-IN" dirty="0" err="1">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Mamta</a:t>
            </a:r>
            <a:r>
              <a:rPr lang="en-IN"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 Jaiswal v. Rajesh Jaiswal, 2000 (3) MPLJ 100</a:t>
            </a:r>
          </a:p>
        </p:txBody>
      </p:sp>
      <p:sp>
        <p:nvSpPr>
          <p:cNvPr id="7" name="Content Placeholder 2">
            <a:extLst>
              <a:ext uri="{FF2B5EF4-FFF2-40B4-BE49-F238E27FC236}">
                <a16:creationId xmlns:a16="http://schemas.microsoft.com/office/drawing/2014/main" id="{C0CCB434-ABD8-434E-9898-42286617DC00}"/>
              </a:ext>
            </a:extLst>
          </p:cNvPr>
          <p:cNvSpPr txBox="1">
            <a:spLocks/>
          </p:cNvSpPr>
          <p:nvPr/>
        </p:nvSpPr>
        <p:spPr>
          <a:xfrm>
            <a:off x="983454" y="2806194"/>
            <a:ext cx="10225087" cy="1715164"/>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174625" indent="-174625" algn="just">
              <a:buClrTx/>
              <a:buFont typeface="Arial" panose="020B0604020202020204" pitchFamily="34" charset="0"/>
              <a:buChar char="•"/>
            </a:pPr>
            <a:r>
              <a:rPr lang="en-US" sz="1600" dirty="0">
                <a:latin typeface="Bookman Old Style" panose="02050604050505020204" pitchFamily="18" charset="0"/>
              </a:rPr>
              <a:t>A spouse who is well qualified to get the service immediately with less efforts is not expected to remain idle to squeeze out, to milk out the other spouse by relieving him of his or her own purse by a cut in the nature of pendente life alimony.</a:t>
            </a:r>
          </a:p>
          <a:p>
            <a:pPr marL="174625" indent="-174625" algn="just">
              <a:buClrTx/>
              <a:buFont typeface="Arial" panose="020B0604020202020204" pitchFamily="34" charset="0"/>
              <a:buChar char="•"/>
            </a:pPr>
            <a:r>
              <a:rPr lang="en-US" sz="1600" dirty="0">
                <a:latin typeface="Bookman Old Style" panose="02050604050505020204" pitchFamily="18" charset="0"/>
              </a:rPr>
              <a:t>Section 24 is not meant for creating an army of such idle persons who would be sitting idle waiting for a ‘dole’ to be awarded by her husband who has got a grievance against her and who has gone to the Court for seeking a relief against her.</a:t>
            </a:r>
          </a:p>
        </p:txBody>
      </p:sp>
      <p:sp>
        <p:nvSpPr>
          <p:cNvPr id="10" name="Title 3">
            <a:extLst>
              <a:ext uri="{FF2B5EF4-FFF2-40B4-BE49-F238E27FC236}">
                <a16:creationId xmlns:a16="http://schemas.microsoft.com/office/drawing/2014/main" id="{1DFECA06-1DA2-4857-9107-10B916432554}"/>
              </a:ext>
            </a:extLst>
          </p:cNvPr>
          <p:cNvSpPr txBox="1">
            <a:spLocks/>
          </p:cNvSpPr>
          <p:nvPr/>
        </p:nvSpPr>
        <p:spPr>
          <a:xfrm>
            <a:off x="1037827" y="1534587"/>
            <a:ext cx="10225086" cy="756869"/>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200" dirty="0">
                <a:solidFill>
                  <a:schemeClr val="accent3">
                    <a:lumMod val="75000"/>
                  </a:schemeClr>
                </a:solidFill>
                <a:latin typeface="Adobe Garamond Pro Bold" panose="02020702060506020403" pitchFamily="18" charset="0"/>
              </a:rPr>
              <a:t>Whether a spouse who has the capacity of earning but chooses to remain idle should be permitted to saddle the other spouse with his or her expenditure?</a:t>
            </a:r>
          </a:p>
        </p:txBody>
      </p:sp>
      <p:sp>
        <p:nvSpPr>
          <p:cNvPr id="11" name="Title 3">
            <a:extLst>
              <a:ext uri="{FF2B5EF4-FFF2-40B4-BE49-F238E27FC236}">
                <a16:creationId xmlns:a16="http://schemas.microsoft.com/office/drawing/2014/main" id="{4B339F45-170F-4B77-80AE-F67030031091}"/>
              </a:ext>
            </a:extLst>
          </p:cNvPr>
          <p:cNvSpPr txBox="1">
            <a:spLocks/>
          </p:cNvSpPr>
          <p:nvPr/>
        </p:nvSpPr>
        <p:spPr>
          <a:xfrm>
            <a:off x="2872124" y="4447236"/>
            <a:ext cx="6556488" cy="437814"/>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200" dirty="0">
                <a:solidFill>
                  <a:schemeClr val="accent3">
                    <a:lumMod val="75000"/>
                  </a:schemeClr>
                </a:solidFill>
                <a:latin typeface="Adobe Garamond Pro Bold" panose="02020702060506020403" pitchFamily="18" charset="0"/>
              </a:rPr>
              <a:t>“No maintenance to well qualified and capable wife!”</a:t>
            </a:r>
          </a:p>
        </p:txBody>
      </p:sp>
      <p:sp>
        <p:nvSpPr>
          <p:cNvPr id="12" name="Title 3">
            <a:extLst>
              <a:ext uri="{FF2B5EF4-FFF2-40B4-BE49-F238E27FC236}">
                <a16:creationId xmlns:a16="http://schemas.microsoft.com/office/drawing/2014/main" id="{0B4D71F8-2BFC-4E87-B313-3DCA52C5C023}"/>
              </a:ext>
            </a:extLst>
          </p:cNvPr>
          <p:cNvSpPr txBox="1">
            <a:spLocks/>
          </p:cNvSpPr>
          <p:nvPr/>
        </p:nvSpPr>
        <p:spPr>
          <a:xfrm>
            <a:off x="2258353" y="4971299"/>
            <a:ext cx="7721556" cy="437814"/>
          </a:xfrm>
          <a:prstGeom prst="rect">
            <a:avLst/>
          </a:prstGeom>
          <a:effectLst/>
        </p:spPr>
        <p:txBody>
          <a:bodyPr vert="horz" lIns="91440" tIns="45720" rIns="91440" bIns="45720" rtlCol="0" anchor="t">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dirty="0" err="1">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Shailja</a:t>
            </a:r>
            <a:r>
              <a:rPr lang="en-IN"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 &amp; </a:t>
            </a:r>
            <a:r>
              <a:rPr lang="en-IN" dirty="0" err="1">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Anr</a:t>
            </a:r>
            <a:r>
              <a:rPr lang="en-IN"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 v. </a:t>
            </a:r>
            <a:r>
              <a:rPr lang="en-IN" dirty="0" err="1">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Khobanna</a:t>
            </a:r>
            <a:r>
              <a:rPr lang="en-IN"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 (2018) 12 SCC 199</a:t>
            </a:r>
          </a:p>
        </p:txBody>
      </p:sp>
      <p:sp>
        <p:nvSpPr>
          <p:cNvPr id="13" name="Content Placeholder 2">
            <a:extLst>
              <a:ext uri="{FF2B5EF4-FFF2-40B4-BE49-F238E27FC236}">
                <a16:creationId xmlns:a16="http://schemas.microsoft.com/office/drawing/2014/main" id="{2561FC14-C222-4B10-B56B-DF64BAB6FB33}"/>
              </a:ext>
            </a:extLst>
          </p:cNvPr>
          <p:cNvSpPr txBox="1">
            <a:spLocks/>
          </p:cNvSpPr>
          <p:nvPr/>
        </p:nvSpPr>
        <p:spPr>
          <a:xfrm>
            <a:off x="1007149" y="5376183"/>
            <a:ext cx="10225087" cy="756869"/>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just">
              <a:buNone/>
            </a:pPr>
            <a:r>
              <a:rPr lang="en-US" sz="1600" dirty="0">
                <a:latin typeface="Bookman Old Style" panose="02050604050505020204" pitchFamily="18" charset="0"/>
              </a:rPr>
              <a:t>Merely because the wife is capable of earning it is not a reason to reduce the maintenance awarded to her and said that whether a wife is capable of earning and is actually earning are two different factors.</a:t>
            </a:r>
            <a:endParaRPr lang="en-IN" sz="1600" dirty="0">
              <a:solidFill>
                <a:srgbClr val="FF0000"/>
              </a:solidFill>
              <a:latin typeface="Bookman Old Style" panose="02050604050505020204" pitchFamily="18" charset="0"/>
            </a:endParaRPr>
          </a:p>
        </p:txBody>
      </p:sp>
    </p:spTree>
    <p:extLst>
      <p:ext uri="{BB962C8B-B14F-4D97-AF65-F5344CB8AC3E}">
        <p14:creationId xmlns:p14="http://schemas.microsoft.com/office/powerpoint/2010/main" val="940018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C0718216-2EDF-471E-BFE9-57FC815DD974}"/>
              </a:ext>
            </a:extLst>
          </p:cNvPr>
          <p:cNvSpPr txBox="1">
            <a:spLocks/>
          </p:cNvSpPr>
          <p:nvPr/>
        </p:nvSpPr>
        <p:spPr>
          <a:xfrm>
            <a:off x="1252322" y="745629"/>
            <a:ext cx="9187960" cy="518201"/>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QUANTUM OF MAINTENANCE TO BE DECIDED… HOW?</a:t>
            </a:r>
          </a:p>
        </p:txBody>
      </p:sp>
      <p:sp>
        <p:nvSpPr>
          <p:cNvPr id="6" name="Title 3">
            <a:extLst>
              <a:ext uri="{FF2B5EF4-FFF2-40B4-BE49-F238E27FC236}">
                <a16:creationId xmlns:a16="http://schemas.microsoft.com/office/drawing/2014/main" id="{E266D9CE-DD40-4C40-BC98-90784C600F45}"/>
              </a:ext>
            </a:extLst>
          </p:cNvPr>
          <p:cNvSpPr txBox="1">
            <a:spLocks/>
          </p:cNvSpPr>
          <p:nvPr/>
        </p:nvSpPr>
        <p:spPr>
          <a:xfrm>
            <a:off x="2569128" y="1408686"/>
            <a:ext cx="7053744" cy="518201"/>
          </a:xfrm>
          <a:prstGeom prst="rect">
            <a:avLst/>
          </a:prstGeom>
          <a:effectLst/>
        </p:spPr>
        <p:txBody>
          <a:bodyPr vert="horz" lIns="91440" tIns="45720" rIns="91440" bIns="45720" rtlCol="0" anchor="t">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dirty="0" err="1">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Annurita</a:t>
            </a:r>
            <a:r>
              <a:rPr lang="en-IN"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 Vohra v. Sandeep Vohra, 2004 (74) DRJ 99</a:t>
            </a:r>
          </a:p>
        </p:txBody>
      </p:sp>
      <p:sp>
        <p:nvSpPr>
          <p:cNvPr id="7" name="Content Placeholder 2">
            <a:extLst>
              <a:ext uri="{FF2B5EF4-FFF2-40B4-BE49-F238E27FC236}">
                <a16:creationId xmlns:a16="http://schemas.microsoft.com/office/drawing/2014/main" id="{C0CCB434-ABD8-434E-9898-42286617DC00}"/>
              </a:ext>
            </a:extLst>
          </p:cNvPr>
          <p:cNvSpPr txBox="1">
            <a:spLocks/>
          </p:cNvSpPr>
          <p:nvPr/>
        </p:nvSpPr>
        <p:spPr>
          <a:xfrm>
            <a:off x="983454" y="2008132"/>
            <a:ext cx="10225087" cy="3790501"/>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174625" indent="-174625" algn="just">
              <a:buClrTx/>
              <a:buFont typeface="Arial" panose="020B0604020202020204" pitchFamily="34" charset="0"/>
              <a:buChar char="•"/>
            </a:pPr>
            <a:r>
              <a:rPr lang="en-IN" sz="1600" dirty="0">
                <a:latin typeface="Bookman Old Style" panose="02050604050505020204" pitchFamily="18" charset="0"/>
              </a:rPr>
              <a:t>The Court must first arrive at the net disposable income of the husband or the dominant earning spouse. If the other spouse is also working these earnings must be kept in mind. This would constitute the ‘Family Resource Cake’ which would then be cut up and distributed amongst the members of the family. The apportionment of the cake must be in consonance with the financial requirements of the family members.</a:t>
            </a:r>
          </a:p>
          <a:p>
            <a:pPr marL="174625" indent="-174625" algn="just">
              <a:buClrTx/>
              <a:buFont typeface="Arial" panose="020B0604020202020204" pitchFamily="34" charset="0"/>
              <a:buChar char="•"/>
            </a:pPr>
            <a:r>
              <a:rPr lang="en-IN" sz="1600" dirty="0">
                <a:latin typeface="Bookman Old Style" panose="02050604050505020204" pitchFamily="18" charset="0"/>
              </a:rPr>
              <a:t>No set formula can be laid for fixing the amount of maintenance. It has, in the very nature of things, to depend on the facts and circumstances of each case. Some scope for leverage can, however, be always there. The Court has to consider the status of the parties, their respective needs, the capacity of the husband to pay having regard to his reasonable expenses for his own maintenance and of those he is obliged under the law and statutory but involuntary payments or deductions.</a:t>
            </a:r>
          </a:p>
          <a:p>
            <a:pPr marL="174625" indent="-174625" algn="just">
              <a:buClrTx/>
              <a:buFont typeface="Arial" panose="020B0604020202020204" pitchFamily="34" charset="0"/>
              <a:buChar char="•"/>
            </a:pPr>
            <a:r>
              <a:rPr lang="en-IN" sz="1600" b="1" dirty="0">
                <a:latin typeface="Bookman Old Style" panose="02050604050505020204" pitchFamily="18" charset="0"/>
              </a:rPr>
              <a:t>A satisfactory approach would be to divide the Family Resource Cake in two portions to the husband since he has to incur extra expenses in the course of making his earning, and one share each to other members.</a:t>
            </a:r>
          </a:p>
        </p:txBody>
      </p:sp>
    </p:spTree>
    <p:extLst>
      <p:ext uri="{BB962C8B-B14F-4D97-AF65-F5344CB8AC3E}">
        <p14:creationId xmlns:p14="http://schemas.microsoft.com/office/powerpoint/2010/main" val="19641516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E266D9CE-DD40-4C40-BC98-90784C600F45}"/>
              </a:ext>
            </a:extLst>
          </p:cNvPr>
          <p:cNvSpPr txBox="1">
            <a:spLocks/>
          </p:cNvSpPr>
          <p:nvPr/>
        </p:nvSpPr>
        <p:spPr>
          <a:xfrm>
            <a:off x="1942707" y="1161916"/>
            <a:ext cx="8306585" cy="865924"/>
          </a:xfrm>
          <a:prstGeom prst="rect">
            <a:avLst/>
          </a:prstGeom>
          <a:effectLst/>
        </p:spPr>
        <p:txBody>
          <a:bodyPr vert="horz" lIns="91440" tIns="45720" rIns="91440" bIns="45720" rtlCol="0" anchor="t">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Kalyan Dey Chowdhury v. Rita Dey Chowdhury Nee </a:t>
            </a:r>
            <a:r>
              <a:rPr lang="en-IN" dirty="0" err="1">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Nandy</a:t>
            </a:r>
            <a:endParaRPr lang="en-IN"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endParaRPr>
          </a:p>
          <a:p>
            <a:r>
              <a:rPr lang="en-IN"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Civil Appeal No. 5369 of 2017</a:t>
            </a:r>
          </a:p>
        </p:txBody>
      </p:sp>
      <p:sp>
        <p:nvSpPr>
          <p:cNvPr id="7" name="Content Placeholder 2">
            <a:extLst>
              <a:ext uri="{FF2B5EF4-FFF2-40B4-BE49-F238E27FC236}">
                <a16:creationId xmlns:a16="http://schemas.microsoft.com/office/drawing/2014/main" id="{C0CCB434-ABD8-434E-9898-42286617DC00}"/>
              </a:ext>
            </a:extLst>
          </p:cNvPr>
          <p:cNvSpPr txBox="1">
            <a:spLocks/>
          </p:cNvSpPr>
          <p:nvPr/>
        </p:nvSpPr>
        <p:spPr>
          <a:xfrm>
            <a:off x="983454" y="2018373"/>
            <a:ext cx="8149395" cy="4129006"/>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just">
              <a:buClrTx/>
              <a:buNone/>
            </a:pPr>
            <a:r>
              <a:rPr lang="en-IN" sz="1800" dirty="0">
                <a:latin typeface="Bookman Old Style" panose="02050604050505020204" pitchFamily="18" charset="0"/>
              </a:rPr>
              <a:t>The Hon’ble Supreme Court held that 25% of the husband’s net salary would be just and proper as maintenance to wife.</a:t>
            </a:r>
          </a:p>
          <a:p>
            <a:pPr marL="0" indent="0" algn="just">
              <a:buClrTx/>
              <a:buNone/>
            </a:pPr>
            <a:r>
              <a:rPr lang="en-IN" sz="1800" dirty="0">
                <a:latin typeface="Bookman Old Style" panose="02050604050505020204" pitchFamily="18" charset="0"/>
              </a:rPr>
              <a:t>Reference was made to </a:t>
            </a:r>
            <a:r>
              <a:rPr lang="en-IN" sz="1800" b="1" dirty="0" err="1">
                <a:latin typeface="Bookman Old Style" panose="02050604050505020204" pitchFamily="18" charset="0"/>
              </a:rPr>
              <a:t>Dr.</a:t>
            </a:r>
            <a:r>
              <a:rPr lang="en-IN" sz="1800" b="1" dirty="0">
                <a:latin typeface="Bookman Old Style" panose="02050604050505020204" pitchFamily="18" charset="0"/>
              </a:rPr>
              <a:t> </a:t>
            </a:r>
            <a:r>
              <a:rPr lang="en-IN" sz="1800" b="1" dirty="0" err="1">
                <a:latin typeface="Bookman Old Style" panose="02050604050505020204" pitchFamily="18" charset="0"/>
              </a:rPr>
              <a:t>Kulbhushan</a:t>
            </a:r>
            <a:r>
              <a:rPr lang="en-IN" sz="1800" b="1" dirty="0">
                <a:latin typeface="Bookman Old Style" panose="02050604050505020204" pitchFamily="18" charset="0"/>
              </a:rPr>
              <a:t> v. Raj Kumari &amp; </a:t>
            </a:r>
            <a:r>
              <a:rPr lang="en-IN" sz="1800" b="1" dirty="0" err="1">
                <a:latin typeface="Bookman Old Style" panose="02050604050505020204" pitchFamily="18" charset="0"/>
              </a:rPr>
              <a:t>Anr</a:t>
            </a:r>
            <a:r>
              <a:rPr lang="en-IN" sz="1800" b="1" dirty="0">
                <a:latin typeface="Bookman Old Style" panose="02050604050505020204" pitchFamily="18" charset="0"/>
              </a:rPr>
              <a:t>., 1970 (3) SCC 129</a:t>
            </a:r>
            <a:r>
              <a:rPr lang="en-IN" sz="1800" dirty="0">
                <a:latin typeface="Bookman Old Style" panose="02050604050505020204" pitchFamily="18" charset="0"/>
              </a:rPr>
              <a:t> wherein it was held that 25% of the husband’s net salary would be just and proper to be awarded as maintenance to the respondent-wife.</a:t>
            </a:r>
          </a:p>
          <a:p>
            <a:pPr marL="0" indent="0" algn="just">
              <a:buClrTx/>
              <a:buNone/>
            </a:pPr>
            <a:r>
              <a:rPr lang="en-IN" sz="1800" dirty="0">
                <a:latin typeface="Bookman Old Style" panose="02050604050505020204" pitchFamily="18" charset="0"/>
              </a:rPr>
              <a:t>Other remarkable observations which were made by the Court were:</a:t>
            </a:r>
          </a:p>
          <a:p>
            <a:pPr marL="174625" indent="-174625" algn="just">
              <a:buClrTx/>
              <a:buFont typeface="Arial" panose="020B0604020202020204" pitchFamily="34" charset="0"/>
              <a:buChar char="•"/>
            </a:pPr>
            <a:r>
              <a:rPr lang="en-IN" sz="1800" dirty="0">
                <a:latin typeface="Bookman Old Style" panose="02050604050505020204" pitchFamily="18" charset="0"/>
              </a:rPr>
              <a:t>The amount of permanent alimony awarded to the wife must be befitting the status of the parties and the capacity of the spouse to pay maintenance.</a:t>
            </a:r>
          </a:p>
          <a:p>
            <a:pPr marL="174625" indent="-174625" algn="just">
              <a:buClrTx/>
              <a:buFont typeface="Arial" panose="020B0604020202020204" pitchFamily="34" charset="0"/>
              <a:buChar char="•"/>
            </a:pPr>
            <a:r>
              <a:rPr lang="en-IN" sz="1800" dirty="0">
                <a:latin typeface="Bookman Old Style" panose="02050604050505020204" pitchFamily="18" charset="0"/>
              </a:rPr>
              <a:t>That maintenance is always dependant on the factual situation of the case and the Court would be justified in moulding the claim for maintenance passed on various factors.</a:t>
            </a:r>
          </a:p>
          <a:p>
            <a:pPr marL="0" indent="0" algn="just">
              <a:buClrTx/>
              <a:buNone/>
            </a:pPr>
            <a:endParaRPr lang="en-IN" sz="1800" dirty="0">
              <a:latin typeface="Bookman Old Style" panose="02050604050505020204" pitchFamily="18" charset="0"/>
            </a:endParaRPr>
          </a:p>
        </p:txBody>
      </p:sp>
      <p:sp>
        <p:nvSpPr>
          <p:cNvPr id="10" name="Title 3">
            <a:extLst>
              <a:ext uri="{FF2B5EF4-FFF2-40B4-BE49-F238E27FC236}">
                <a16:creationId xmlns:a16="http://schemas.microsoft.com/office/drawing/2014/main" id="{C49FAB9A-23C2-4C27-81EA-E05E86A91999}"/>
              </a:ext>
            </a:extLst>
          </p:cNvPr>
          <p:cNvSpPr txBox="1">
            <a:spLocks/>
          </p:cNvSpPr>
          <p:nvPr/>
        </p:nvSpPr>
        <p:spPr>
          <a:xfrm>
            <a:off x="2569128" y="710621"/>
            <a:ext cx="7053744" cy="518201"/>
          </a:xfrm>
          <a:prstGeom prst="rect">
            <a:avLst/>
          </a:prstGeom>
          <a:effectLst/>
        </p:spPr>
        <p:txBody>
          <a:bodyPr vert="horz" lIns="91440" tIns="45720" rIns="91440" bIns="45720" rtlCol="0" anchor="t">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dirty="0">
                <a:solidFill>
                  <a:schemeClr val="accent3">
                    <a:lumMod val="75000"/>
                  </a:schemeClr>
                </a:solidFill>
                <a:latin typeface="Adobe Garamond Pro Bold" panose="02020702060506020403" pitchFamily="18" charset="0"/>
              </a:rPr>
              <a:t>Apex Court and Its Observation on Quantum</a:t>
            </a:r>
          </a:p>
        </p:txBody>
      </p:sp>
      <p:sp>
        <p:nvSpPr>
          <p:cNvPr id="11" name="Content Placeholder 2">
            <a:extLst>
              <a:ext uri="{FF2B5EF4-FFF2-40B4-BE49-F238E27FC236}">
                <a16:creationId xmlns:a16="http://schemas.microsoft.com/office/drawing/2014/main" id="{3F5B574A-C303-4D11-98A3-8CBB8E852962}"/>
              </a:ext>
            </a:extLst>
          </p:cNvPr>
          <p:cNvSpPr txBox="1">
            <a:spLocks/>
          </p:cNvSpPr>
          <p:nvPr/>
        </p:nvSpPr>
        <p:spPr>
          <a:xfrm>
            <a:off x="1139571" y="4622181"/>
            <a:ext cx="10225087" cy="3790501"/>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174625" indent="-174625" algn="just">
              <a:buClrTx/>
              <a:buFont typeface="Arial" panose="020B0604020202020204" pitchFamily="34" charset="0"/>
              <a:buChar char="•"/>
            </a:pPr>
            <a:endParaRPr lang="en-IN" sz="1800" dirty="0">
              <a:latin typeface="Bookman Old Style" panose="02050604050505020204" pitchFamily="18" charset="0"/>
            </a:endParaRPr>
          </a:p>
        </p:txBody>
      </p:sp>
      <p:pic>
        <p:nvPicPr>
          <p:cNvPr id="14" name="Picture 2" descr="Indian rupee money bag | Free Vector">
            <a:extLst>
              <a:ext uri="{FF2B5EF4-FFF2-40B4-BE49-F238E27FC236}">
                <a16:creationId xmlns:a16="http://schemas.microsoft.com/office/drawing/2014/main" id="{ED681A78-4C31-47BD-B06F-E0D985AFD3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187" b="11187"/>
          <a:stretch/>
        </p:blipFill>
        <p:spPr bwMode="auto">
          <a:xfrm>
            <a:off x="9244362" y="2061293"/>
            <a:ext cx="1953291" cy="195329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Flat Design Indian Rupee Vector Illustration Of People Are Making ...">
            <a:extLst>
              <a:ext uri="{FF2B5EF4-FFF2-40B4-BE49-F238E27FC236}">
                <a16:creationId xmlns:a16="http://schemas.microsoft.com/office/drawing/2014/main" id="{F78A000C-1234-4E47-B16D-7AF1F7E915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44363" y="4184465"/>
            <a:ext cx="1953291" cy="1953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51163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E266D9CE-DD40-4C40-BC98-90784C600F45}"/>
              </a:ext>
            </a:extLst>
          </p:cNvPr>
          <p:cNvSpPr txBox="1">
            <a:spLocks/>
          </p:cNvSpPr>
          <p:nvPr/>
        </p:nvSpPr>
        <p:spPr>
          <a:xfrm>
            <a:off x="1792239" y="6425038"/>
            <a:ext cx="7053745" cy="865924"/>
          </a:xfrm>
          <a:prstGeom prst="rect">
            <a:avLst/>
          </a:prstGeom>
          <a:effectLst/>
        </p:spPr>
        <p:txBody>
          <a:bodyPr vert="horz" lIns="91440" tIns="45720" rIns="91440" bIns="45720" rtlCol="0" anchor="t">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IN"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endParaRPr>
          </a:p>
        </p:txBody>
      </p:sp>
      <p:sp>
        <p:nvSpPr>
          <p:cNvPr id="7" name="Content Placeholder 2">
            <a:extLst>
              <a:ext uri="{FF2B5EF4-FFF2-40B4-BE49-F238E27FC236}">
                <a16:creationId xmlns:a16="http://schemas.microsoft.com/office/drawing/2014/main" id="{C0CCB434-ABD8-434E-9898-42286617DC00}"/>
              </a:ext>
            </a:extLst>
          </p:cNvPr>
          <p:cNvSpPr txBox="1">
            <a:spLocks/>
          </p:cNvSpPr>
          <p:nvPr/>
        </p:nvSpPr>
        <p:spPr>
          <a:xfrm>
            <a:off x="827342" y="1451845"/>
            <a:ext cx="7770993" cy="4541194"/>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177800" indent="-177800" algn="just">
              <a:buClrTx/>
              <a:buFont typeface="Arial" panose="020B0604020202020204" pitchFamily="34" charset="0"/>
              <a:buChar char="•"/>
            </a:pPr>
            <a:r>
              <a:rPr lang="en-US" sz="1800" dirty="0">
                <a:latin typeface="Bookman Old Style" panose="02050604050505020204" pitchFamily="18" charset="0"/>
              </a:rPr>
              <a:t>Suppression must be of a material fact.</a:t>
            </a:r>
          </a:p>
          <a:p>
            <a:pPr marL="177800" indent="-177800" algn="just">
              <a:buClrTx/>
              <a:buFont typeface="Arial" panose="020B0604020202020204" pitchFamily="34" charset="0"/>
              <a:buChar char="•"/>
            </a:pPr>
            <a:r>
              <a:rPr lang="en-US" sz="1800" dirty="0">
                <a:latin typeface="Bookman Old Style" panose="02050604050505020204" pitchFamily="18" charset="0"/>
              </a:rPr>
              <a:t>The court has to consider “suppression” in its entirety and not by resorting to hairsplitting.</a:t>
            </a:r>
          </a:p>
          <a:p>
            <a:pPr marL="177800" indent="-177800" algn="just">
              <a:buClrTx/>
              <a:buFont typeface="Arial" panose="020B0604020202020204" pitchFamily="34" charset="0"/>
              <a:buChar char="•"/>
            </a:pPr>
            <a:r>
              <a:rPr lang="en-US" sz="1800" dirty="0">
                <a:latin typeface="Bookman Old Style" panose="02050604050505020204" pitchFamily="18" charset="0"/>
              </a:rPr>
              <a:t>If the explanation is </a:t>
            </a:r>
            <a:r>
              <a:rPr lang="en-US" sz="1800" dirty="0" err="1">
                <a:latin typeface="Bookman Old Style" panose="02050604050505020204" pitchFamily="18" charset="0"/>
              </a:rPr>
              <a:t>bonafide</a:t>
            </a:r>
            <a:r>
              <a:rPr lang="en-US" sz="1800" dirty="0">
                <a:latin typeface="Bookman Old Style" panose="02050604050505020204" pitchFamily="18" charset="0"/>
              </a:rPr>
              <a:t>, the party is not required to face dismissal of the claim.</a:t>
            </a:r>
          </a:p>
          <a:p>
            <a:pPr marL="177800" indent="-177800" algn="just">
              <a:buClrTx/>
              <a:buFont typeface="Arial" panose="020B0604020202020204" pitchFamily="34" charset="0"/>
              <a:buChar char="•"/>
            </a:pPr>
            <a:r>
              <a:rPr lang="en-US" sz="1800" b="1" dirty="0">
                <a:latin typeface="Bookman Old Style" panose="02050604050505020204" pitchFamily="18" charset="0"/>
              </a:rPr>
              <a:t>There are various judgments where the Courts have observed that when there is suppression of facts, maintenance ought to be reduced…however, this is fatal..</a:t>
            </a:r>
          </a:p>
          <a:p>
            <a:pPr marL="0" indent="0" algn="ctr">
              <a:buNone/>
            </a:pPr>
            <a:r>
              <a:rPr lang="en-IN" sz="22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P. Suresh v. Smt. S. Deepa, </a:t>
            </a:r>
            <a:r>
              <a:rPr lang="en-IN" sz="2200" dirty="0" err="1">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Karnartaka</a:t>
            </a:r>
            <a:r>
              <a:rPr lang="en-IN" sz="22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 High Court</a:t>
            </a:r>
          </a:p>
          <a:p>
            <a:pPr marL="0" indent="0" algn="ctr">
              <a:buNone/>
            </a:pPr>
            <a:r>
              <a:rPr lang="en-IN" sz="22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Arun Kumar v. </a:t>
            </a:r>
            <a:r>
              <a:rPr lang="en-IN" sz="2200" dirty="0" err="1">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Meenu</a:t>
            </a:r>
            <a:r>
              <a:rPr lang="en-IN" sz="22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 Kumar, (2012) 194 DLT 757</a:t>
            </a:r>
          </a:p>
          <a:p>
            <a:pPr marL="177800" indent="-177800" algn="just">
              <a:buClrTx/>
              <a:buFont typeface="Arial" panose="020B0604020202020204" pitchFamily="34" charset="0"/>
              <a:buChar char="•"/>
            </a:pPr>
            <a:r>
              <a:rPr lang="en-US" sz="1800" b="1" dirty="0">
                <a:latin typeface="Bookman Old Style" panose="02050604050505020204" pitchFamily="18" charset="0"/>
              </a:rPr>
              <a:t>And if suppression of facts by the wife.. She should not be entitled to receive any amount of maintenance. </a:t>
            </a:r>
          </a:p>
          <a:p>
            <a:pPr marL="0" indent="0" algn="just">
              <a:buClrTx/>
              <a:buNone/>
            </a:pPr>
            <a:endParaRPr lang="en-US" sz="1800" dirty="0">
              <a:latin typeface="Bookman Old Style" panose="02050604050505020204" pitchFamily="18" charset="0"/>
            </a:endParaRPr>
          </a:p>
          <a:p>
            <a:pPr marL="0" indent="0" algn="just">
              <a:buClrTx/>
              <a:buNone/>
            </a:pPr>
            <a:endParaRPr lang="en-IN" sz="1800" dirty="0">
              <a:latin typeface="Bookman Old Style" panose="02050604050505020204" pitchFamily="18" charset="0"/>
            </a:endParaRPr>
          </a:p>
        </p:txBody>
      </p:sp>
      <p:sp>
        <p:nvSpPr>
          <p:cNvPr id="10" name="Title 3">
            <a:extLst>
              <a:ext uri="{FF2B5EF4-FFF2-40B4-BE49-F238E27FC236}">
                <a16:creationId xmlns:a16="http://schemas.microsoft.com/office/drawing/2014/main" id="{C49FAB9A-23C2-4C27-81EA-E05E86A91999}"/>
              </a:ext>
            </a:extLst>
          </p:cNvPr>
          <p:cNvSpPr txBox="1">
            <a:spLocks/>
          </p:cNvSpPr>
          <p:nvPr/>
        </p:nvSpPr>
        <p:spPr>
          <a:xfrm>
            <a:off x="2569128" y="822131"/>
            <a:ext cx="7053744" cy="518201"/>
          </a:xfrm>
          <a:prstGeom prst="rect">
            <a:avLst/>
          </a:prstGeom>
          <a:effectLst/>
        </p:spPr>
        <p:txBody>
          <a:bodyPr vert="horz" lIns="91440" tIns="45720" rIns="91440" bIns="45720" rtlCol="0" anchor="t">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dirty="0">
                <a:solidFill>
                  <a:schemeClr val="accent3">
                    <a:lumMod val="75000"/>
                  </a:schemeClr>
                </a:solidFill>
                <a:latin typeface="Adobe Garamond Pro Bold" panose="02020702060506020403" pitchFamily="18" charset="0"/>
              </a:rPr>
              <a:t>MAINTENANCE – IF SUPPRESSION OF FACTS?</a:t>
            </a:r>
          </a:p>
        </p:txBody>
      </p:sp>
      <p:sp>
        <p:nvSpPr>
          <p:cNvPr id="11" name="Content Placeholder 2">
            <a:extLst>
              <a:ext uri="{FF2B5EF4-FFF2-40B4-BE49-F238E27FC236}">
                <a16:creationId xmlns:a16="http://schemas.microsoft.com/office/drawing/2014/main" id="{3F5B574A-C303-4D11-98A3-8CBB8E852962}"/>
              </a:ext>
            </a:extLst>
          </p:cNvPr>
          <p:cNvSpPr txBox="1">
            <a:spLocks/>
          </p:cNvSpPr>
          <p:nvPr/>
        </p:nvSpPr>
        <p:spPr>
          <a:xfrm>
            <a:off x="1139571" y="4622181"/>
            <a:ext cx="10225087" cy="3790501"/>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174625" indent="-174625" algn="just">
              <a:buClrTx/>
              <a:buFont typeface="Arial" panose="020B0604020202020204" pitchFamily="34" charset="0"/>
              <a:buChar char="•"/>
            </a:pPr>
            <a:endParaRPr lang="en-IN" sz="1800" dirty="0">
              <a:latin typeface="Bookman Old Style" panose="02050604050505020204" pitchFamily="18" charset="0"/>
            </a:endParaRPr>
          </a:p>
        </p:txBody>
      </p:sp>
      <p:pic>
        <p:nvPicPr>
          <p:cNvPr id="8" name="Picture 2" descr="Woman show silence sign. Vector illustration in retro pop art ...">
            <a:extLst>
              <a:ext uri="{FF2B5EF4-FFF2-40B4-BE49-F238E27FC236}">
                <a16:creationId xmlns:a16="http://schemas.microsoft.com/office/drawing/2014/main" id="{810E3A91-7486-4849-813D-3BAA15401E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0816" y="2003162"/>
            <a:ext cx="2441360" cy="3438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5383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E266D9CE-DD40-4C40-BC98-90784C600F45}"/>
              </a:ext>
            </a:extLst>
          </p:cNvPr>
          <p:cNvSpPr txBox="1">
            <a:spLocks/>
          </p:cNvSpPr>
          <p:nvPr/>
        </p:nvSpPr>
        <p:spPr>
          <a:xfrm>
            <a:off x="1792239" y="6425038"/>
            <a:ext cx="7053745" cy="865924"/>
          </a:xfrm>
          <a:prstGeom prst="rect">
            <a:avLst/>
          </a:prstGeom>
          <a:effectLst/>
        </p:spPr>
        <p:txBody>
          <a:bodyPr vert="horz" lIns="91440" tIns="45720" rIns="91440" bIns="45720" rtlCol="0" anchor="t">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IN"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endParaRPr>
          </a:p>
        </p:txBody>
      </p:sp>
      <p:sp>
        <p:nvSpPr>
          <p:cNvPr id="7" name="Content Placeholder 2">
            <a:extLst>
              <a:ext uri="{FF2B5EF4-FFF2-40B4-BE49-F238E27FC236}">
                <a16:creationId xmlns:a16="http://schemas.microsoft.com/office/drawing/2014/main" id="{C0CCB434-ABD8-434E-9898-42286617DC00}"/>
              </a:ext>
            </a:extLst>
          </p:cNvPr>
          <p:cNvSpPr txBox="1">
            <a:spLocks/>
          </p:cNvSpPr>
          <p:nvPr/>
        </p:nvSpPr>
        <p:spPr>
          <a:xfrm>
            <a:off x="827342" y="1451844"/>
            <a:ext cx="10456245" cy="4584025"/>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just">
              <a:buClrTx/>
              <a:buNone/>
            </a:pPr>
            <a:r>
              <a:rPr lang="en-US" sz="1600" b="1" dirty="0">
                <a:latin typeface="Bookman Old Style" panose="02050604050505020204" pitchFamily="18" charset="0"/>
              </a:rPr>
              <a:t>WIFE MUST NOT BE LIVING IN ADULTERY</a:t>
            </a:r>
          </a:p>
          <a:p>
            <a:pPr marL="177800" indent="-177800" algn="just">
              <a:buClrTx/>
              <a:buFont typeface="Arial" panose="020B0604020202020204" pitchFamily="34" charset="0"/>
              <a:buChar char="•"/>
            </a:pPr>
            <a:r>
              <a:rPr lang="en-IN" sz="1600" dirty="0">
                <a:latin typeface="Bookman Old Style" panose="02050604050505020204" pitchFamily="18" charset="0"/>
              </a:rPr>
              <a:t>As per Section 125(4) of the Code of Criminal Procedure, no wife shall be entitled to receive an allowance for the maintenance or the interim maintenance and expenses of proceeding, as the case may be, from her husband under Section 125 if she is living in adultery.</a:t>
            </a:r>
          </a:p>
          <a:p>
            <a:pPr marL="0" indent="0" algn="just">
              <a:buClrTx/>
              <a:buNone/>
            </a:pPr>
            <a:endParaRPr lang="en-IN" sz="1600" dirty="0">
              <a:latin typeface="Bookman Old Style" panose="02050604050505020204" pitchFamily="18" charset="0"/>
            </a:endParaRPr>
          </a:p>
          <a:p>
            <a:pPr marL="0" indent="0" algn="just">
              <a:buClrTx/>
              <a:buNone/>
            </a:pPr>
            <a:r>
              <a:rPr lang="en-IN" sz="1600" b="1" dirty="0">
                <a:latin typeface="Bookman Old Style" panose="02050604050505020204" pitchFamily="18" charset="0"/>
              </a:rPr>
              <a:t>WIFE MUST NOT REFUSE WITHOUT SUFFICIENT REASONS TO LIVE WITH HER HUSBAND</a:t>
            </a:r>
          </a:p>
          <a:p>
            <a:pPr marL="177800" lvl="0" indent="-177800" algn="just">
              <a:buClrTx/>
            </a:pPr>
            <a:r>
              <a:rPr lang="en-IN" sz="1600" dirty="0">
                <a:latin typeface="Bookman Old Style" panose="02050604050505020204" pitchFamily="18" charset="0"/>
              </a:rPr>
              <a:t>According to Section 125(4) of the Code of Criminal Procedure, no wife shall be entitled to receive an allowance for the maintenance from her husband, if she refuses to live with her Husband, or if they are living separately by mutual consent.</a:t>
            </a:r>
          </a:p>
          <a:p>
            <a:pPr marL="177800" lvl="0" indent="-177800" algn="just">
              <a:buClrTx/>
            </a:pPr>
            <a:r>
              <a:rPr lang="en-IN" sz="1600" dirty="0">
                <a:latin typeface="Bookman Old Style" panose="02050604050505020204" pitchFamily="18" charset="0"/>
              </a:rPr>
              <a:t>As per explanation to Section 125(3) of the Code, if a husband has contracted marriage with another woman or keeps a mistress, it shall be considered to be a just ground for his wife’s refusal to live with him.</a:t>
            </a:r>
          </a:p>
          <a:p>
            <a:pPr marL="177800" lvl="0" indent="-177800" algn="just">
              <a:buClrTx/>
            </a:pPr>
            <a:r>
              <a:rPr lang="en-IN" sz="1600" dirty="0">
                <a:latin typeface="Bookman Old Style" panose="02050604050505020204" pitchFamily="18" charset="0"/>
              </a:rPr>
              <a:t>As per explanation to Section 125(3) of the Code, if a husband has contracted marriage with another woman or keeps a mistress, it shall be considered to be a just ground for his wife’s refusal to live with him.</a:t>
            </a:r>
          </a:p>
          <a:p>
            <a:pPr marL="0" indent="0" algn="just">
              <a:buClrTx/>
              <a:buNone/>
            </a:pPr>
            <a:endParaRPr lang="en-IN" sz="1600" b="1" dirty="0">
              <a:latin typeface="Bookman Old Style" panose="02050604050505020204" pitchFamily="18" charset="0"/>
            </a:endParaRPr>
          </a:p>
          <a:p>
            <a:pPr marL="0" indent="0" algn="just">
              <a:buClrTx/>
              <a:buNone/>
            </a:pPr>
            <a:endParaRPr lang="en-IN" sz="1600" dirty="0">
              <a:latin typeface="Bookman Old Style" panose="02050604050505020204" pitchFamily="18" charset="0"/>
            </a:endParaRPr>
          </a:p>
        </p:txBody>
      </p:sp>
      <p:sp>
        <p:nvSpPr>
          <p:cNvPr id="10" name="Title 3">
            <a:extLst>
              <a:ext uri="{FF2B5EF4-FFF2-40B4-BE49-F238E27FC236}">
                <a16:creationId xmlns:a16="http://schemas.microsoft.com/office/drawing/2014/main" id="{C49FAB9A-23C2-4C27-81EA-E05E86A91999}"/>
              </a:ext>
            </a:extLst>
          </p:cNvPr>
          <p:cNvSpPr txBox="1">
            <a:spLocks/>
          </p:cNvSpPr>
          <p:nvPr/>
        </p:nvSpPr>
        <p:spPr>
          <a:xfrm>
            <a:off x="827342" y="822131"/>
            <a:ext cx="10537316" cy="518201"/>
          </a:xfrm>
          <a:prstGeom prst="rect">
            <a:avLst/>
          </a:prstGeom>
          <a:effectLst/>
        </p:spPr>
        <p:txBody>
          <a:bodyPr vert="horz" lIns="91440" tIns="45720" rIns="91440" bIns="45720" rtlCol="0" anchor="t">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dirty="0">
                <a:solidFill>
                  <a:schemeClr val="accent3">
                    <a:lumMod val="75000"/>
                  </a:schemeClr>
                </a:solidFill>
                <a:latin typeface="Adobe Garamond Pro Bold" panose="02020702060506020403" pitchFamily="18" charset="0"/>
              </a:rPr>
              <a:t>GROUNDS ON WHICH THE WIFE CAN BE REFUSED MAINTENANCE</a:t>
            </a:r>
          </a:p>
        </p:txBody>
      </p:sp>
      <p:sp>
        <p:nvSpPr>
          <p:cNvPr id="11" name="Content Placeholder 2">
            <a:extLst>
              <a:ext uri="{FF2B5EF4-FFF2-40B4-BE49-F238E27FC236}">
                <a16:creationId xmlns:a16="http://schemas.microsoft.com/office/drawing/2014/main" id="{3F5B574A-C303-4D11-98A3-8CBB8E852962}"/>
              </a:ext>
            </a:extLst>
          </p:cNvPr>
          <p:cNvSpPr txBox="1">
            <a:spLocks/>
          </p:cNvSpPr>
          <p:nvPr/>
        </p:nvSpPr>
        <p:spPr>
          <a:xfrm>
            <a:off x="1139571" y="4622181"/>
            <a:ext cx="10225087" cy="3790501"/>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174625" indent="-174625" algn="just">
              <a:buClrTx/>
              <a:buFont typeface="Arial" panose="020B0604020202020204" pitchFamily="34" charset="0"/>
              <a:buChar char="•"/>
            </a:pPr>
            <a:endParaRPr lang="en-IN" sz="1800" dirty="0">
              <a:latin typeface="Bookman Old Style" panose="02050604050505020204" pitchFamily="18" charset="0"/>
            </a:endParaRPr>
          </a:p>
        </p:txBody>
      </p:sp>
    </p:spTree>
    <p:extLst>
      <p:ext uri="{BB962C8B-B14F-4D97-AF65-F5344CB8AC3E}">
        <p14:creationId xmlns:p14="http://schemas.microsoft.com/office/powerpoint/2010/main" val="25283406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E266D9CE-DD40-4C40-BC98-90784C600F45}"/>
              </a:ext>
            </a:extLst>
          </p:cNvPr>
          <p:cNvSpPr txBox="1">
            <a:spLocks/>
          </p:cNvSpPr>
          <p:nvPr/>
        </p:nvSpPr>
        <p:spPr>
          <a:xfrm>
            <a:off x="1792239" y="6425038"/>
            <a:ext cx="7053745" cy="865924"/>
          </a:xfrm>
          <a:prstGeom prst="rect">
            <a:avLst/>
          </a:prstGeom>
          <a:effectLst/>
        </p:spPr>
        <p:txBody>
          <a:bodyPr vert="horz" lIns="91440" tIns="45720" rIns="91440" bIns="45720" rtlCol="0" anchor="t">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IN"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endParaRPr>
          </a:p>
        </p:txBody>
      </p:sp>
      <p:sp>
        <p:nvSpPr>
          <p:cNvPr id="7" name="Content Placeholder 2">
            <a:extLst>
              <a:ext uri="{FF2B5EF4-FFF2-40B4-BE49-F238E27FC236}">
                <a16:creationId xmlns:a16="http://schemas.microsoft.com/office/drawing/2014/main" id="{C0CCB434-ABD8-434E-9898-42286617DC00}"/>
              </a:ext>
            </a:extLst>
          </p:cNvPr>
          <p:cNvSpPr txBox="1">
            <a:spLocks/>
          </p:cNvSpPr>
          <p:nvPr/>
        </p:nvSpPr>
        <p:spPr>
          <a:xfrm>
            <a:off x="827342" y="1741776"/>
            <a:ext cx="10456245" cy="4045707"/>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just">
              <a:buNone/>
            </a:pPr>
            <a:r>
              <a:rPr lang="en-US" sz="1600" b="1" dirty="0">
                <a:latin typeface="Bookman Old Style" panose="02050604050505020204" pitchFamily="18" charset="0"/>
              </a:rPr>
              <a:t>MISCONCEPTION NO. 1</a:t>
            </a:r>
            <a:r>
              <a:rPr lang="en-US" sz="1600" dirty="0">
                <a:latin typeface="Bookman Old Style" panose="02050604050505020204" pitchFamily="18" charset="0"/>
              </a:rPr>
              <a:t> – Domestic violence is rarely a problem for divorcing couples involved in a child custody dispute.</a:t>
            </a:r>
          </a:p>
          <a:p>
            <a:pPr marL="0" indent="0" algn="just">
              <a:buNone/>
            </a:pPr>
            <a:r>
              <a:rPr lang="en-US" sz="1600" b="1" dirty="0">
                <a:latin typeface="Bookman Old Style" panose="02050604050505020204" pitchFamily="18" charset="0"/>
              </a:rPr>
              <a:t>Reality</a:t>
            </a:r>
            <a:r>
              <a:rPr lang="en-US" sz="1600" dirty="0">
                <a:latin typeface="Bookman Old Style" panose="02050604050505020204" pitchFamily="18" charset="0"/>
              </a:rPr>
              <a:t> – Majority of parents in “high-conflict divorces” involving child custody disputes report a history of domestic violence.</a:t>
            </a:r>
          </a:p>
          <a:p>
            <a:pPr marL="0" indent="0" algn="just">
              <a:buNone/>
            </a:pPr>
            <a:endParaRPr lang="en-US" sz="1600" b="1" u="sng" dirty="0">
              <a:latin typeface="Bookman Old Style" panose="02050604050505020204" pitchFamily="18" charset="0"/>
            </a:endParaRPr>
          </a:p>
          <a:p>
            <a:pPr marL="0" indent="0" algn="just">
              <a:buNone/>
            </a:pPr>
            <a:r>
              <a:rPr lang="en-US" sz="1600" b="1" dirty="0">
                <a:latin typeface="Bookman Old Style" panose="02050604050505020204" pitchFamily="18" charset="0"/>
              </a:rPr>
              <a:t>MISCONCEPTION  NO. 2</a:t>
            </a:r>
            <a:r>
              <a:rPr lang="en-US" sz="1600" dirty="0">
                <a:latin typeface="Bookman Old Style" panose="02050604050505020204" pitchFamily="18" charset="0"/>
              </a:rPr>
              <a:t> – Domestic violence ends with separation for abused women.</a:t>
            </a:r>
          </a:p>
          <a:p>
            <a:pPr marL="0" indent="0" algn="just">
              <a:buNone/>
            </a:pPr>
            <a:r>
              <a:rPr lang="en-US" sz="1600" b="1" dirty="0">
                <a:latin typeface="Bookman Old Style" panose="02050604050505020204" pitchFamily="18" charset="0"/>
              </a:rPr>
              <a:t>Reality</a:t>
            </a:r>
            <a:r>
              <a:rPr lang="en-US" sz="1600" dirty="0">
                <a:latin typeface="Bookman Old Style" panose="02050604050505020204" pitchFamily="18" charset="0"/>
              </a:rPr>
              <a:t> – Abused women often face continuing risks from their partner after separation.</a:t>
            </a:r>
          </a:p>
          <a:p>
            <a:pPr marL="0" indent="0" algn="just">
              <a:buNone/>
            </a:pPr>
            <a:endParaRPr lang="en-US" sz="1600" b="1" u="sng" dirty="0">
              <a:latin typeface="Bookman Old Style" panose="02050604050505020204" pitchFamily="18" charset="0"/>
            </a:endParaRPr>
          </a:p>
          <a:p>
            <a:pPr marL="0" indent="0" algn="just">
              <a:buNone/>
            </a:pPr>
            <a:r>
              <a:rPr lang="en-US" sz="1600" b="1" dirty="0">
                <a:latin typeface="Bookman Old Style" panose="02050604050505020204" pitchFamily="18" charset="0"/>
              </a:rPr>
              <a:t>MISCONCEPTION  NO. 3</a:t>
            </a:r>
            <a:r>
              <a:rPr lang="en-US" sz="1600" dirty="0">
                <a:latin typeface="Bookman Old Style" panose="02050604050505020204" pitchFamily="18" charset="0"/>
              </a:rPr>
              <a:t> – As long as children are not abused directly, they are not harmed by exposure to domestic violence.</a:t>
            </a:r>
          </a:p>
          <a:p>
            <a:pPr marL="0" indent="0" algn="just">
              <a:buNone/>
            </a:pPr>
            <a:r>
              <a:rPr lang="en-US" sz="1600" b="1" dirty="0">
                <a:latin typeface="Bookman Old Style" panose="02050604050505020204" pitchFamily="18" charset="0"/>
              </a:rPr>
              <a:t>Reality</a:t>
            </a:r>
            <a:r>
              <a:rPr lang="en-US" sz="1600" dirty="0">
                <a:latin typeface="Bookman Old Style" panose="02050604050505020204" pitchFamily="18" charset="0"/>
              </a:rPr>
              <a:t> – Children exposed to domestic violence may suffer from significant emotional and behavioral problems related to this traumatic experience.</a:t>
            </a:r>
          </a:p>
          <a:p>
            <a:pPr marL="0" indent="0" algn="just">
              <a:buNone/>
            </a:pPr>
            <a:endParaRPr lang="en-US" sz="1600" dirty="0"/>
          </a:p>
          <a:p>
            <a:pPr marL="0" indent="0" algn="just">
              <a:buNone/>
            </a:pPr>
            <a:endParaRPr lang="en-US" sz="1600" dirty="0"/>
          </a:p>
          <a:p>
            <a:pPr marL="0" indent="0" algn="just">
              <a:buNone/>
            </a:pPr>
            <a:endParaRPr lang="en-US" sz="1600" dirty="0"/>
          </a:p>
          <a:p>
            <a:pPr marL="0" indent="0">
              <a:buNone/>
            </a:pPr>
            <a:endParaRPr lang="en-US" sz="1600" dirty="0"/>
          </a:p>
          <a:p>
            <a:endParaRPr lang="en-US" sz="1600" dirty="0"/>
          </a:p>
          <a:p>
            <a:endParaRPr lang="en-IN" sz="1600" dirty="0"/>
          </a:p>
        </p:txBody>
      </p:sp>
      <p:sp>
        <p:nvSpPr>
          <p:cNvPr id="10" name="Title 3">
            <a:extLst>
              <a:ext uri="{FF2B5EF4-FFF2-40B4-BE49-F238E27FC236}">
                <a16:creationId xmlns:a16="http://schemas.microsoft.com/office/drawing/2014/main" id="{C49FAB9A-23C2-4C27-81EA-E05E86A91999}"/>
              </a:ext>
            </a:extLst>
          </p:cNvPr>
          <p:cNvSpPr txBox="1">
            <a:spLocks/>
          </p:cNvSpPr>
          <p:nvPr/>
        </p:nvSpPr>
        <p:spPr>
          <a:xfrm>
            <a:off x="827342" y="822131"/>
            <a:ext cx="10537316" cy="828249"/>
          </a:xfrm>
          <a:prstGeom prst="rect">
            <a:avLst/>
          </a:prstGeom>
          <a:effectLst/>
        </p:spPr>
        <p:txBody>
          <a:bodyPr vert="horz" lIns="91440" tIns="45720" rIns="91440" bIns="45720" rtlCol="0" anchor="t">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dirty="0">
                <a:solidFill>
                  <a:schemeClr val="accent3">
                    <a:lumMod val="75000"/>
                  </a:schemeClr>
                </a:solidFill>
                <a:latin typeface="Adobe Garamond Pro Bold" panose="02020702060506020403" pitchFamily="18" charset="0"/>
              </a:rPr>
              <a:t>COMMON MISCONCEPTIONS IN ADDRESSING DOMESTIC VIOLENCE IN CHILD CUSTODY DISPUTES</a:t>
            </a:r>
          </a:p>
        </p:txBody>
      </p:sp>
      <p:sp>
        <p:nvSpPr>
          <p:cNvPr id="11" name="Content Placeholder 2">
            <a:extLst>
              <a:ext uri="{FF2B5EF4-FFF2-40B4-BE49-F238E27FC236}">
                <a16:creationId xmlns:a16="http://schemas.microsoft.com/office/drawing/2014/main" id="{3F5B574A-C303-4D11-98A3-8CBB8E852962}"/>
              </a:ext>
            </a:extLst>
          </p:cNvPr>
          <p:cNvSpPr txBox="1">
            <a:spLocks/>
          </p:cNvSpPr>
          <p:nvPr/>
        </p:nvSpPr>
        <p:spPr>
          <a:xfrm>
            <a:off x="1139571" y="4622181"/>
            <a:ext cx="10225087" cy="3790501"/>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174625" indent="-174625" algn="just">
              <a:buClrTx/>
              <a:buFont typeface="Arial" panose="020B0604020202020204" pitchFamily="34" charset="0"/>
              <a:buChar char="•"/>
            </a:pPr>
            <a:endParaRPr lang="en-IN" sz="1800" dirty="0">
              <a:latin typeface="Bookman Old Style" panose="02050604050505020204" pitchFamily="18" charset="0"/>
            </a:endParaRPr>
          </a:p>
        </p:txBody>
      </p:sp>
    </p:spTree>
    <p:extLst>
      <p:ext uri="{BB962C8B-B14F-4D97-AF65-F5344CB8AC3E}">
        <p14:creationId xmlns:p14="http://schemas.microsoft.com/office/powerpoint/2010/main" val="23885823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BBC9AF-1E23-4433-94A9-38DAB18EE2AD}"/>
              </a:ext>
            </a:extLst>
          </p:cNvPr>
          <p:cNvSpPr>
            <a:spLocks noGrp="1"/>
          </p:cNvSpPr>
          <p:nvPr>
            <p:ph idx="4294967295"/>
          </p:nvPr>
        </p:nvSpPr>
        <p:spPr>
          <a:xfrm>
            <a:off x="890162" y="1646688"/>
            <a:ext cx="7249986" cy="3929164"/>
          </a:xfrm>
        </p:spPr>
        <p:txBody>
          <a:bodyPr>
            <a:noAutofit/>
          </a:bodyPr>
          <a:lstStyle/>
          <a:p>
            <a:pPr algn="just">
              <a:buClrTx/>
            </a:pPr>
            <a:r>
              <a:rPr lang="en-US" sz="1800" dirty="0">
                <a:latin typeface="Bookman Old Style" panose="02050604050505020204" pitchFamily="18" charset="0"/>
              </a:rPr>
              <a:t>“The assumption that a mother keeps the home, performs household duties, and will have more time to devote to the children and their welfare” was simply not true for many mothers.</a:t>
            </a:r>
          </a:p>
          <a:p>
            <a:pPr algn="just">
              <a:buClrTx/>
            </a:pPr>
            <a:r>
              <a:rPr lang="en-US" sz="1800" dirty="0">
                <a:latin typeface="Bookman Old Style" panose="02050604050505020204" pitchFamily="18" charset="0"/>
              </a:rPr>
              <a:t>Even the Courts articulating the best interests standard often hewed to the unwritten presumption that “the interests of children of tender years will be best served when they are in the custody of their mother”.</a:t>
            </a:r>
          </a:p>
          <a:p>
            <a:pPr algn="just">
              <a:buClrTx/>
            </a:pPr>
            <a:r>
              <a:rPr lang="en-US" sz="1800" dirty="0">
                <a:latin typeface="Bookman Old Style" panose="02050604050505020204" pitchFamily="18" charset="0"/>
              </a:rPr>
              <a:t>FROM THE RULE OF ONE TO THE SHARING OF CUSTODY – In light of these permutations, the joint custody – sole custody distinction is best viewed along a continuum, not as a sharp divide. Most states distinguish between joint legal and joint physical custody.</a:t>
            </a:r>
            <a:endParaRPr lang="en-IN" sz="1800" dirty="0">
              <a:latin typeface="Bookman Old Style" panose="02050604050505020204" pitchFamily="18" charset="0"/>
            </a:endParaRPr>
          </a:p>
        </p:txBody>
      </p:sp>
      <p:pic>
        <p:nvPicPr>
          <p:cNvPr id="7170" name="Picture 2" descr="Who will get the custody of the child after divorce? - Hammond ...">
            <a:extLst>
              <a:ext uri="{FF2B5EF4-FFF2-40B4-BE49-F238E27FC236}">
                <a16:creationId xmlns:a16="http://schemas.microsoft.com/office/drawing/2014/main" id="{A7F55539-DC24-4C5D-B986-C2DC6965E7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9904" y="1646688"/>
            <a:ext cx="3161690" cy="3939239"/>
          </a:xfrm>
          <a:prstGeom prst="rect">
            <a:avLst/>
          </a:prstGeom>
          <a:noFill/>
          <a:extLst>
            <a:ext uri="{909E8E84-426E-40DD-AFC4-6F175D3DCCD1}">
              <a14:hiddenFill xmlns:a14="http://schemas.microsoft.com/office/drawing/2010/main">
                <a:solidFill>
                  <a:srgbClr val="FFFFFF"/>
                </a:solidFill>
              </a14:hiddenFill>
            </a:ext>
          </a:extLst>
        </p:spPr>
      </p:pic>
      <p:sp>
        <p:nvSpPr>
          <p:cNvPr id="5" name="Title 3">
            <a:extLst>
              <a:ext uri="{FF2B5EF4-FFF2-40B4-BE49-F238E27FC236}">
                <a16:creationId xmlns:a16="http://schemas.microsoft.com/office/drawing/2014/main" id="{98A8ACD6-A704-4FAB-9ED1-35D8BB4FE34A}"/>
              </a:ext>
            </a:extLst>
          </p:cNvPr>
          <p:cNvSpPr txBox="1">
            <a:spLocks/>
          </p:cNvSpPr>
          <p:nvPr/>
        </p:nvSpPr>
        <p:spPr>
          <a:xfrm>
            <a:off x="2012113" y="675861"/>
            <a:ext cx="8167774" cy="861497"/>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CUSTODY – ONLY WITH THE WIFE – THE LACK OF CLARITY</a:t>
            </a:r>
          </a:p>
        </p:txBody>
      </p:sp>
    </p:spTree>
    <p:extLst>
      <p:ext uri="{BB962C8B-B14F-4D97-AF65-F5344CB8AC3E}">
        <p14:creationId xmlns:p14="http://schemas.microsoft.com/office/powerpoint/2010/main" val="8379534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D30FAB-FE0B-427A-B451-AB4C5B9B26DA}"/>
              </a:ext>
            </a:extLst>
          </p:cNvPr>
          <p:cNvSpPr>
            <a:spLocks noGrp="1"/>
          </p:cNvSpPr>
          <p:nvPr>
            <p:ph idx="4294967295"/>
          </p:nvPr>
        </p:nvSpPr>
        <p:spPr>
          <a:xfrm>
            <a:off x="715617" y="2467287"/>
            <a:ext cx="8368748" cy="3561454"/>
          </a:xfrm>
        </p:spPr>
        <p:txBody>
          <a:bodyPr>
            <a:noAutofit/>
          </a:bodyPr>
          <a:lstStyle/>
          <a:p>
            <a:pPr marL="179388" indent="-179388" algn="just">
              <a:buClrTx/>
            </a:pPr>
            <a:r>
              <a:rPr lang="en-US" sz="1700" dirty="0">
                <a:latin typeface="Bookman Old Style" panose="02050604050505020204" pitchFamily="18" charset="0"/>
              </a:rPr>
              <a:t>This Act should have ideally included stringent penal provisions for curtailing the instances of abuse and mishandling. Also, this Act does not contain any provisions for creating awareness or for strengthening and preserving family as an institution or even providing chances for reconciliation or even scope for improvement to “the husband”.</a:t>
            </a:r>
          </a:p>
          <a:p>
            <a:pPr marL="179388" indent="-179388" algn="just">
              <a:buClrTx/>
            </a:pPr>
            <a:r>
              <a:rPr lang="en-US" sz="1700" dirty="0">
                <a:latin typeface="Bookman Old Style" panose="02050604050505020204" pitchFamily="18" charset="0"/>
              </a:rPr>
              <a:t>It is eventually, the neo collectivist and neo socialist approach which is needed in the society that can essentially free both men and women from shackles of brutality and ultimately put them on an equal pedestal in all respects. Only in a more gender-equal society, women who have suffered violence could get rid of shame/self-blame and such happenings could be de-stigmatized. Family, school, peer groups, and media are all agencies of socialization, which all together should join the cultural revolution and mental revolution to construct India a more female-friendly society. </a:t>
            </a:r>
          </a:p>
          <a:p>
            <a:pPr>
              <a:buClrTx/>
            </a:pPr>
            <a:endParaRPr lang="en-IN" sz="1700" dirty="0"/>
          </a:p>
        </p:txBody>
      </p:sp>
      <p:pic>
        <p:nvPicPr>
          <p:cNvPr id="8196" name="Picture 4">
            <a:extLst>
              <a:ext uri="{FF2B5EF4-FFF2-40B4-BE49-F238E27FC236}">
                <a16:creationId xmlns:a16="http://schemas.microsoft.com/office/drawing/2014/main" id="{F9A2214D-7E0C-426C-8CF0-050AFF918E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3052" y="2511356"/>
            <a:ext cx="1919177" cy="3561453"/>
          </a:xfrm>
          <a:prstGeom prst="rect">
            <a:avLst/>
          </a:prstGeom>
          <a:noFill/>
          <a:extLst>
            <a:ext uri="{909E8E84-426E-40DD-AFC4-6F175D3DCCD1}">
              <a14:hiddenFill xmlns:a14="http://schemas.microsoft.com/office/drawing/2010/main">
                <a:solidFill>
                  <a:srgbClr val="FFFFFF"/>
                </a:solidFill>
              </a14:hiddenFill>
            </a:ext>
          </a:extLst>
        </p:spPr>
      </p:pic>
      <p:sp>
        <p:nvSpPr>
          <p:cNvPr id="5" name="Title 3">
            <a:extLst>
              <a:ext uri="{FF2B5EF4-FFF2-40B4-BE49-F238E27FC236}">
                <a16:creationId xmlns:a16="http://schemas.microsoft.com/office/drawing/2014/main" id="{DD686D91-4612-47E8-B946-09A29704C803}"/>
              </a:ext>
            </a:extLst>
          </p:cNvPr>
          <p:cNvSpPr txBox="1">
            <a:spLocks/>
          </p:cNvSpPr>
          <p:nvPr/>
        </p:nvSpPr>
        <p:spPr>
          <a:xfrm>
            <a:off x="4504617" y="829259"/>
            <a:ext cx="3182766" cy="563323"/>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CONCLUSION</a:t>
            </a:r>
          </a:p>
        </p:txBody>
      </p:sp>
      <p:sp>
        <p:nvSpPr>
          <p:cNvPr id="6" name="Content Placeholder 2">
            <a:extLst>
              <a:ext uri="{FF2B5EF4-FFF2-40B4-BE49-F238E27FC236}">
                <a16:creationId xmlns:a16="http://schemas.microsoft.com/office/drawing/2014/main" id="{4539189C-AD32-4AC1-A8BF-39B785E0A323}"/>
              </a:ext>
            </a:extLst>
          </p:cNvPr>
          <p:cNvSpPr txBox="1">
            <a:spLocks/>
          </p:cNvSpPr>
          <p:nvPr/>
        </p:nvSpPr>
        <p:spPr>
          <a:xfrm>
            <a:off x="705676" y="1572868"/>
            <a:ext cx="10614993" cy="89442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179388" indent="-179388" algn="just">
              <a:buClrTx/>
            </a:pPr>
            <a:r>
              <a:rPr lang="en-US" sz="1700" dirty="0">
                <a:latin typeface="Bookman Old Style" panose="02050604050505020204" pitchFamily="18" charset="0"/>
              </a:rPr>
              <a:t>The Act presently is heavily in favor of women. Although, the chances of it being misused and abused though enormous are being constructively and considerably reduced through progressive and definitive judicial review by the Indian Courts.</a:t>
            </a:r>
          </a:p>
        </p:txBody>
      </p:sp>
    </p:spTree>
    <p:extLst>
      <p:ext uri="{BB962C8B-B14F-4D97-AF65-F5344CB8AC3E}">
        <p14:creationId xmlns:p14="http://schemas.microsoft.com/office/powerpoint/2010/main" val="25693976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E43051-7210-438F-89E3-592853641244}"/>
              </a:ext>
            </a:extLst>
          </p:cNvPr>
          <p:cNvSpPr>
            <a:spLocks noGrp="1"/>
          </p:cNvSpPr>
          <p:nvPr>
            <p:ph idx="4294967295"/>
          </p:nvPr>
        </p:nvSpPr>
        <p:spPr>
          <a:xfrm>
            <a:off x="697038" y="1391785"/>
            <a:ext cx="10653449" cy="4722812"/>
          </a:xfrm>
        </p:spPr>
        <p:txBody>
          <a:bodyPr>
            <a:noAutofit/>
          </a:bodyPr>
          <a:lstStyle/>
          <a:p>
            <a:pPr marL="179388" indent="-179388" algn="just">
              <a:buClrTx/>
            </a:pPr>
            <a:r>
              <a:rPr lang="en-US" sz="1800" b="1" dirty="0">
                <a:solidFill>
                  <a:srgbClr val="C00000"/>
                </a:solidFill>
                <a:latin typeface="Bookman Old Style" panose="02050604050505020204" pitchFamily="18" charset="0"/>
              </a:rPr>
              <a:t>The United Nations</a:t>
            </a:r>
            <a:r>
              <a:rPr lang="en-US" sz="1800" dirty="0">
                <a:solidFill>
                  <a:srgbClr val="FF0000"/>
                </a:solidFill>
                <a:latin typeface="Bookman Old Style" panose="02050604050505020204" pitchFamily="18" charset="0"/>
              </a:rPr>
              <a:t> </a:t>
            </a:r>
            <a:r>
              <a:rPr lang="en-US" sz="1800" dirty="0">
                <a:latin typeface="Bookman Old Style" panose="02050604050505020204" pitchFamily="18" charset="0"/>
              </a:rPr>
              <a:t>called on Sunday for urgent action to combat the worldwide surge in domestic violence. “I urge all governments to put women’s safety first as they respond to the pandemic,” Secretary General António Guterres wrote on Twitter.</a:t>
            </a:r>
          </a:p>
          <a:p>
            <a:pPr marL="179388" indent="-179388" algn="just">
              <a:buClrTx/>
            </a:pPr>
            <a:r>
              <a:rPr lang="en-US" sz="1800" dirty="0">
                <a:solidFill>
                  <a:schemeClr val="tx1"/>
                </a:solidFill>
                <a:latin typeface="Bookman Old Style" panose="02050604050505020204" pitchFamily="18" charset="0"/>
              </a:rPr>
              <a:t>In </a:t>
            </a:r>
            <a:r>
              <a:rPr lang="en-US" sz="1800" b="1" dirty="0">
                <a:solidFill>
                  <a:srgbClr val="C00000"/>
                </a:solidFill>
                <a:latin typeface="Bookman Old Style" panose="02050604050505020204" pitchFamily="18" charset="0"/>
              </a:rPr>
              <a:t>China</a:t>
            </a:r>
            <a:r>
              <a:rPr lang="en-US" sz="1800" dirty="0">
                <a:solidFill>
                  <a:schemeClr val="tx1"/>
                </a:solidFill>
                <a:latin typeface="Bookman Old Style" panose="02050604050505020204" pitchFamily="18" charset="0"/>
              </a:rPr>
              <a:t>,</a:t>
            </a:r>
            <a:r>
              <a:rPr lang="en-US" sz="1800" dirty="0">
                <a:solidFill>
                  <a:srgbClr val="FF0000"/>
                </a:solidFill>
                <a:latin typeface="Bookman Old Style" panose="02050604050505020204" pitchFamily="18" charset="0"/>
              </a:rPr>
              <a:t> </a:t>
            </a:r>
            <a:r>
              <a:rPr lang="en-US" sz="1800" dirty="0">
                <a:latin typeface="Bookman Old Style" panose="02050604050505020204" pitchFamily="18" charset="0"/>
              </a:rPr>
              <a:t>a Beijing-based NGO dedicated to combating violence against women, Equality, has seen a surge in calls to its help line since early February, when the government locked down cities in Hubei Province, then the outbreak’s epicenter.</a:t>
            </a:r>
          </a:p>
          <a:p>
            <a:pPr marL="179388" indent="-179388" algn="just">
              <a:buClrTx/>
            </a:pPr>
            <a:r>
              <a:rPr lang="en-US" sz="1800" dirty="0">
                <a:latin typeface="Bookman Old Style" panose="02050604050505020204" pitchFamily="18" charset="0"/>
              </a:rPr>
              <a:t>Domestic violence rates have surged in </a:t>
            </a:r>
            <a:r>
              <a:rPr lang="en-US" sz="1800" b="1" dirty="0">
                <a:solidFill>
                  <a:srgbClr val="C00000"/>
                </a:solidFill>
                <a:latin typeface="Bookman Old Style" panose="02050604050505020204" pitchFamily="18" charset="0"/>
              </a:rPr>
              <a:t>France and South Africa</a:t>
            </a:r>
            <a:r>
              <a:rPr lang="en-US" sz="1800" dirty="0">
                <a:latin typeface="Bookman Old Style" panose="02050604050505020204" pitchFamily="18" charset="0"/>
              </a:rPr>
              <a:t>, according to </a:t>
            </a:r>
            <a:r>
              <a:rPr lang="en-US" sz="1800" b="1" dirty="0">
                <a:solidFill>
                  <a:srgbClr val="00B050"/>
                </a:solidFill>
                <a:latin typeface="Bookman Old Style" panose="02050604050505020204" pitchFamily="18" charset="0"/>
              </a:rPr>
              <a:t>Voice of America</a:t>
            </a:r>
            <a:r>
              <a:rPr lang="en-US" sz="1800" dirty="0">
                <a:solidFill>
                  <a:srgbClr val="A8BF4D"/>
                </a:solidFill>
                <a:latin typeface="Bookman Old Style" panose="02050604050505020204" pitchFamily="18" charset="0"/>
              </a:rPr>
              <a:t>.</a:t>
            </a:r>
            <a:r>
              <a:rPr lang="en-US" sz="1800" dirty="0">
                <a:latin typeface="Bookman Old Style" panose="02050604050505020204" pitchFamily="18" charset="0"/>
              </a:rPr>
              <a:t> </a:t>
            </a:r>
            <a:r>
              <a:rPr lang="en-US" sz="1800" dirty="0">
                <a:solidFill>
                  <a:schemeClr val="tx1"/>
                </a:solidFill>
                <a:latin typeface="Bookman Old Style" panose="02050604050505020204" pitchFamily="18" charset="0"/>
              </a:rPr>
              <a:t>In </a:t>
            </a:r>
            <a:r>
              <a:rPr lang="en-US" sz="1800" b="1" dirty="0">
                <a:solidFill>
                  <a:srgbClr val="C00000"/>
                </a:solidFill>
                <a:latin typeface="Bookman Old Style" panose="02050604050505020204" pitchFamily="18" charset="0"/>
              </a:rPr>
              <a:t>South Africa</a:t>
            </a:r>
            <a:r>
              <a:rPr lang="en-US" sz="1800" dirty="0">
                <a:latin typeface="Bookman Old Style" panose="02050604050505020204" pitchFamily="18" charset="0"/>
              </a:rPr>
              <a:t>, authorities said there were nearly 90,000 reports of violence against women in the </a:t>
            </a:r>
            <a:r>
              <a:rPr lang="en-US" sz="1800" b="1" dirty="0">
                <a:solidFill>
                  <a:srgbClr val="00B050"/>
                </a:solidFill>
                <a:latin typeface="Bookman Old Style" panose="02050604050505020204" pitchFamily="18" charset="0"/>
              </a:rPr>
              <a:t>first week of a lockdown</a:t>
            </a:r>
            <a:r>
              <a:rPr lang="en-US" sz="1800" dirty="0">
                <a:solidFill>
                  <a:srgbClr val="00B050"/>
                </a:solidFill>
                <a:latin typeface="Bookman Old Style" panose="02050604050505020204" pitchFamily="18" charset="0"/>
              </a:rPr>
              <a:t>.</a:t>
            </a:r>
          </a:p>
          <a:p>
            <a:pPr marL="179388" indent="-179388" algn="just">
              <a:buClrTx/>
            </a:pPr>
            <a:r>
              <a:rPr lang="en-US" sz="1800" dirty="0">
                <a:solidFill>
                  <a:schemeClr val="tx1">
                    <a:lumMod val="95000"/>
                    <a:lumOff val="5000"/>
                  </a:schemeClr>
                </a:solidFill>
                <a:latin typeface="Bookman Old Style" panose="02050604050505020204" pitchFamily="18" charset="0"/>
              </a:rPr>
              <a:t>In </a:t>
            </a:r>
            <a:r>
              <a:rPr lang="en-US" sz="1800" b="1" dirty="0">
                <a:solidFill>
                  <a:srgbClr val="C00000"/>
                </a:solidFill>
                <a:latin typeface="Bookman Old Style" panose="02050604050505020204" pitchFamily="18" charset="0"/>
              </a:rPr>
              <a:t>Australia</a:t>
            </a:r>
            <a:r>
              <a:rPr lang="en-US" sz="1800" dirty="0">
                <a:solidFill>
                  <a:schemeClr val="tx1">
                    <a:lumMod val="95000"/>
                    <a:lumOff val="5000"/>
                  </a:schemeClr>
                </a:solidFill>
                <a:latin typeface="Bookman Old Style" panose="02050604050505020204" pitchFamily="18" charset="0"/>
              </a:rPr>
              <a:t> </a:t>
            </a:r>
            <a:r>
              <a:rPr lang="en-US" sz="1800" dirty="0">
                <a:latin typeface="Bookman Old Style" panose="02050604050505020204" pitchFamily="18" charset="0"/>
              </a:rPr>
              <a:t>— where the government has promised some $91 million to address the problem as part of its COVID-19 response plan — Google reports a </a:t>
            </a:r>
            <a:r>
              <a:rPr lang="en-US" sz="1800" b="1" dirty="0">
                <a:solidFill>
                  <a:srgbClr val="00B050"/>
                </a:solidFill>
                <a:latin typeface="Bookman Old Style" panose="02050604050505020204" pitchFamily="18" charset="0"/>
              </a:rPr>
              <a:t>75% increase in online searches</a:t>
            </a:r>
            <a:r>
              <a:rPr lang="en-US" sz="1800" dirty="0">
                <a:solidFill>
                  <a:srgbClr val="00B050"/>
                </a:solidFill>
                <a:latin typeface="Bookman Old Style" panose="02050604050505020204" pitchFamily="18" charset="0"/>
              </a:rPr>
              <a:t> </a:t>
            </a:r>
            <a:r>
              <a:rPr lang="en-US" sz="1800" dirty="0">
                <a:latin typeface="Bookman Old Style" panose="02050604050505020204" pitchFamily="18" charset="0"/>
              </a:rPr>
              <a:t>for help with domestic violence.</a:t>
            </a:r>
          </a:p>
          <a:p>
            <a:pPr marL="179388" indent="-179388" algn="just">
              <a:buClrTx/>
            </a:pPr>
            <a:r>
              <a:rPr lang="en-US" sz="1800" dirty="0">
                <a:solidFill>
                  <a:schemeClr val="tx1">
                    <a:lumMod val="95000"/>
                    <a:lumOff val="5000"/>
                  </a:schemeClr>
                </a:solidFill>
                <a:latin typeface="Bookman Old Style" panose="02050604050505020204" pitchFamily="18" charset="0"/>
              </a:rPr>
              <a:t>In </a:t>
            </a:r>
            <a:r>
              <a:rPr lang="en-US" sz="1800" b="1" dirty="0">
                <a:solidFill>
                  <a:srgbClr val="C00000"/>
                </a:solidFill>
                <a:latin typeface="Bookman Old Style" panose="02050604050505020204" pitchFamily="18" charset="0"/>
              </a:rPr>
              <a:t>Spain</a:t>
            </a:r>
            <a:r>
              <a:rPr lang="en-US" sz="1800" dirty="0">
                <a:solidFill>
                  <a:schemeClr val="tx1">
                    <a:lumMod val="95000"/>
                    <a:lumOff val="5000"/>
                  </a:schemeClr>
                </a:solidFill>
                <a:latin typeface="Bookman Old Style" panose="02050604050505020204" pitchFamily="18" charset="0"/>
              </a:rPr>
              <a:t> </a:t>
            </a:r>
            <a:r>
              <a:rPr lang="en-US" sz="1800" dirty="0">
                <a:latin typeface="Bookman Old Style" panose="02050604050505020204" pitchFamily="18" charset="0"/>
              </a:rPr>
              <a:t>– where lockdown rules are extremely strict, and many people are being fined for breaking them – the government has told women they will not be fined if they leave home to report abuse.</a:t>
            </a:r>
            <a:endParaRPr lang="en-IN" sz="1800" dirty="0">
              <a:latin typeface="Bookman Old Style" panose="02050604050505020204" pitchFamily="18" charset="0"/>
            </a:endParaRPr>
          </a:p>
        </p:txBody>
      </p:sp>
      <p:sp>
        <p:nvSpPr>
          <p:cNvPr id="4" name="Title 3">
            <a:extLst>
              <a:ext uri="{FF2B5EF4-FFF2-40B4-BE49-F238E27FC236}">
                <a16:creationId xmlns:a16="http://schemas.microsoft.com/office/drawing/2014/main" id="{D82F98A2-760A-40F0-ABB0-132716F15CE1}"/>
              </a:ext>
            </a:extLst>
          </p:cNvPr>
          <p:cNvSpPr txBox="1">
            <a:spLocks/>
          </p:cNvSpPr>
          <p:nvPr/>
        </p:nvSpPr>
        <p:spPr>
          <a:xfrm>
            <a:off x="2240988" y="743403"/>
            <a:ext cx="7388015" cy="535858"/>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THE GLOBAL CRISIS DUE TO COVID - 19</a:t>
            </a:r>
          </a:p>
        </p:txBody>
      </p:sp>
    </p:spTree>
    <p:extLst>
      <p:ext uri="{BB962C8B-B14F-4D97-AF65-F5344CB8AC3E}">
        <p14:creationId xmlns:p14="http://schemas.microsoft.com/office/powerpoint/2010/main" val="1306664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08A2B7-4E94-475A-80BD-8FC7CACEE3C6}"/>
              </a:ext>
            </a:extLst>
          </p:cNvPr>
          <p:cNvSpPr>
            <a:spLocks noGrp="1"/>
          </p:cNvSpPr>
          <p:nvPr>
            <p:ph idx="4294967295"/>
          </p:nvPr>
        </p:nvSpPr>
        <p:spPr>
          <a:xfrm>
            <a:off x="937590" y="1804713"/>
            <a:ext cx="10316818" cy="3950044"/>
          </a:xfrm>
        </p:spPr>
        <p:txBody>
          <a:bodyPr>
            <a:noAutofit/>
          </a:bodyPr>
          <a:lstStyle/>
          <a:p>
            <a:pPr marL="179388" indent="-179388" algn="just">
              <a:buClrTx/>
            </a:pPr>
            <a:r>
              <a:rPr lang="en-US" sz="1800" dirty="0">
                <a:latin typeface="Bookman Old Style" panose="02050604050505020204" pitchFamily="18" charset="0"/>
                <a:cs typeface="Perpetua Titling MT"/>
              </a:rPr>
              <a:t>The only legal remedies available to women against violence at the hands of her husband / partner / in-laws before PWDV Act came into existence were:</a:t>
            </a:r>
          </a:p>
          <a:p>
            <a:pPr marL="0" indent="0" algn="just">
              <a:buNone/>
            </a:pPr>
            <a:endParaRPr lang="en-US" sz="1800" dirty="0">
              <a:latin typeface="Bookman Old Style" panose="02050604050505020204" pitchFamily="18" charset="0"/>
              <a:cs typeface="Perpetua Titling MT"/>
            </a:endParaRPr>
          </a:p>
          <a:p>
            <a:pPr marL="179387" indent="0" algn="just">
              <a:buNone/>
            </a:pPr>
            <a:r>
              <a:rPr lang="en-US" sz="1800" b="1" dirty="0">
                <a:solidFill>
                  <a:srgbClr val="C00000"/>
                </a:solidFill>
                <a:latin typeface="Bookman Old Style" panose="02050604050505020204" pitchFamily="18" charset="0"/>
                <a:cs typeface="Perpetua Titling MT"/>
              </a:rPr>
              <a:t>Section 498A Indian Penal Code, 1860</a:t>
            </a:r>
          </a:p>
          <a:p>
            <a:pPr marL="179387" indent="0" algn="just">
              <a:buNone/>
            </a:pPr>
            <a:r>
              <a:rPr lang="en-US" sz="1800" dirty="0">
                <a:latin typeface="Bookman Old Style" panose="02050604050505020204" pitchFamily="18" charset="0"/>
                <a:cs typeface="Perpetua Titling MT"/>
              </a:rPr>
              <a:t>Conditions to satisfy a crime under this section includes acts which would be likely to drive a woman or drove a woman to commit suicide or cause grave danger to her life and limb or health.</a:t>
            </a:r>
          </a:p>
          <a:p>
            <a:pPr marL="179387" indent="0" algn="just">
              <a:buNone/>
            </a:pPr>
            <a:endParaRPr lang="en-US" sz="1800" dirty="0">
              <a:latin typeface="Bookman Old Style" panose="02050604050505020204" pitchFamily="18" charset="0"/>
              <a:cs typeface="Perpetua Titling MT"/>
            </a:endParaRPr>
          </a:p>
          <a:p>
            <a:pPr marL="179387" indent="0" algn="just">
              <a:buNone/>
            </a:pPr>
            <a:r>
              <a:rPr lang="en-US" sz="1800" b="1" dirty="0">
                <a:solidFill>
                  <a:srgbClr val="C00000"/>
                </a:solidFill>
                <a:latin typeface="Bookman Old Style" panose="02050604050505020204" pitchFamily="18" charset="0"/>
                <a:cs typeface="Perpetua Titling MT"/>
              </a:rPr>
              <a:t>Section 304B, Indian Penal Code, 1860</a:t>
            </a:r>
          </a:p>
          <a:p>
            <a:pPr marL="179387" indent="0" algn="just">
              <a:buNone/>
            </a:pPr>
            <a:r>
              <a:rPr lang="en-US" sz="1800" dirty="0">
                <a:latin typeface="Bookman Old Style" panose="02050604050505020204" pitchFamily="18" charset="0"/>
                <a:cs typeface="Perpetua Titling MT"/>
              </a:rPr>
              <a:t>This could only be used post-mortem to punish violence against a woman when the cause of her death has been shown to be dowry related.</a:t>
            </a:r>
          </a:p>
          <a:p>
            <a:pPr marL="0" indent="0" algn="just">
              <a:buNone/>
            </a:pPr>
            <a:endParaRPr lang="en-US" sz="1800" dirty="0">
              <a:latin typeface="Bookman Old Style" panose="02050604050505020204" pitchFamily="18" charset="0"/>
              <a:cs typeface="Perpetua Titling MT"/>
            </a:endParaRPr>
          </a:p>
          <a:p>
            <a:endParaRPr lang="en-IN" sz="1800" dirty="0"/>
          </a:p>
        </p:txBody>
      </p:sp>
      <p:sp>
        <p:nvSpPr>
          <p:cNvPr id="4" name="Title 3">
            <a:extLst>
              <a:ext uri="{FF2B5EF4-FFF2-40B4-BE49-F238E27FC236}">
                <a16:creationId xmlns:a16="http://schemas.microsoft.com/office/drawing/2014/main" id="{D0632E92-C99D-4EAE-9C1A-87FAC4E7BA47}"/>
              </a:ext>
            </a:extLst>
          </p:cNvPr>
          <p:cNvSpPr txBox="1">
            <a:spLocks/>
          </p:cNvSpPr>
          <p:nvPr/>
        </p:nvSpPr>
        <p:spPr>
          <a:xfrm>
            <a:off x="2401991" y="1006096"/>
            <a:ext cx="7388015" cy="520320"/>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PRE – PWDVA SCENARIO</a:t>
            </a:r>
          </a:p>
        </p:txBody>
      </p:sp>
    </p:spTree>
    <p:extLst>
      <p:ext uri="{BB962C8B-B14F-4D97-AF65-F5344CB8AC3E}">
        <p14:creationId xmlns:p14="http://schemas.microsoft.com/office/powerpoint/2010/main" val="2868370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E10305-80DB-48F4-86D0-3853F8650277}"/>
              </a:ext>
            </a:extLst>
          </p:cNvPr>
          <p:cNvSpPr>
            <a:spLocks noGrp="1"/>
          </p:cNvSpPr>
          <p:nvPr>
            <p:ph idx="4294967295"/>
          </p:nvPr>
        </p:nvSpPr>
        <p:spPr>
          <a:xfrm>
            <a:off x="825910" y="1370081"/>
            <a:ext cx="6062663" cy="4394327"/>
          </a:xfrm>
        </p:spPr>
        <p:txBody>
          <a:bodyPr>
            <a:normAutofit lnSpcReduction="10000"/>
          </a:bodyPr>
          <a:lstStyle/>
          <a:p>
            <a:pPr marL="179388" indent="-179388" algn="just">
              <a:lnSpc>
                <a:spcPct val="110000"/>
              </a:lnSpc>
              <a:buClrTx/>
              <a:buFont typeface="Arial" panose="020B0604020202020204" pitchFamily="34" charset="0"/>
              <a:buChar char="•"/>
            </a:pPr>
            <a:r>
              <a:rPr lang="en-US" sz="1800" dirty="0">
                <a:solidFill>
                  <a:schemeClr val="tx1">
                    <a:lumMod val="95000"/>
                    <a:lumOff val="5000"/>
                  </a:schemeClr>
                </a:solidFill>
                <a:latin typeface="Bookman Old Style" panose="02050604050505020204" pitchFamily="18" charset="0"/>
                <a:cs typeface="Bookman Old Style"/>
              </a:rPr>
              <a:t>Prior to its enactment, there was no statutory protection providing protection to women in the matrimonial home. </a:t>
            </a:r>
            <a:r>
              <a:rPr lang="en-US" sz="1800" b="1" dirty="0">
                <a:solidFill>
                  <a:srgbClr val="C00000"/>
                </a:solidFill>
                <a:latin typeface="Bookman Old Style" panose="02050604050505020204" pitchFamily="18" charset="0"/>
                <a:cs typeface="Bookman Old Style"/>
              </a:rPr>
              <a:t>The act is a single window act to empower women who may be a victim of physical, verbal, sexual or economic abuse.</a:t>
            </a:r>
          </a:p>
          <a:p>
            <a:pPr marL="179388" indent="-179388" algn="just">
              <a:lnSpc>
                <a:spcPct val="110000"/>
              </a:lnSpc>
              <a:buClrTx/>
              <a:buFont typeface="Arial" panose="020B0604020202020204" pitchFamily="34" charset="0"/>
              <a:buChar char="•"/>
            </a:pPr>
            <a:r>
              <a:rPr lang="en-US" sz="1800" b="1" dirty="0">
                <a:solidFill>
                  <a:srgbClr val="C00000"/>
                </a:solidFill>
                <a:latin typeface="Bookman Old Style" panose="02050604050505020204" pitchFamily="18" charset="0"/>
                <a:cs typeface="Bookman Old Style"/>
              </a:rPr>
              <a:t>According to the National Crime Record Bureau</a:t>
            </a:r>
            <a:r>
              <a:rPr lang="en-US" sz="1800" dirty="0">
                <a:solidFill>
                  <a:schemeClr val="tx1">
                    <a:lumMod val="95000"/>
                    <a:lumOff val="5000"/>
                  </a:schemeClr>
                </a:solidFill>
                <a:latin typeface="Bookman Old Style" panose="02050604050505020204" pitchFamily="18" charset="0"/>
                <a:cs typeface="Bookman Old Style"/>
              </a:rPr>
              <a:t>, </a:t>
            </a:r>
            <a:r>
              <a:rPr lang="en-US" sz="1800" dirty="0">
                <a:solidFill>
                  <a:schemeClr val="tx1">
                    <a:lumMod val="95000"/>
                    <a:lumOff val="5000"/>
                  </a:schemeClr>
                </a:solidFill>
                <a:latin typeface="Bookman Old Style" panose="02050604050505020204" pitchFamily="18" charset="0"/>
              </a:rPr>
              <a:t>total of 50,74,634 cognizable crimes, comprising 31,32,954 IPC and 19,41,680 Special and Local Laws (SLL) crimes, were registered in 2018.</a:t>
            </a:r>
          </a:p>
          <a:p>
            <a:pPr marL="179388" indent="-179388" algn="just">
              <a:lnSpc>
                <a:spcPct val="110000"/>
              </a:lnSpc>
              <a:buClrTx/>
              <a:buFont typeface="Arial" panose="020B0604020202020204" pitchFamily="34" charset="0"/>
              <a:buChar char="•"/>
            </a:pPr>
            <a:r>
              <a:rPr lang="en-US" sz="1800" dirty="0">
                <a:solidFill>
                  <a:schemeClr val="tx1">
                    <a:lumMod val="95000"/>
                    <a:lumOff val="5000"/>
                  </a:schemeClr>
                </a:solidFill>
                <a:latin typeface="Bookman Old Style" panose="02050604050505020204" pitchFamily="18" charset="0"/>
              </a:rPr>
              <a:t>Out of the total crimes registered under the Indian Penal Code (IPC) against the women, the majority of the cases were registered under the 'cruelty by husband or his relatives' at </a:t>
            </a:r>
            <a:r>
              <a:rPr lang="en-US" sz="1800" b="1" dirty="0">
                <a:solidFill>
                  <a:srgbClr val="C00000"/>
                </a:solidFill>
                <a:latin typeface="Bookman Old Style" panose="02050604050505020204" pitchFamily="18" charset="0"/>
              </a:rPr>
              <a:t>31.9%</a:t>
            </a:r>
            <a:r>
              <a:rPr lang="en-US" sz="1800" dirty="0">
                <a:solidFill>
                  <a:schemeClr val="tx1">
                    <a:lumMod val="95000"/>
                    <a:lumOff val="5000"/>
                  </a:schemeClr>
                </a:solidFill>
                <a:latin typeface="Bookman Old Style" panose="02050604050505020204" pitchFamily="18" charset="0"/>
              </a:rPr>
              <a:t>.</a:t>
            </a:r>
            <a:endParaRPr lang="en-US" sz="1800" dirty="0">
              <a:solidFill>
                <a:schemeClr val="tx1">
                  <a:lumMod val="95000"/>
                  <a:lumOff val="5000"/>
                </a:schemeClr>
              </a:solidFill>
              <a:latin typeface="Bookman Old Style" panose="02050604050505020204" pitchFamily="18" charset="0"/>
              <a:cs typeface="Bookman Old Style"/>
            </a:endParaRPr>
          </a:p>
          <a:p>
            <a:pPr marL="0" indent="0">
              <a:buNone/>
            </a:pPr>
            <a:endParaRPr lang="en-IN" sz="1800" dirty="0">
              <a:solidFill>
                <a:schemeClr val="tx1">
                  <a:lumMod val="95000"/>
                  <a:lumOff val="5000"/>
                </a:schemeClr>
              </a:solidFill>
              <a:latin typeface="Bookman Old Style" panose="02050604050505020204" pitchFamily="18" charset="0"/>
            </a:endParaRPr>
          </a:p>
        </p:txBody>
      </p:sp>
      <p:pic>
        <p:nvPicPr>
          <p:cNvPr id="4" name="Picture 3" descr="22299.jpg">
            <a:extLst>
              <a:ext uri="{FF2B5EF4-FFF2-40B4-BE49-F238E27FC236}">
                <a16:creationId xmlns:a16="http://schemas.microsoft.com/office/drawing/2014/main" id="{21D95A44-CA5D-4BA4-BD53-033AF7E201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0586" y="1440414"/>
            <a:ext cx="4295504" cy="4253660"/>
          </a:xfrm>
          <a:prstGeom prst="rect">
            <a:avLst/>
          </a:prstGeom>
        </p:spPr>
      </p:pic>
      <p:sp>
        <p:nvSpPr>
          <p:cNvPr id="6" name="Title 3">
            <a:extLst>
              <a:ext uri="{FF2B5EF4-FFF2-40B4-BE49-F238E27FC236}">
                <a16:creationId xmlns:a16="http://schemas.microsoft.com/office/drawing/2014/main" id="{1688D7FC-502F-44AE-BF32-3DD42F0E483A}"/>
              </a:ext>
            </a:extLst>
          </p:cNvPr>
          <p:cNvSpPr txBox="1">
            <a:spLocks/>
          </p:cNvSpPr>
          <p:nvPr/>
        </p:nvSpPr>
        <p:spPr>
          <a:xfrm>
            <a:off x="2401992" y="695503"/>
            <a:ext cx="7388015" cy="520320"/>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SINGLE WINDOW ACT TO EMPOWER WOMEN</a:t>
            </a:r>
          </a:p>
        </p:txBody>
      </p:sp>
    </p:spTree>
    <p:extLst>
      <p:ext uri="{BB962C8B-B14F-4D97-AF65-F5344CB8AC3E}">
        <p14:creationId xmlns:p14="http://schemas.microsoft.com/office/powerpoint/2010/main" val="2176324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ar Graph of Domestic Violence Data">
            <a:extLst>
              <a:ext uri="{FF2B5EF4-FFF2-40B4-BE49-F238E27FC236}">
                <a16:creationId xmlns:a16="http://schemas.microsoft.com/office/drawing/2014/main" id="{FB76EF8A-B78D-4F5E-BDA3-94E25A0473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0931" y="1742555"/>
            <a:ext cx="9090136" cy="421803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0CB8171A-6466-4EED-81DD-D900BF195E2A}"/>
              </a:ext>
            </a:extLst>
          </p:cNvPr>
          <p:cNvSpPr txBox="1">
            <a:spLocks/>
          </p:cNvSpPr>
          <p:nvPr/>
        </p:nvSpPr>
        <p:spPr>
          <a:xfrm>
            <a:off x="892277" y="659830"/>
            <a:ext cx="10407445" cy="937163"/>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RECENT SURVEY OF TYPES OF DOMESTIC ABUSES SUFFERED BY WOMEN ON A DAILY BASIS</a:t>
            </a:r>
          </a:p>
        </p:txBody>
      </p:sp>
    </p:spTree>
    <p:extLst>
      <p:ext uri="{BB962C8B-B14F-4D97-AF65-F5344CB8AC3E}">
        <p14:creationId xmlns:p14="http://schemas.microsoft.com/office/powerpoint/2010/main" val="963987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753DF1-6F6E-4923-B71D-86D5D9EDE87E}"/>
              </a:ext>
            </a:extLst>
          </p:cNvPr>
          <p:cNvSpPr/>
          <p:nvPr/>
        </p:nvSpPr>
        <p:spPr>
          <a:xfrm>
            <a:off x="798896" y="1634233"/>
            <a:ext cx="6304548" cy="4524315"/>
          </a:xfrm>
          <a:prstGeom prst="rect">
            <a:avLst/>
          </a:prstGeom>
        </p:spPr>
        <p:txBody>
          <a:bodyPr wrap="square">
            <a:spAutoFit/>
          </a:bodyPr>
          <a:lstStyle/>
          <a:p>
            <a:pPr marL="179388" indent="-179388" algn="just">
              <a:buFont typeface="Arial" panose="020B0604020202020204" pitchFamily="34" charset="0"/>
              <a:buChar char="•"/>
            </a:pPr>
            <a:r>
              <a:rPr lang="en-US" dirty="0">
                <a:latin typeface="Bookman Old Style" panose="02050604050505020204" pitchFamily="18" charset="0"/>
              </a:rPr>
              <a:t>The law which provides compensation and remedies to the victim is termed as a civil law.</a:t>
            </a:r>
          </a:p>
          <a:p>
            <a:pPr marL="179388" indent="-179388" algn="just">
              <a:buFont typeface="Arial" panose="020B0604020202020204" pitchFamily="34" charset="0"/>
              <a:buChar char="•"/>
            </a:pPr>
            <a:r>
              <a:rPr lang="en-US" dirty="0">
                <a:latin typeface="Bookman Old Style" panose="02050604050505020204" pitchFamily="18" charset="0"/>
              </a:rPr>
              <a:t>PWDVA 2005 is directed towards providing compensation and support to women victim and not just to penalize the perpetrator.</a:t>
            </a:r>
          </a:p>
          <a:p>
            <a:pPr marL="179388" indent="-179388" algn="just">
              <a:buFont typeface="Arial" panose="020B0604020202020204" pitchFamily="34" charset="0"/>
              <a:buChar char="•"/>
            </a:pPr>
            <a:r>
              <a:rPr lang="en-US" dirty="0">
                <a:latin typeface="Bookman Old Style" panose="02050604050505020204" pitchFamily="18" charset="0"/>
              </a:rPr>
              <a:t>This is the law which is victim driven and the state is not required to initiate it. For example, in the proceedings under Section 498A, the state is a party and the victim has to depend on the police and prosecution for enforcement.</a:t>
            </a:r>
          </a:p>
          <a:p>
            <a:pPr marL="179388" indent="-179388" algn="just">
              <a:buFont typeface="Arial" panose="020B0604020202020204" pitchFamily="34" charset="0"/>
              <a:buChar char="•"/>
            </a:pPr>
            <a:r>
              <a:rPr lang="en-US" dirty="0">
                <a:latin typeface="Bookman Old Style" panose="02050604050505020204" pitchFamily="18" charset="0"/>
              </a:rPr>
              <a:t>It can be put in to motion by the aggrieved by direct access to the court claiming relief.</a:t>
            </a:r>
          </a:p>
          <a:p>
            <a:pPr marL="179388" indent="-179388" algn="just">
              <a:buFont typeface="Arial" panose="020B0604020202020204" pitchFamily="34" charset="0"/>
              <a:buChar char="•"/>
            </a:pPr>
            <a:r>
              <a:rPr lang="en-US" dirty="0">
                <a:latin typeface="Bookman Old Style" panose="02050604050505020204" pitchFamily="18" charset="0"/>
              </a:rPr>
              <a:t>Another aspect for conceptualizing it as a civil law is that it restores the agency that rightly belongs to her, redefines the injury so as to perceive her to be injure.</a:t>
            </a:r>
            <a:endParaRPr lang="en-IN" dirty="0">
              <a:latin typeface="Bookman Old Style" panose="02050604050505020204" pitchFamily="18" charset="0"/>
            </a:endParaRPr>
          </a:p>
        </p:txBody>
      </p:sp>
      <p:pic>
        <p:nvPicPr>
          <p:cNvPr id="6146" name="Picture 2" descr="Conceptual Hand Writing Showing Civil Law. Business Photo ...">
            <a:extLst>
              <a:ext uri="{FF2B5EF4-FFF2-40B4-BE49-F238E27FC236}">
                <a16:creationId xmlns:a16="http://schemas.microsoft.com/office/drawing/2014/main" id="{134ECCF7-702A-411C-BBC2-D83E9337C4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110"/>
          <a:stretch/>
        </p:blipFill>
        <p:spPr bwMode="auto">
          <a:xfrm>
            <a:off x="7210817" y="1977220"/>
            <a:ext cx="4082533" cy="344466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1BB20404-4A0B-49D1-A55A-10BCA1390BF5}"/>
              </a:ext>
            </a:extLst>
          </p:cNvPr>
          <p:cNvSpPr txBox="1">
            <a:spLocks/>
          </p:cNvSpPr>
          <p:nvPr/>
        </p:nvSpPr>
        <p:spPr>
          <a:xfrm>
            <a:off x="2143575" y="982054"/>
            <a:ext cx="7388015" cy="520320"/>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A CIVIL LAW</a:t>
            </a:r>
          </a:p>
        </p:txBody>
      </p:sp>
    </p:spTree>
    <p:extLst>
      <p:ext uri="{BB962C8B-B14F-4D97-AF65-F5344CB8AC3E}">
        <p14:creationId xmlns:p14="http://schemas.microsoft.com/office/powerpoint/2010/main" val="523013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552851A5-AB27-4A8F-8536-CA94B709A715}"/>
              </a:ext>
            </a:extLst>
          </p:cNvPr>
          <p:cNvSpPr txBox="1">
            <a:spLocks/>
          </p:cNvSpPr>
          <p:nvPr/>
        </p:nvSpPr>
        <p:spPr>
          <a:xfrm>
            <a:off x="2120347" y="2509630"/>
            <a:ext cx="7951305" cy="1838739"/>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3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RECENT DEVELOPMENTS IN THE FIELD OF DOMESTIC VIOLENCE BY JUDICIAL PRONOUNCEMENTS</a:t>
            </a:r>
          </a:p>
        </p:txBody>
      </p:sp>
    </p:spTree>
    <p:extLst>
      <p:ext uri="{BB962C8B-B14F-4D97-AF65-F5344CB8AC3E}">
        <p14:creationId xmlns:p14="http://schemas.microsoft.com/office/powerpoint/2010/main" val="2568670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3792E9-533C-4E64-97E8-86A7B5FAC2EC}"/>
              </a:ext>
            </a:extLst>
          </p:cNvPr>
          <p:cNvSpPr>
            <a:spLocks noGrp="1"/>
          </p:cNvSpPr>
          <p:nvPr>
            <p:ph idx="4294967295"/>
          </p:nvPr>
        </p:nvSpPr>
        <p:spPr>
          <a:xfrm>
            <a:off x="983456" y="4427058"/>
            <a:ext cx="10225087" cy="1218364"/>
          </a:xfrm>
        </p:spPr>
        <p:txBody>
          <a:bodyPr>
            <a:normAutofit/>
          </a:bodyPr>
          <a:lstStyle/>
          <a:p>
            <a:pPr marL="0" indent="0" algn="just">
              <a:buNone/>
            </a:pPr>
            <a:r>
              <a:rPr lang="en-US" sz="1800" dirty="0">
                <a:latin typeface="Bookman Old Style" panose="02050604050505020204" pitchFamily="18" charset="0"/>
              </a:rPr>
              <a:t>It was held that the proviso to Section 2(q) of the Protection of Women from Domestic Violence Act, 2005, indicates that both, an </a:t>
            </a:r>
            <a:r>
              <a:rPr lang="en-US" sz="1800" b="1" dirty="0">
                <a:latin typeface="Bookman Old Style" panose="02050604050505020204" pitchFamily="18" charset="0"/>
              </a:rPr>
              <a:t>aggrieved wife </a:t>
            </a:r>
            <a:r>
              <a:rPr lang="en-US" sz="1800" dirty="0">
                <a:latin typeface="Bookman Old Style" panose="02050604050505020204" pitchFamily="18" charset="0"/>
              </a:rPr>
              <a:t>or a </a:t>
            </a:r>
            <a:r>
              <a:rPr lang="en-US" sz="1800" b="1" dirty="0">
                <a:latin typeface="Bookman Old Style" panose="02050604050505020204" pitchFamily="18" charset="0"/>
              </a:rPr>
              <a:t>female living in a relationship </a:t>
            </a:r>
            <a:r>
              <a:rPr lang="en-US" sz="1800" dirty="0">
                <a:latin typeface="Bookman Old Style" panose="02050604050505020204" pitchFamily="18" charset="0"/>
              </a:rPr>
              <a:t>in the nature of marriage </a:t>
            </a:r>
            <a:r>
              <a:rPr lang="en-US" sz="1800" b="1" dirty="0">
                <a:latin typeface="Bookman Old Style" panose="02050604050505020204" pitchFamily="18" charset="0"/>
              </a:rPr>
              <a:t>may file a complaint against a relative of the husband or the male partner, as the case may be</a:t>
            </a:r>
            <a:r>
              <a:rPr lang="en-US" sz="1800" dirty="0">
                <a:latin typeface="Bookman Old Style" panose="02050604050505020204" pitchFamily="18" charset="0"/>
              </a:rPr>
              <a:t>.</a:t>
            </a:r>
            <a:endParaRPr lang="en-IN" sz="1800" b="1" i="1" dirty="0">
              <a:latin typeface="Bookman Old Style" panose="02050604050505020204" pitchFamily="18" charset="0"/>
            </a:endParaRPr>
          </a:p>
        </p:txBody>
      </p:sp>
      <p:sp>
        <p:nvSpPr>
          <p:cNvPr id="5" name="Title 3">
            <a:extLst>
              <a:ext uri="{FF2B5EF4-FFF2-40B4-BE49-F238E27FC236}">
                <a16:creationId xmlns:a16="http://schemas.microsoft.com/office/drawing/2014/main" id="{B2DC6D99-4646-4EB9-BCFE-CD73D932CBC7}"/>
              </a:ext>
            </a:extLst>
          </p:cNvPr>
          <p:cNvSpPr txBox="1">
            <a:spLocks/>
          </p:cNvSpPr>
          <p:nvPr/>
        </p:nvSpPr>
        <p:spPr>
          <a:xfrm>
            <a:off x="1502482" y="986368"/>
            <a:ext cx="9187034" cy="893020"/>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Aggrieved wife may also file a complaint against a relative of the husband or the male partner, as the case may be</a:t>
            </a:r>
          </a:p>
        </p:txBody>
      </p:sp>
      <p:sp>
        <p:nvSpPr>
          <p:cNvPr id="6" name="Title 3">
            <a:extLst>
              <a:ext uri="{FF2B5EF4-FFF2-40B4-BE49-F238E27FC236}">
                <a16:creationId xmlns:a16="http://schemas.microsoft.com/office/drawing/2014/main" id="{DE9A04C2-BB65-4485-84A7-E3D4EFC1CE70}"/>
              </a:ext>
            </a:extLst>
          </p:cNvPr>
          <p:cNvSpPr txBox="1">
            <a:spLocks/>
          </p:cNvSpPr>
          <p:nvPr/>
        </p:nvSpPr>
        <p:spPr>
          <a:xfrm>
            <a:off x="1502482" y="2246382"/>
            <a:ext cx="9187034" cy="1918109"/>
          </a:xfrm>
          <a:prstGeom prst="rect">
            <a:avLst/>
          </a:prstGeom>
          <a:effectLst/>
        </p:spPr>
        <p:txBody>
          <a:bodyPr vert="horz" lIns="91440" tIns="45720" rIns="91440" bIns="45720" rtlCol="0" anchor="t">
            <a:noAutofit/>
          </a:bodyPr>
          <a:lstStyle>
            <a:lvl1pPr algn="ctr" defTabSz="457200" rtl="0" eaLnBrk="1" latinLnBrk="0" hangingPunct="1">
              <a:spcBef>
                <a:spcPct val="0"/>
              </a:spcBef>
              <a:buNone/>
              <a:defRPr sz="2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Ajay Kumar v. Lata alias </a:t>
            </a:r>
            <a:r>
              <a:rPr lang="en-IN" sz="2600" dirty="0" err="1">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Sharuti</a:t>
            </a:r>
            <a:endPar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endParaRPr>
          </a:p>
          <a:p>
            <a:r>
              <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AIR 2019 SC 2600</a:t>
            </a:r>
          </a:p>
          <a:p>
            <a:endParaRPr lang="en-IN" sz="22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endParaRPr>
          </a:p>
          <a:p>
            <a:r>
              <a:rPr lang="en-IN" sz="22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Decided on 8</a:t>
            </a:r>
            <a:r>
              <a:rPr lang="en-IN" sz="2200" baseline="300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th</a:t>
            </a:r>
            <a:r>
              <a:rPr lang="en-IN" sz="22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 April 2019 by Hon’ble Justice </a:t>
            </a:r>
            <a:r>
              <a:rPr lang="en-IN" sz="2200" dirty="0" err="1">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Dr.</a:t>
            </a:r>
            <a:r>
              <a:rPr lang="en-IN" sz="22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 D.Y. </a:t>
            </a:r>
            <a:r>
              <a:rPr lang="en-IN" sz="2200" dirty="0" err="1">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Chandrachud</a:t>
            </a:r>
            <a:r>
              <a:rPr lang="en-IN" sz="22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rPr>
              <a:t> and Hon’ble Justice Mr. Hemant Gupta</a:t>
            </a:r>
          </a:p>
          <a:p>
            <a:endParaRPr lang="en-IN" sz="2600" dirty="0">
              <a:solidFill>
                <a:schemeClr val="accent3">
                  <a:lumMod val="75000"/>
                </a:schemeClr>
              </a:solidFill>
              <a:effectLst>
                <a:outerShdw blurRad="38100" dist="38100" dir="2700000" algn="tl">
                  <a:srgbClr val="000000">
                    <a:alpha val="43137"/>
                  </a:srgbClr>
                </a:outerShdw>
              </a:effectLst>
              <a:latin typeface="Adobe Garamond Pro Bold" panose="02020702060506020403" pitchFamily="18" charset="0"/>
            </a:endParaRPr>
          </a:p>
        </p:txBody>
      </p:sp>
    </p:spTree>
    <p:extLst>
      <p:ext uri="{BB962C8B-B14F-4D97-AF65-F5344CB8AC3E}">
        <p14:creationId xmlns:p14="http://schemas.microsoft.com/office/powerpoint/2010/main" val="48044256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6824</TotalTime>
  <Words>4462</Words>
  <Application>Microsoft Office PowerPoint</Application>
  <PresentationFormat>Widescreen</PresentationFormat>
  <Paragraphs>196</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Adobe Garamond Pro Bold</vt:lpstr>
      <vt:lpstr>Arial</vt:lpstr>
      <vt:lpstr>Bookman Old Style</vt:lpstr>
      <vt:lpstr>Garamond</vt:lpstr>
      <vt:lpstr>Organic</vt:lpstr>
      <vt:lpstr>PROTECTION OF WOMEN FROM DOMESTIC VIOLENCE ACT, 2005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PROTECTION OF WOMEN FROM DOMESTIC VIOLENCE ACT, 2005</dc:title>
  <dc:creator>Panya Gupta</dc:creator>
  <cp:lastModifiedBy>Asmita Narula</cp:lastModifiedBy>
  <cp:revision>113</cp:revision>
  <dcterms:created xsi:type="dcterms:W3CDTF">2020-04-18T09:42:59Z</dcterms:created>
  <dcterms:modified xsi:type="dcterms:W3CDTF">2020-04-24T08:05:53Z</dcterms:modified>
</cp:coreProperties>
</file>