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n-US" smtClean="0"/>
              <a:t>Click to edit Master title style</a:t>
            </a:r>
            <a:endParaRPr lang="en-US" dirty="0"/>
          </a:p>
        </p:txBody>
      </p:sp>
      <p:sp>
        <p:nvSpPr>
          <p:cNvPr id="11" name="Date Placeholder 10"/>
          <p:cNvSpPr>
            <a:spLocks noGrp="1"/>
          </p:cNvSpPr>
          <p:nvPr>
            <p:ph type="dt" sz="half" idx="10"/>
          </p:nvPr>
        </p:nvSpPr>
        <p:spPr bwMode="black"/>
        <p:txBody>
          <a:bodyPr/>
          <a:lstStyle/>
          <a:p>
            <a:fld id="{AD487F8F-E446-41BF-964C-4E7440E9B062}" type="datetimeFigureOut">
              <a:rPr lang="en-IN" smtClean="0"/>
              <a:t>30-04-2020</a:t>
            </a:fld>
            <a:endParaRPr lang="en-IN"/>
          </a:p>
        </p:txBody>
      </p:sp>
      <p:sp>
        <p:nvSpPr>
          <p:cNvPr id="17" name="Slide Number Placeholder 16"/>
          <p:cNvSpPr>
            <a:spLocks noGrp="1"/>
          </p:cNvSpPr>
          <p:nvPr>
            <p:ph type="sldNum" sz="quarter" idx="11"/>
          </p:nvPr>
        </p:nvSpPr>
        <p:spPr/>
        <p:txBody>
          <a:bodyPr/>
          <a:lstStyle/>
          <a:p>
            <a:fld id="{D08A08BE-627A-448E-AC09-5B27A79E467E}" type="slidenum">
              <a:rPr lang="en-IN" smtClean="0"/>
              <a:t>‹#›</a:t>
            </a:fld>
            <a:endParaRPr lang="en-IN"/>
          </a:p>
        </p:txBody>
      </p:sp>
      <p:sp>
        <p:nvSpPr>
          <p:cNvPr id="19" name="Footer Placeholder 18"/>
          <p:cNvSpPr>
            <a:spLocks noGrp="1"/>
          </p:cNvSpPr>
          <p:nvPr>
            <p:ph type="ftr" sz="quarter" idx="12"/>
          </p:nvPr>
        </p:nvSpPr>
        <p:spPr/>
        <p:txBody>
          <a:bodyPr/>
          <a:lstStyle/>
          <a:p>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487F8F-E446-41BF-964C-4E7440E9B062}" type="datetimeFigureOut">
              <a:rPr lang="en-IN" smtClean="0"/>
              <a:t>30-04-2020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08A08BE-627A-448E-AC09-5B27A79E467E}"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487F8F-E446-41BF-964C-4E7440E9B062}" type="datetimeFigureOut">
              <a:rPr lang="en-IN" smtClean="0"/>
              <a:t>30-04-2020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08A08BE-627A-448E-AC09-5B27A79E467E}" type="slidenum">
              <a:rPr lang="en-IN" smtClean="0"/>
              <a:t>‹#›</a:t>
            </a:fld>
            <a:endParaRPr lang="en-IN"/>
          </a:p>
        </p:txBody>
      </p:sp>
      <p:sp>
        <p:nvSpPr>
          <p:cNvPr id="2" name="Vertical Title 1"/>
          <p:cNvSpPr>
            <a:spLocks noGrp="1"/>
          </p:cNvSpPr>
          <p:nvPr>
            <p:ph type="title" orient="vert"/>
          </p:nvPr>
        </p:nvSpPr>
        <p:spPr>
          <a:xfrm>
            <a:off x="7239000" y="914401"/>
            <a:ext cx="926980" cy="5029200"/>
          </a:xfrm>
        </p:spPr>
        <p:txBody>
          <a:bodyPr vert="eaVert"/>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8"/>
          <p:cNvSpPr>
            <a:spLocks noGrp="1"/>
          </p:cNvSpPr>
          <p:nvPr>
            <p:ph type="title"/>
          </p:nvPr>
        </p:nvSpPr>
        <p:spPr/>
        <p:txBody>
          <a:bodyPr/>
          <a:lstStyle/>
          <a:p>
            <a:r>
              <a:rPr lang="en-US" smtClean="0"/>
              <a:t>Click to edit Master title style</a:t>
            </a:r>
            <a:endParaRPr lang="en-US"/>
          </a:p>
        </p:txBody>
      </p:sp>
      <p:sp>
        <p:nvSpPr>
          <p:cNvPr id="11" name="Date Placeholder 10"/>
          <p:cNvSpPr>
            <a:spLocks noGrp="1"/>
          </p:cNvSpPr>
          <p:nvPr>
            <p:ph type="dt" sz="half" idx="14"/>
          </p:nvPr>
        </p:nvSpPr>
        <p:spPr/>
        <p:txBody>
          <a:bodyPr/>
          <a:lstStyle/>
          <a:p>
            <a:fld id="{AD487F8F-E446-41BF-964C-4E7440E9B062}" type="datetimeFigureOut">
              <a:rPr lang="en-IN" smtClean="0"/>
              <a:t>30-04-2020</a:t>
            </a:fld>
            <a:endParaRPr lang="en-IN"/>
          </a:p>
        </p:txBody>
      </p:sp>
      <p:sp>
        <p:nvSpPr>
          <p:cNvPr id="12" name="Slide Number Placeholder 11"/>
          <p:cNvSpPr>
            <a:spLocks noGrp="1"/>
          </p:cNvSpPr>
          <p:nvPr>
            <p:ph type="sldNum" sz="quarter" idx="15"/>
          </p:nvPr>
        </p:nvSpPr>
        <p:spPr/>
        <p:txBody>
          <a:bodyPr/>
          <a:lstStyle/>
          <a:p>
            <a:fld id="{D08A08BE-627A-448E-AC09-5B27A79E467E}" type="slidenum">
              <a:rPr lang="en-IN" smtClean="0"/>
              <a:t>‹#›</a:t>
            </a:fld>
            <a:endParaRPr lang="en-IN"/>
          </a:p>
        </p:txBody>
      </p:sp>
      <p:sp>
        <p:nvSpPr>
          <p:cNvPr id="13" name="Footer Placeholder 12"/>
          <p:cNvSpPr>
            <a:spLocks noGrp="1"/>
          </p:cNvSpPr>
          <p:nvPr>
            <p:ph type="ftr" sz="quarter" idx="16"/>
          </p:nvPr>
        </p:nvSpPr>
        <p:spPr/>
        <p:txBody>
          <a:bodyPr/>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n-US" smtClean="0"/>
              <a:t>Click to edit Master title style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3" name="Date Placeholder 12"/>
          <p:cNvSpPr>
            <a:spLocks noGrp="1"/>
          </p:cNvSpPr>
          <p:nvPr>
            <p:ph type="dt" sz="half" idx="10"/>
          </p:nvPr>
        </p:nvSpPr>
        <p:spPr/>
        <p:txBody>
          <a:bodyPr/>
          <a:lstStyle/>
          <a:p>
            <a:fld id="{AD487F8F-E446-41BF-964C-4E7440E9B062}" type="datetimeFigureOut">
              <a:rPr lang="en-IN" smtClean="0"/>
              <a:t>30-04-2020</a:t>
            </a:fld>
            <a:endParaRPr lang="en-IN"/>
          </a:p>
        </p:txBody>
      </p:sp>
      <p:sp>
        <p:nvSpPr>
          <p:cNvPr id="14" name="Slide Number Placeholder 13"/>
          <p:cNvSpPr>
            <a:spLocks noGrp="1"/>
          </p:cNvSpPr>
          <p:nvPr>
            <p:ph type="sldNum" sz="quarter" idx="11"/>
          </p:nvPr>
        </p:nvSpPr>
        <p:spPr/>
        <p:txBody>
          <a:bodyPr/>
          <a:lstStyle/>
          <a:p>
            <a:fld id="{D08A08BE-627A-448E-AC09-5B27A79E467E}" type="slidenum">
              <a:rPr lang="en-IN" smtClean="0"/>
              <a:t>‹#›</a:t>
            </a:fld>
            <a:endParaRPr lang="en-IN"/>
          </a:p>
        </p:txBody>
      </p:sp>
      <p:sp>
        <p:nvSpPr>
          <p:cNvPr id="15" name="Footer Placeholder 14"/>
          <p:cNvSpPr>
            <a:spLocks noGrp="1"/>
          </p:cNvSpPr>
          <p:nvPr>
            <p:ph type="ftr" sz="quarter" idx="12"/>
          </p:nvPr>
        </p:nvSpPr>
        <p:spPr/>
        <p:txBody>
          <a:bodyPr/>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5"/>
          </p:nvPr>
        </p:nvSpPr>
        <p:spPr/>
        <p:txBody>
          <a:bodyPr/>
          <a:lstStyle/>
          <a:p>
            <a:fld id="{AD487F8F-E446-41BF-964C-4E7440E9B062}" type="datetimeFigureOut">
              <a:rPr lang="en-IN" smtClean="0"/>
              <a:t>30-04-2020</a:t>
            </a:fld>
            <a:endParaRPr lang="en-IN"/>
          </a:p>
        </p:txBody>
      </p:sp>
      <p:sp>
        <p:nvSpPr>
          <p:cNvPr id="12" name="Slide Number Placeholder 11"/>
          <p:cNvSpPr>
            <a:spLocks noGrp="1"/>
          </p:cNvSpPr>
          <p:nvPr>
            <p:ph type="sldNum" sz="quarter" idx="16"/>
          </p:nvPr>
        </p:nvSpPr>
        <p:spPr/>
        <p:txBody>
          <a:bodyPr/>
          <a:lstStyle/>
          <a:p>
            <a:fld id="{D08A08BE-627A-448E-AC09-5B27A79E467E}" type="slidenum">
              <a:rPr lang="en-IN" smtClean="0"/>
              <a:t>‹#›</a:t>
            </a:fld>
            <a:endParaRPr lang="en-IN"/>
          </a:p>
        </p:txBody>
      </p:sp>
      <p:sp>
        <p:nvSpPr>
          <p:cNvPr id="13" name="Footer Placeholder 12"/>
          <p:cNvSpPr>
            <a:spLocks noGrp="1"/>
          </p:cNvSpPr>
          <p:nvPr>
            <p:ph type="ftr" sz="quarter" idx="17"/>
          </p:nvPr>
        </p:nvSpPr>
        <p:spPr/>
        <p:txBody>
          <a:bodyPr/>
          <a:lstStyle/>
          <a:p>
            <a:endParaRPr lang="en-IN"/>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n-US" smtClean="0"/>
              <a:t>Click to edit Master text styles</a:t>
            </a:r>
          </a:p>
        </p:txBody>
      </p:sp>
      <p:sp>
        <p:nvSpPr>
          <p:cNvPr id="11" name="Date Placeholder 10"/>
          <p:cNvSpPr>
            <a:spLocks noGrp="1"/>
          </p:cNvSpPr>
          <p:nvPr>
            <p:ph type="dt" sz="half" idx="16"/>
          </p:nvPr>
        </p:nvSpPr>
        <p:spPr/>
        <p:txBody>
          <a:bodyPr/>
          <a:lstStyle/>
          <a:p>
            <a:fld id="{AD487F8F-E446-41BF-964C-4E7440E9B062}" type="datetimeFigureOut">
              <a:rPr lang="en-IN" smtClean="0"/>
              <a:t>30-04-2020</a:t>
            </a:fld>
            <a:endParaRPr lang="en-IN"/>
          </a:p>
        </p:txBody>
      </p:sp>
      <p:sp>
        <p:nvSpPr>
          <p:cNvPr id="12" name="Slide Number Placeholder 11"/>
          <p:cNvSpPr>
            <a:spLocks noGrp="1"/>
          </p:cNvSpPr>
          <p:nvPr>
            <p:ph type="sldNum" sz="quarter" idx="17"/>
          </p:nvPr>
        </p:nvSpPr>
        <p:spPr/>
        <p:txBody>
          <a:bodyPr/>
          <a:lstStyle/>
          <a:p>
            <a:fld id="{D08A08BE-627A-448E-AC09-5B27A79E467E}" type="slidenum">
              <a:rPr lang="en-IN" smtClean="0"/>
              <a:t>‹#›</a:t>
            </a:fld>
            <a:endParaRPr lang="en-IN"/>
          </a:p>
        </p:txBody>
      </p:sp>
      <p:sp>
        <p:nvSpPr>
          <p:cNvPr id="13" name="Footer Placeholder 12"/>
          <p:cNvSpPr>
            <a:spLocks noGrp="1"/>
          </p:cNvSpPr>
          <p:nvPr>
            <p:ph type="ftr" sz="quarter" idx="18"/>
          </p:nvPr>
        </p:nvSpPr>
        <p:spPr/>
        <p:txBody>
          <a:bodyPr/>
          <a:lstStyle/>
          <a:p>
            <a:endParaRPr lang="en-IN"/>
          </a:p>
        </p:txBody>
      </p:sp>
      <p:sp>
        <p:nvSpPr>
          <p:cNvPr id="18" name="Title 1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Click to edit Master title style</a:t>
            </a:r>
            <a:endParaRPr lang="en-US"/>
          </a:p>
        </p:txBody>
      </p:sp>
      <p:sp>
        <p:nvSpPr>
          <p:cNvPr id="15" name="Date Placeholder 14"/>
          <p:cNvSpPr>
            <a:spLocks noGrp="1"/>
          </p:cNvSpPr>
          <p:nvPr>
            <p:ph type="dt" sz="half" idx="10"/>
          </p:nvPr>
        </p:nvSpPr>
        <p:spPr/>
        <p:txBody>
          <a:bodyPr/>
          <a:lstStyle/>
          <a:p>
            <a:fld id="{AD487F8F-E446-41BF-964C-4E7440E9B062}" type="datetimeFigureOut">
              <a:rPr lang="en-IN" smtClean="0"/>
              <a:t>30-04-2020</a:t>
            </a:fld>
            <a:endParaRPr lang="en-IN"/>
          </a:p>
        </p:txBody>
      </p:sp>
      <p:sp>
        <p:nvSpPr>
          <p:cNvPr id="16" name="Slide Number Placeholder 15"/>
          <p:cNvSpPr>
            <a:spLocks noGrp="1"/>
          </p:cNvSpPr>
          <p:nvPr>
            <p:ph type="sldNum" sz="quarter" idx="11"/>
          </p:nvPr>
        </p:nvSpPr>
        <p:spPr/>
        <p:txBody>
          <a:bodyPr/>
          <a:lstStyle/>
          <a:p>
            <a:fld id="{D08A08BE-627A-448E-AC09-5B27A79E467E}" type="slidenum">
              <a:rPr lang="en-IN" smtClean="0"/>
              <a:t>‹#›</a:t>
            </a:fld>
            <a:endParaRPr lang="en-IN"/>
          </a:p>
        </p:txBody>
      </p:sp>
      <p:sp>
        <p:nvSpPr>
          <p:cNvPr id="17" name="Footer Placeholder 16"/>
          <p:cNvSpPr>
            <a:spLocks noGrp="1"/>
          </p:cNvSpPr>
          <p:nvPr>
            <p:ph type="ftr" sz="quarter" idx="12"/>
          </p:nvPr>
        </p:nvSpPr>
        <p:spPr/>
        <p:txBody>
          <a:bodyPr/>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D487F8F-E446-41BF-964C-4E7440E9B062}" type="datetimeFigureOut">
              <a:rPr lang="en-IN" smtClean="0"/>
              <a:t>30-04-2020</a:t>
            </a:fld>
            <a:endParaRPr lang="en-IN"/>
          </a:p>
        </p:txBody>
      </p:sp>
      <p:sp>
        <p:nvSpPr>
          <p:cNvPr id="8" name="Slide Number Placeholder 7"/>
          <p:cNvSpPr>
            <a:spLocks noGrp="1"/>
          </p:cNvSpPr>
          <p:nvPr>
            <p:ph type="sldNum" sz="quarter" idx="11"/>
          </p:nvPr>
        </p:nvSpPr>
        <p:spPr/>
        <p:txBody>
          <a:bodyPr/>
          <a:lstStyle/>
          <a:p>
            <a:fld id="{D08A08BE-627A-448E-AC09-5B27A79E467E}" type="slidenum">
              <a:rPr lang="en-IN" smtClean="0"/>
              <a:t>‹#›</a:t>
            </a:fld>
            <a:endParaRPr lang="en-IN"/>
          </a:p>
        </p:txBody>
      </p:sp>
      <p:sp>
        <p:nvSpPr>
          <p:cNvPr id="9" name="Footer Placeholder 8"/>
          <p:cNvSpPr>
            <a:spLocks noGrp="1"/>
          </p:cNvSpPr>
          <p:nvPr>
            <p:ph type="ftr" sz="quarter" idx="12"/>
          </p:nvPr>
        </p:nvSpPr>
        <p:spPr/>
        <p:txBody>
          <a:bodyPr/>
          <a:lstStyle/>
          <a:p>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5"/>
          </p:nvPr>
        </p:nvSpPr>
        <p:spPr/>
        <p:txBody>
          <a:bodyPr/>
          <a:lstStyle/>
          <a:p>
            <a:fld id="{AD487F8F-E446-41BF-964C-4E7440E9B062}" type="datetimeFigureOut">
              <a:rPr lang="en-IN" smtClean="0"/>
              <a:t>30-04-2020</a:t>
            </a:fld>
            <a:endParaRPr lang="en-IN"/>
          </a:p>
        </p:txBody>
      </p:sp>
      <p:sp>
        <p:nvSpPr>
          <p:cNvPr id="19" name="Slide Number Placeholder 18"/>
          <p:cNvSpPr>
            <a:spLocks noGrp="1"/>
          </p:cNvSpPr>
          <p:nvPr>
            <p:ph type="sldNum" sz="quarter" idx="16"/>
          </p:nvPr>
        </p:nvSpPr>
        <p:spPr/>
        <p:txBody>
          <a:bodyPr/>
          <a:lstStyle/>
          <a:p>
            <a:fld id="{D08A08BE-627A-448E-AC09-5B27A79E467E}" type="slidenum">
              <a:rPr lang="en-IN" smtClean="0"/>
              <a:t>‹#›</a:t>
            </a:fld>
            <a:endParaRPr lang="en-IN"/>
          </a:p>
        </p:txBody>
      </p:sp>
      <p:sp>
        <p:nvSpPr>
          <p:cNvPr id="23" name="Footer Placeholder 22"/>
          <p:cNvSpPr>
            <a:spLocks noGrp="1"/>
          </p:cNvSpPr>
          <p:nvPr>
            <p:ph type="ftr" sz="quarter" idx="17"/>
          </p:nvPr>
        </p:nvSpPr>
        <p:spPr/>
        <p:txBody>
          <a:bodyPr/>
          <a:lstStyle/>
          <a:p>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
        <p:nvSpPr>
          <p:cNvPr id="12" name="Title 11"/>
          <p:cNvSpPr>
            <a:spLocks noGrp="1"/>
          </p:cNvSpPr>
          <p:nvPr>
            <p:ph type="title"/>
          </p:nvPr>
        </p:nvSpPr>
        <p:spPr>
          <a:xfrm>
            <a:off x="2514600" y="975360"/>
            <a:ext cx="4114800" cy="701040"/>
          </a:xfrm>
        </p:spPr>
        <p:txBody>
          <a:bodyPr/>
          <a:lstStyle/>
          <a:p>
            <a:r>
              <a:rPr lang="en-US" smtClean="0"/>
              <a:t>Click to edit Master title style</a:t>
            </a:r>
            <a:endParaRPr lang="en-US"/>
          </a:p>
        </p:txBody>
      </p:sp>
      <p:sp>
        <p:nvSpPr>
          <p:cNvPr id="13" name="Date Placeholder 12"/>
          <p:cNvSpPr>
            <a:spLocks noGrp="1"/>
          </p:cNvSpPr>
          <p:nvPr>
            <p:ph type="dt" sz="half" idx="14"/>
          </p:nvPr>
        </p:nvSpPr>
        <p:spPr>
          <a:xfrm>
            <a:off x="2981325" y="273180"/>
            <a:ext cx="3181350" cy="292100"/>
          </a:xfrm>
        </p:spPr>
        <p:txBody>
          <a:bodyPr/>
          <a:lstStyle/>
          <a:p>
            <a:fld id="{AD487F8F-E446-41BF-964C-4E7440E9B062}" type="datetimeFigureOut">
              <a:rPr lang="en-IN" smtClean="0"/>
              <a:t>30-04-2020</a:t>
            </a:fld>
            <a:endParaRPr lang="en-IN"/>
          </a:p>
        </p:txBody>
      </p:sp>
      <p:sp>
        <p:nvSpPr>
          <p:cNvPr id="14" name="Slide Number Placeholder 13"/>
          <p:cNvSpPr>
            <a:spLocks noGrp="1"/>
          </p:cNvSpPr>
          <p:nvPr>
            <p:ph type="sldNum" sz="quarter" idx="15"/>
          </p:nvPr>
        </p:nvSpPr>
        <p:spPr>
          <a:xfrm>
            <a:off x="4038600" y="6172200"/>
            <a:ext cx="1066800" cy="304800"/>
          </a:xfrm>
        </p:spPr>
        <p:txBody>
          <a:bodyPr/>
          <a:lstStyle/>
          <a:p>
            <a:fld id="{D08A08BE-627A-448E-AC09-5B27A79E467E}" type="slidenum">
              <a:rPr lang="en-IN" smtClean="0"/>
              <a:t>‹#›</a:t>
            </a:fld>
            <a:endParaRPr lang="en-IN"/>
          </a:p>
        </p:txBody>
      </p:sp>
      <p:sp>
        <p:nvSpPr>
          <p:cNvPr id="15" name="Footer Placeholder 14"/>
          <p:cNvSpPr>
            <a:spLocks noGrp="1"/>
          </p:cNvSpPr>
          <p:nvPr>
            <p:ph type="ftr" sz="quarter" idx="16"/>
          </p:nvPr>
        </p:nvSpPr>
        <p:spPr>
          <a:xfrm>
            <a:off x="1447800" y="6486525"/>
            <a:ext cx="6248400" cy="292100"/>
          </a:xfrm>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AD487F8F-E446-41BF-964C-4E7440E9B062}" type="datetimeFigureOut">
              <a:rPr lang="en-IN" smtClean="0"/>
              <a:t>30-04-2020</a:t>
            </a:fld>
            <a:endParaRPr lang="en-IN"/>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n-IN"/>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D08A08BE-627A-448E-AC09-5B27A79E467E}" type="slidenum">
              <a:rPr lang="en-IN" smtClean="0"/>
              <a:t>‹#›</a:t>
            </a:fld>
            <a:endParaRPr lang="en-IN"/>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51016"/>
            <a:ext cx="8568952" cy="6640729"/>
          </a:xfrm>
          <a:prstGeom prst="rect">
            <a:avLst/>
          </a:prstGeom>
          <a:noFill/>
        </p:spPr>
        <p:txBody>
          <a:bodyPr wrap="square" rtlCol="0">
            <a:spAutoFit/>
          </a:bodyPr>
          <a:lstStyle/>
          <a:p>
            <a:pPr algn="ctr">
              <a:lnSpc>
                <a:spcPct val="150000"/>
              </a:lnSpc>
            </a:pPr>
            <a:r>
              <a:rPr lang="en-IN" sz="3600" u="sng" dirty="0" err="1" smtClean="0">
                <a:latin typeface="Times New Roman" pitchFamily="18" charset="0"/>
                <a:cs typeface="Times New Roman" pitchFamily="18" charset="0"/>
              </a:rPr>
              <a:t>Environmetal</a:t>
            </a:r>
            <a:r>
              <a:rPr lang="en-IN" sz="3600" u="sng" dirty="0" smtClean="0">
                <a:latin typeface="Times New Roman" pitchFamily="18" charset="0"/>
                <a:cs typeface="Times New Roman" pitchFamily="18" charset="0"/>
              </a:rPr>
              <a:t> laws- Role and Issues of NGT</a:t>
            </a:r>
          </a:p>
          <a:p>
            <a:pPr>
              <a:lnSpc>
                <a:spcPct val="150000"/>
              </a:lnSpc>
            </a:pPr>
            <a:endParaRPr lang="en-IN" sz="3600" dirty="0">
              <a:latin typeface="Times New Roman" pitchFamily="18" charset="0"/>
              <a:cs typeface="Times New Roman" pitchFamily="18" charset="0"/>
            </a:endParaRPr>
          </a:p>
          <a:p>
            <a:pPr algn="ctr">
              <a:lnSpc>
                <a:spcPct val="150000"/>
              </a:lnSpc>
            </a:pPr>
            <a:r>
              <a:rPr lang="en-IN" sz="3600" u="sng" dirty="0" smtClean="0">
                <a:latin typeface="Times New Roman" pitchFamily="18" charset="0"/>
                <a:cs typeface="Times New Roman" pitchFamily="18" charset="0"/>
              </a:rPr>
              <a:t>Role of NGT in the protection of Environment in India</a:t>
            </a:r>
          </a:p>
          <a:p>
            <a:pPr>
              <a:lnSpc>
                <a:spcPct val="150000"/>
              </a:lnSpc>
            </a:pPr>
            <a:endParaRPr lang="en-IN" sz="3600" dirty="0">
              <a:latin typeface="Times New Roman" pitchFamily="18" charset="0"/>
              <a:cs typeface="Times New Roman" pitchFamily="18" charset="0"/>
            </a:endParaRPr>
          </a:p>
          <a:p>
            <a:pPr algn="ctr">
              <a:lnSpc>
                <a:spcPct val="150000"/>
              </a:lnSpc>
            </a:pPr>
            <a:r>
              <a:rPr lang="en-IN" sz="3600" dirty="0" smtClean="0">
                <a:latin typeface="Times New Roman" pitchFamily="18" charset="0"/>
                <a:cs typeface="Times New Roman" pitchFamily="18" charset="0"/>
              </a:rPr>
              <a:t>Webinar by – </a:t>
            </a:r>
            <a:r>
              <a:rPr lang="en-IN" sz="3600" dirty="0" err="1" smtClean="0">
                <a:latin typeface="Times New Roman" pitchFamily="18" charset="0"/>
                <a:cs typeface="Times New Roman" pitchFamily="18" charset="0"/>
              </a:rPr>
              <a:t>Ms.</a:t>
            </a:r>
            <a:r>
              <a:rPr lang="en-IN" sz="3600" dirty="0" smtClean="0">
                <a:latin typeface="Times New Roman" pitchFamily="18" charset="0"/>
                <a:cs typeface="Times New Roman" pitchFamily="18" charset="0"/>
              </a:rPr>
              <a:t> </a:t>
            </a:r>
            <a:r>
              <a:rPr lang="en-IN" sz="3600" dirty="0" err="1" smtClean="0">
                <a:latin typeface="Times New Roman" pitchFamily="18" charset="0"/>
                <a:cs typeface="Times New Roman" pitchFamily="18" charset="0"/>
              </a:rPr>
              <a:t>Neelam</a:t>
            </a:r>
            <a:r>
              <a:rPr lang="en-IN" sz="3600" dirty="0" smtClean="0">
                <a:latin typeface="Times New Roman" pitchFamily="18" charset="0"/>
                <a:cs typeface="Times New Roman" pitchFamily="18" charset="0"/>
              </a:rPr>
              <a:t> </a:t>
            </a:r>
            <a:r>
              <a:rPr lang="en-IN" sz="3600" dirty="0" err="1" smtClean="0">
                <a:latin typeface="Times New Roman" pitchFamily="18" charset="0"/>
                <a:cs typeface="Times New Roman" pitchFamily="18" charset="0"/>
              </a:rPr>
              <a:t>Rathore</a:t>
            </a:r>
            <a:endParaRPr lang="en-IN" sz="3600" dirty="0" smtClean="0">
              <a:latin typeface="Times New Roman" pitchFamily="18" charset="0"/>
              <a:cs typeface="Times New Roman" pitchFamily="18" charset="0"/>
            </a:endParaRPr>
          </a:p>
          <a:p>
            <a:pPr>
              <a:lnSpc>
                <a:spcPct val="150000"/>
              </a:lnSpc>
            </a:pPr>
            <a:endParaRPr lang="en-IN" sz="3600" dirty="0">
              <a:latin typeface="Times New Roman" pitchFamily="18" charset="0"/>
              <a:cs typeface="Times New Roman" pitchFamily="18" charset="0"/>
            </a:endParaRPr>
          </a:p>
          <a:p>
            <a:pPr algn="ctr">
              <a:lnSpc>
                <a:spcPct val="150000"/>
              </a:lnSpc>
            </a:pPr>
            <a:r>
              <a:rPr lang="en-IN" sz="3200" dirty="0" smtClean="0">
                <a:latin typeface="Times New Roman" pitchFamily="18" charset="0"/>
                <a:cs typeface="Times New Roman" pitchFamily="18" charset="0"/>
              </a:rPr>
              <a:t>Organised by: </a:t>
            </a:r>
            <a:r>
              <a:rPr lang="en-IN" sz="3200" dirty="0" err="1" smtClean="0">
                <a:latin typeface="Times New Roman" pitchFamily="18" charset="0"/>
                <a:cs typeface="Times New Roman" pitchFamily="18" charset="0"/>
              </a:rPr>
              <a:t>LAWyers</a:t>
            </a:r>
            <a:r>
              <a:rPr lang="en-IN" sz="3200" dirty="0" smtClean="0">
                <a:latin typeface="Times New Roman" pitchFamily="18" charset="0"/>
                <a:cs typeface="Times New Roman" pitchFamily="18" charset="0"/>
              </a:rPr>
              <a:t> Club India</a:t>
            </a:r>
            <a:endParaRPr lang="en-IN" sz="3200" dirty="0">
              <a:latin typeface="Times New Roman" pitchFamily="18" charset="0"/>
              <a:cs typeface="Times New Roman" pitchFamily="18" charset="0"/>
            </a:endParaRPr>
          </a:p>
        </p:txBody>
      </p:sp>
    </p:spTree>
    <p:extLst>
      <p:ext uri="{BB962C8B-B14F-4D97-AF65-F5344CB8AC3E}">
        <p14:creationId xmlns:p14="http://schemas.microsoft.com/office/powerpoint/2010/main" val="3210063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0"/>
            <a:ext cx="8496944" cy="6986528"/>
          </a:xfrm>
          <a:prstGeom prst="rect">
            <a:avLst/>
          </a:prstGeom>
          <a:noFill/>
        </p:spPr>
        <p:txBody>
          <a:bodyPr wrap="square" rtlCol="0">
            <a:spAutoFit/>
          </a:bodyPr>
          <a:lstStyle/>
          <a:p>
            <a:pPr algn="ctr"/>
            <a:r>
              <a:rPr lang="en-IN" sz="2800" dirty="0" smtClean="0"/>
              <a:t>Introduction: </a:t>
            </a:r>
          </a:p>
          <a:p>
            <a:pPr algn="just"/>
            <a:r>
              <a:rPr lang="en-IN" sz="2800" b="1" dirty="0" err="1" smtClean="0"/>
              <a:t>Ms.</a:t>
            </a:r>
            <a:r>
              <a:rPr lang="en-IN" sz="2800" b="1" dirty="0" smtClean="0"/>
              <a:t> </a:t>
            </a:r>
            <a:r>
              <a:rPr lang="en-IN" sz="2800" b="1" dirty="0" err="1" smtClean="0"/>
              <a:t>Neelam</a:t>
            </a:r>
            <a:r>
              <a:rPr lang="en-IN" sz="2800" b="1" dirty="0" smtClean="0"/>
              <a:t> </a:t>
            </a:r>
            <a:r>
              <a:rPr lang="en-IN" sz="2800" b="1" dirty="0" err="1" smtClean="0"/>
              <a:t>Rathore</a:t>
            </a:r>
            <a:r>
              <a:rPr lang="en-IN" sz="2800" dirty="0" smtClean="0"/>
              <a:t> has been a practicing attorney for 23 years. The following article contains her </a:t>
            </a:r>
            <a:r>
              <a:rPr lang="en-IN" sz="2800" b="1" dirty="0" smtClean="0"/>
              <a:t>analysis of the role of National Green Tribunal</a:t>
            </a:r>
            <a:r>
              <a:rPr lang="en-IN" sz="2800" dirty="0" smtClean="0"/>
              <a:t> in the development of Environmental legislation and the safeguard of the environment in our country. It highlights the contribution of the Supreme Court of India through various cases that have also paved a way for successful environmental protection in India. The article contains her explanation on the kinds of issues NGT has faced and solved so far related to sustainable development in our country. The webinar was extremely useful, informative and interactive.</a:t>
            </a:r>
          </a:p>
          <a:p>
            <a:pPr algn="just"/>
            <a:endParaRPr lang="en-IN" sz="2800" dirty="0"/>
          </a:p>
          <a:p>
            <a:pPr algn="just"/>
            <a:r>
              <a:rPr lang="en-IN" sz="2400" dirty="0" smtClean="0"/>
              <a:t>We at </a:t>
            </a:r>
            <a:r>
              <a:rPr lang="en-IN" sz="2400" dirty="0" err="1" smtClean="0"/>
              <a:t>LAWyersClubIndia</a:t>
            </a:r>
            <a:r>
              <a:rPr lang="en-IN" sz="2400" dirty="0" smtClean="0"/>
              <a:t>, feel much obliged that we had this opportunity of conducting a webinar alongside such a seasoned professional of the legal fraternity</a:t>
            </a:r>
            <a:r>
              <a:rPr lang="en-IN" sz="2800" dirty="0" smtClean="0"/>
              <a:t>.</a:t>
            </a:r>
            <a:endParaRPr lang="en-IN" sz="2800" dirty="0"/>
          </a:p>
        </p:txBody>
      </p:sp>
    </p:spTree>
    <p:extLst>
      <p:ext uri="{BB962C8B-B14F-4D97-AF65-F5344CB8AC3E}">
        <p14:creationId xmlns:p14="http://schemas.microsoft.com/office/powerpoint/2010/main" val="2510976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3124" y="36240"/>
            <a:ext cx="8352928" cy="6740307"/>
          </a:xfrm>
          <a:prstGeom prst="rect">
            <a:avLst/>
          </a:prstGeom>
          <a:noFill/>
        </p:spPr>
        <p:txBody>
          <a:bodyPr wrap="square" rtlCol="0">
            <a:spAutoFit/>
          </a:bodyPr>
          <a:lstStyle/>
          <a:p>
            <a:pPr marL="285750" indent="-285750" algn="just">
              <a:buFont typeface="Arial" pitchFamily="34" charset="0"/>
              <a:buChar char="•"/>
            </a:pPr>
            <a:r>
              <a:rPr lang="en-IN" sz="2400" dirty="0" smtClean="0"/>
              <a:t>In </a:t>
            </a:r>
            <a:r>
              <a:rPr lang="en-IN" sz="2400" b="1" dirty="0" smtClean="0"/>
              <a:t>2010</a:t>
            </a:r>
            <a:r>
              <a:rPr lang="en-IN" sz="2400" dirty="0" smtClean="0"/>
              <a:t>, the Government of India enacted the </a:t>
            </a:r>
            <a:r>
              <a:rPr lang="en-IN" sz="2400" b="1" dirty="0" smtClean="0"/>
              <a:t>National Green Tribunal (NGT) Act </a:t>
            </a:r>
            <a:r>
              <a:rPr lang="en-IN" sz="2400" dirty="0" smtClean="0"/>
              <a:t>allowing for the establishment of a special tribunal to deal with environmental cases. This Act took its inspiration from </a:t>
            </a:r>
            <a:r>
              <a:rPr lang="en-IN" sz="2400" b="1" dirty="0" smtClean="0"/>
              <a:t>Article 21 of the Indian Constitution</a:t>
            </a:r>
            <a:r>
              <a:rPr lang="en-IN" sz="2400" dirty="0" smtClean="0"/>
              <a:t>, which guarantees Indian people the right to a clean and safe environment. Following the enactment of this Act, India became a third country in the world after Australia and New Zealand, which now has a separate quasi-judicial fast- track body dealing with environmental cases.</a:t>
            </a:r>
          </a:p>
          <a:p>
            <a:pPr marL="285750" indent="-285750" algn="just">
              <a:buFont typeface="Arial" pitchFamily="34" charset="0"/>
              <a:buChar char="•"/>
            </a:pPr>
            <a:r>
              <a:rPr lang="en-IN" sz="2400" dirty="0" smtClean="0"/>
              <a:t>Parliament legislation describes the National Green Tribunal Act, 2010, verbatim as follows, ‘An Act to provide for the </a:t>
            </a:r>
            <a:r>
              <a:rPr lang="en-IN" sz="2400" b="1" dirty="0" smtClean="0"/>
              <a:t>establishment of a National Green Tribunal </a:t>
            </a:r>
            <a:r>
              <a:rPr lang="en-IN" sz="2400" dirty="0" smtClean="0"/>
              <a:t>for the effective and expeditious disposal of cases relating to environmental protection and conservation of forests and other natural resources including enforcement of any legal right relating to environment and giving relief and compensation for damages to persons and property and for matters connected therewith or incidental thereto’.</a:t>
            </a:r>
          </a:p>
        </p:txBody>
      </p:sp>
    </p:spTree>
    <p:extLst>
      <p:ext uri="{BB962C8B-B14F-4D97-AF65-F5344CB8AC3E}">
        <p14:creationId xmlns:p14="http://schemas.microsoft.com/office/powerpoint/2010/main" val="3910989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2017" y="344658"/>
            <a:ext cx="8640960" cy="6186309"/>
          </a:xfrm>
          <a:prstGeom prst="rect">
            <a:avLst/>
          </a:prstGeom>
          <a:noFill/>
        </p:spPr>
        <p:txBody>
          <a:bodyPr wrap="square" rtlCol="0">
            <a:spAutoFit/>
          </a:bodyPr>
          <a:lstStyle/>
          <a:p>
            <a:pPr algn="ctr"/>
            <a:r>
              <a:rPr lang="en-IN" sz="2200" b="1" u="sng" dirty="0" smtClean="0">
                <a:latin typeface="Times New Roman" pitchFamily="18" charset="0"/>
                <a:cs typeface="Times New Roman" pitchFamily="18" charset="0"/>
              </a:rPr>
              <a:t>NEED FOR A SPECIAL COURT DEDICATED TO THE ENVIRONMENT AND ITS SAFEGUARD:</a:t>
            </a:r>
          </a:p>
          <a:p>
            <a:pPr algn="just"/>
            <a:endParaRPr lang="en-IN" sz="2200" dirty="0">
              <a:latin typeface="Times New Roman" pitchFamily="18" charset="0"/>
              <a:cs typeface="Times New Roman" pitchFamily="18" charset="0"/>
            </a:endParaRPr>
          </a:p>
          <a:p>
            <a:pPr marL="285750" indent="-285750" algn="just">
              <a:buFont typeface="Arial" pitchFamily="34" charset="0"/>
              <a:buChar char="•"/>
            </a:pPr>
            <a:r>
              <a:rPr lang="en-IN" sz="2200" dirty="0" smtClean="0">
                <a:latin typeface="Times New Roman" pitchFamily="18" charset="0"/>
                <a:cs typeface="Times New Roman" pitchFamily="18" charset="0"/>
              </a:rPr>
              <a:t>It can be said that this tribunal is a special quasi-judicial fast-track body consisting of judges and environmental experts that must ensure that cases are disposed of promptly. In India the higher judiciary is filled with a huge backlog of cases of disproportionate weight. In order to provide effective mitigation of environmental emissions and environmental issues, it should be understood that this should be resolved in an efficient manner which is not possible in the present sense of judicial administration.</a:t>
            </a:r>
          </a:p>
          <a:p>
            <a:pPr algn="just"/>
            <a:endParaRPr lang="en-IN" sz="2200" dirty="0" smtClean="0">
              <a:latin typeface="Times New Roman" pitchFamily="18" charset="0"/>
              <a:cs typeface="Times New Roman" pitchFamily="18" charset="0"/>
            </a:endParaRPr>
          </a:p>
          <a:p>
            <a:pPr marL="285750" indent="-285750" algn="just">
              <a:buFont typeface="Arial" pitchFamily="34" charset="0"/>
              <a:buChar char="•"/>
            </a:pPr>
            <a:r>
              <a:rPr lang="en-IN" sz="2200" dirty="0" smtClean="0">
                <a:latin typeface="Times New Roman" pitchFamily="18" charset="0"/>
                <a:cs typeface="Times New Roman" pitchFamily="18" charset="0"/>
              </a:rPr>
              <a:t>Hence an urgent need for an alternative forum was felt so that environmental cases could be resolved without much delay. As a result of the need repeatedly raised by the Constitutional Courts, India&amp;#39;s administrative authorities had to provide a professional judicial body to deal with complex environmental issues.</a:t>
            </a:r>
          </a:p>
          <a:p>
            <a:pPr marL="285750" indent="-285750" algn="just">
              <a:buFont typeface="Arial" pitchFamily="34" charset="0"/>
              <a:buChar char="•"/>
            </a:pPr>
            <a:endParaRPr lang="en-IN" sz="2200" dirty="0">
              <a:latin typeface="Times New Roman" pitchFamily="18" charset="0"/>
              <a:cs typeface="Times New Roman" pitchFamily="18" charset="0"/>
            </a:endParaRPr>
          </a:p>
        </p:txBody>
      </p:sp>
    </p:spTree>
    <p:extLst>
      <p:ext uri="{BB962C8B-B14F-4D97-AF65-F5344CB8AC3E}">
        <p14:creationId xmlns:p14="http://schemas.microsoft.com/office/powerpoint/2010/main" val="1447738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548680"/>
            <a:ext cx="8352928" cy="5847755"/>
          </a:xfrm>
          <a:prstGeom prst="rect">
            <a:avLst/>
          </a:prstGeom>
          <a:noFill/>
        </p:spPr>
        <p:txBody>
          <a:bodyPr wrap="square" rtlCol="0">
            <a:spAutoFit/>
          </a:bodyPr>
          <a:lstStyle/>
          <a:p>
            <a:pPr marL="285750" indent="-285750" algn="just">
              <a:buFont typeface="Arial" pitchFamily="34" charset="0"/>
              <a:buChar char="•"/>
            </a:pPr>
            <a:r>
              <a:rPr lang="en-IN" sz="2200" dirty="0" smtClean="0">
                <a:latin typeface="Times New Roman" pitchFamily="18" charset="0"/>
                <a:cs typeface="Times New Roman" pitchFamily="18" charset="0"/>
              </a:rPr>
              <a:t>The Supreme Court in </a:t>
            </a:r>
            <a:r>
              <a:rPr lang="en-IN" sz="2200" b="1" dirty="0" smtClean="0">
                <a:latin typeface="Times New Roman" pitchFamily="18" charset="0"/>
                <a:cs typeface="Times New Roman" pitchFamily="18" charset="0"/>
              </a:rPr>
              <a:t>M.C. Mehta v. Union of India</a:t>
            </a:r>
            <a:r>
              <a:rPr lang="en-IN" sz="2200" dirty="0" smtClean="0">
                <a:latin typeface="Times New Roman" pitchFamily="18" charset="0"/>
                <a:cs typeface="Times New Roman" pitchFamily="18" charset="0"/>
              </a:rPr>
              <a:t> observed that - Climate Court had to be formed and repeated time and time again for the prompt disposal of environmental cases. In its judgment, the Supreme Court of India referred to the need for setting up an environmental court that would benefit from expert advice from environmental scientists and technically trained persons as part of the judicial process, following an detailed review of the views of lawyers in different countries.</a:t>
            </a:r>
          </a:p>
          <a:p>
            <a:pPr marL="285750" indent="-285750" algn="just">
              <a:buFont typeface="Arial" pitchFamily="34" charset="0"/>
              <a:buChar char="•"/>
            </a:pPr>
            <a:r>
              <a:rPr lang="en-IN" sz="2200" dirty="0" smtClean="0">
                <a:latin typeface="Times New Roman" pitchFamily="18" charset="0"/>
                <a:cs typeface="Times New Roman" pitchFamily="18" charset="0"/>
              </a:rPr>
              <a:t>The Supreme Court observed in the Indian Council for </a:t>
            </a:r>
            <a:r>
              <a:rPr lang="en-IN" sz="2200" b="1" dirty="0" err="1" smtClean="0">
                <a:latin typeface="Times New Roman" pitchFamily="18" charset="0"/>
                <a:cs typeface="Times New Roman" pitchFamily="18" charset="0"/>
              </a:rPr>
              <a:t>Enviro</a:t>
            </a:r>
            <a:r>
              <a:rPr lang="en-IN" sz="2200" b="1" dirty="0" smtClean="0">
                <a:latin typeface="Times New Roman" pitchFamily="18" charset="0"/>
                <a:cs typeface="Times New Roman" pitchFamily="18" charset="0"/>
              </a:rPr>
              <a:t>-Legal Action v. Union of India</a:t>
            </a:r>
            <a:r>
              <a:rPr lang="en-IN" sz="2200" dirty="0" smtClean="0">
                <a:latin typeface="Times New Roman" pitchFamily="18" charset="0"/>
                <a:cs typeface="Times New Roman" pitchFamily="18" charset="0"/>
              </a:rPr>
              <a:t> that environmental court with civil and criminal jurisdiction must be set up to deal with environmental issues quickly.</a:t>
            </a:r>
          </a:p>
          <a:p>
            <a:pPr marL="285750" indent="-285750" algn="just">
              <a:buFont typeface="Arial" pitchFamily="34" charset="0"/>
              <a:buChar char="•"/>
            </a:pPr>
            <a:r>
              <a:rPr lang="en-IN" sz="2200" dirty="0" smtClean="0">
                <a:latin typeface="Times New Roman" pitchFamily="18" charset="0"/>
                <a:cs typeface="Times New Roman" pitchFamily="18" charset="0"/>
              </a:rPr>
              <a:t>In </a:t>
            </a:r>
            <a:r>
              <a:rPr lang="en-IN" sz="2200" b="1" dirty="0" err="1" smtClean="0">
                <a:latin typeface="Times New Roman" pitchFamily="18" charset="0"/>
                <a:cs typeface="Times New Roman" pitchFamily="18" charset="0"/>
              </a:rPr>
              <a:t>Charanlal</a:t>
            </a:r>
            <a:r>
              <a:rPr lang="en-IN" sz="2200" b="1" dirty="0" smtClean="0">
                <a:latin typeface="Times New Roman" pitchFamily="18" charset="0"/>
                <a:cs typeface="Times New Roman" pitchFamily="18" charset="0"/>
              </a:rPr>
              <a:t> </a:t>
            </a:r>
            <a:r>
              <a:rPr lang="en-IN" sz="2200" b="1" dirty="0" err="1" smtClean="0">
                <a:latin typeface="Times New Roman" pitchFamily="18" charset="0"/>
                <a:cs typeface="Times New Roman" pitchFamily="18" charset="0"/>
              </a:rPr>
              <a:t>Sahu</a:t>
            </a:r>
            <a:r>
              <a:rPr lang="en-IN" sz="2200" b="1" dirty="0" smtClean="0">
                <a:latin typeface="Times New Roman" pitchFamily="18" charset="0"/>
                <a:cs typeface="Times New Roman" pitchFamily="18" charset="0"/>
              </a:rPr>
              <a:t> v. Union of India</a:t>
            </a:r>
            <a:r>
              <a:rPr lang="en-IN" sz="2200" dirty="0" smtClean="0">
                <a:latin typeface="Times New Roman" pitchFamily="18" charset="0"/>
                <a:cs typeface="Times New Roman" pitchFamily="18" charset="0"/>
              </a:rPr>
              <a:t> , the court held that &amp;#39;after a lengthy litigation which destroys the very purpose of awarding damages so as to satisfy the situation, avoid delays and ensure immediate relief for the victims, the law should provide for the establishment of a tribunal controlled by special proceedings.</a:t>
            </a:r>
            <a:endParaRPr lang="en-IN" sz="2200" dirty="0">
              <a:latin typeface="Times New Roman" pitchFamily="18" charset="0"/>
              <a:cs typeface="Times New Roman" pitchFamily="18" charset="0"/>
            </a:endParaRPr>
          </a:p>
        </p:txBody>
      </p:sp>
    </p:spTree>
    <p:extLst>
      <p:ext uri="{BB962C8B-B14F-4D97-AF65-F5344CB8AC3E}">
        <p14:creationId xmlns:p14="http://schemas.microsoft.com/office/powerpoint/2010/main" val="358562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0"/>
            <a:ext cx="8784976" cy="6817251"/>
          </a:xfrm>
          <a:prstGeom prst="rect">
            <a:avLst/>
          </a:prstGeom>
          <a:noFill/>
        </p:spPr>
        <p:txBody>
          <a:bodyPr wrap="square" rtlCol="0">
            <a:spAutoFit/>
          </a:bodyPr>
          <a:lstStyle/>
          <a:p>
            <a:pPr algn="just"/>
            <a:r>
              <a:rPr lang="en-IN" sz="1900" b="1" u="sng" dirty="0" smtClean="0">
                <a:latin typeface="Times New Roman" pitchFamily="18" charset="0"/>
                <a:cs typeface="Times New Roman" pitchFamily="18" charset="0"/>
              </a:rPr>
              <a:t>AFTER THE ADOPTION OF NATIONAL GREEN TRIBUNAL ACT, 2010</a:t>
            </a:r>
          </a:p>
          <a:p>
            <a:pPr algn="just"/>
            <a:r>
              <a:rPr lang="en-IN" sz="1900" dirty="0" err="1" smtClean="0">
                <a:latin typeface="Times New Roman" pitchFamily="18" charset="0"/>
                <a:cs typeface="Times New Roman" pitchFamily="18" charset="0"/>
              </a:rPr>
              <a:t>Ms.</a:t>
            </a:r>
            <a:r>
              <a:rPr lang="en-IN" sz="1900" dirty="0" smtClean="0">
                <a:latin typeface="Times New Roman" pitchFamily="18" charset="0"/>
                <a:cs typeface="Times New Roman" pitchFamily="18" charset="0"/>
              </a:rPr>
              <a:t> </a:t>
            </a:r>
            <a:r>
              <a:rPr lang="en-IN" sz="1900" dirty="0" err="1" smtClean="0">
                <a:latin typeface="Times New Roman" pitchFamily="18" charset="0"/>
                <a:cs typeface="Times New Roman" pitchFamily="18" charset="0"/>
              </a:rPr>
              <a:t>Rathore</a:t>
            </a:r>
            <a:r>
              <a:rPr lang="en-IN" sz="1900" dirty="0" smtClean="0">
                <a:latin typeface="Times New Roman" pitchFamily="18" charset="0"/>
                <a:cs typeface="Times New Roman" pitchFamily="18" charset="0"/>
              </a:rPr>
              <a:t> talks about the way National Green Tribunal has ensured sustainable development in India.</a:t>
            </a:r>
          </a:p>
          <a:p>
            <a:pPr algn="just"/>
            <a:r>
              <a:rPr lang="en-IN" sz="1900" dirty="0" smtClean="0">
                <a:latin typeface="Times New Roman" pitchFamily="18" charset="0"/>
                <a:cs typeface="Times New Roman" pitchFamily="18" charset="0"/>
              </a:rPr>
              <a:t>The National Green Tribunal chairperson is a retired Supreme Court Judge, Head Quartered in Delhi. Many members of the Judiciary are former high court judges. Each National Green Tribunal bench will consist of a total of one Judicial Member and one Expert Member. Expert participants will have technical credentials and a minimum of 15 years of environmental / forest management experience and related subjects.</a:t>
            </a:r>
          </a:p>
          <a:p>
            <a:pPr algn="just"/>
            <a:endParaRPr lang="en-IN" sz="1900" dirty="0">
              <a:latin typeface="Times New Roman" pitchFamily="18" charset="0"/>
              <a:cs typeface="Times New Roman" pitchFamily="18" charset="0"/>
            </a:endParaRPr>
          </a:p>
          <a:p>
            <a:pPr algn="just"/>
            <a:r>
              <a:rPr lang="en-IN" sz="1900" b="1" u="sng" dirty="0" smtClean="0">
                <a:latin typeface="Times New Roman" pitchFamily="18" charset="0"/>
                <a:cs typeface="Times New Roman" pitchFamily="18" charset="0"/>
              </a:rPr>
              <a:t>SOME IMPORTANT PROVISIONS:</a:t>
            </a:r>
          </a:p>
          <a:p>
            <a:pPr algn="just"/>
            <a:r>
              <a:rPr lang="en-IN" sz="1900" dirty="0" smtClean="0">
                <a:latin typeface="Times New Roman" pitchFamily="18" charset="0"/>
                <a:cs typeface="Times New Roman" pitchFamily="18" charset="0"/>
              </a:rPr>
              <a:t>Under </a:t>
            </a:r>
            <a:r>
              <a:rPr lang="en-IN" sz="1900" b="1" dirty="0" smtClean="0">
                <a:latin typeface="Times New Roman" pitchFamily="18" charset="0"/>
                <a:cs typeface="Times New Roman" pitchFamily="18" charset="0"/>
              </a:rPr>
              <a:t>Section 15(1) </a:t>
            </a:r>
            <a:r>
              <a:rPr lang="en-IN" sz="1900" dirty="0" smtClean="0">
                <a:latin typeface="Times New Roman" pitchFamily="18" charset="0"/>
                <a:cs typeface="Times New Roman" pitchFamily="18" charset="0"/>
              </a:rPr>
              <a:t>of the Act, 2010, the tribunal may, by order, provide relief and compensation to the victims of pollution and other environmental damage resulting from the enactments stated in Schedule I, as well as for the rehabilitation of the damaged property and for the restoration of the environment in that area. In addition to the benefits provided or payable under the Public Liability Insurance Act, it is the benefits and reimbursement, and the recovery of the property and environment.</a:t>
            </a:r>
          </a:p>
          <a:p>
            <a:pPr algn="just"/>
            <a:r>
              <a:rPr lang="en-IN" sz="1900" dirty="0" smtClean="0">
                <a:latin typeface="Times New Roman" pitchFamily="18" charset="0"/>
                <a:cs typeface="Times New Roman" pitchFamily="18" charset="0"/>
              </a:rPr>
              <a:t>According to </a:t>
            </a:r>
            <a:r>
              <a:rPr lang="en-IN" sz="1900" b="1" dirty="0" smtClean="0">
                <a:latin typeface="Times New Roman" pitchFamily="18" charset="0"/>
                <a:cs typeface="Times New Roman" pitchFamily="18" charset="0"/>
              </a:rPr>
              <a:t>Section 16(1) </a:t>
            </a:r>
            <a:r>
              <a:rPr lang="en-IN" sz="1900" dirty="0" smtClean="0">
                <a:latin typeface="Times New Roman" pitchFamily="18" charset="0"/>
                <a:cs typeface="Times New Roman" pitchFamily="18" charset="0"/>
              </a:rPr>
              <a:t>of the Act, any person grieved by an order or decision made on or after the commencement of the Act is entitled to appeal to it within thirty days by the appellant authority under the seven acts under the jurisdiction. The trials before the Tribunal are considered to be judicial trials according to the Act. It should be remembered that in case of lawsuits involving an incident, the Act provides for no blame liability by allowing the tribunal to enforce the concept of no blame. The Act also provides for </a:t>
            </a:r>
            <a:r>
              <a:rPr lang="en-IN" sz="1900" b="1" dirty="0" smtClean="0">
                <a:latin typeface="Times New Roman" pitchFamily="18" charset="0"/>
                <a:cs typeface="Times New Roman" pitchFamily="18" charset="0"/>
              </a:rPr>
              <a:t>immediate relief.</a:t>
            </a:r>
          </a:p>
        </p:txBody>
      </p:sp>
    </p:spTree>
    <p:extLst>
      <p:ext uri="{BB962C8B-B14F-4D97-AF65-F5344CB8AC3E}">
        <p14:creationId xmlns:p14="http://schemas.microsoft.com/office/powerpoint/2010/main" val="3185539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2879"/>
            <a:ext cx="8568952" cy="6820713"/>
          </a:xfrm>
          <a:prstGeom prst="rect">
            <a:avLst/>
          </a:prstGeom>
          <a:noFill/>
        </p:spPr>
        <p:txBody>
          <a:bodyPr wrap="square" rtlCol="0">
            <a:spAutoFit/>
          </a:bodyPr>
          <a:lstStyle/>
          <a:p>
            <a:pPr algn="just">
              <a:lnSpc>
                <a:spcPct val="150000"/>
              </a:lnSpc>
            </a:pPr>
            <a:r>
              <a:rPr lang="en-IN" sz="2100" b="1" u="sng" dirty="0" smtClean="0">
                <a:latin typeface="Times New Roman" pitchFamily="18" charset="0"/>
                <a:cs typeface="Times New Roman" pitchFamily="18" charset="0"/>
              </a:rPr>
              <a:t>CONCLUSION</a:t>
            </a:r>
            <a:r>
              <a:rPr lang="en-IN" sz="2100" dirty="0" smtClean="0">
                <a:latin typeface="Times New Roman" pitchFamily="18" charset="0"/>
                <a:cs typeface="Times New Roman" pitchFamily="18" charset="0"/>
              </a:rPr>
              <a:t>:</a:t>
            </a:r>
          </a:p>
          <a:p>
            <a:pPr algn="just">
              <a:lnSpc>
                <a:spcPct val="150000"/>
              </a:lnSpc>
            </a:pPr>
            <a:r>
              <a:rPr lang="en-IN" sz="2100" dirty="0" smtClean="0">
                <a:latin typeface="Times New Roman" pitchFamily="18" charset="0"/>
                <a:cs typeface="Times New Roman" pitchFamily="18" charset="0"/>
              </a:rPr>
              <a:t>The NGT has acted as an important deterrence mechanism to tackle the polluters and enforcing agencies&amp;#39; non-implementation of laws and violations of environmental rules and regulations indiscriminately. While the Act does not provide for a particular clause dealing with judicial review power, the Act requires the National Green Tribunal to deal with and enforce serious environmental law issues.</a:t>
            </a:r>
          </a:p>
          <a:p>
            <a:pPr algn="just">
              <a:lnSpc>
                <a:spcPct val="150000"/>
              </a:lnSpc>
            </a:pPr>
            <a:r>
              <a:rPr lang="en-IN" sz="2100" dirty="0" smtClean="0">
                <a:latin typeface="Times New Roman" pitchFamily="18" charset="0"/>
                <a:cs typeface="Times New Roman" pitchFamily="18" charset="0"/>
              </a:rPr>
              <a:t>The tribunal will also negotiate with the Ministry of Environment and Forests granting and denying environmental clearances. The tribunal and its </a:t>
            </a:r>
            <a:r>
              <a:rPr lang="en-IN" sz="2100" dirty="0" err="1" smtClean="0">
                <a:latin typeface="Times New Roman" pitchFamily="18" charset="0"/>
                <a:cs typeface="Times New Roman" pitchFamily="18" charset="0"/>
              </a:rPr>
              <a:t>zonal</a:t>
            </a:r>
            <a:r>
              <a:rPr lang="en-IN" sz="2100" dirty="0" smtClean="0">
                <a:latin typeface="Times New Roman" pitchFamily="18" charset="0"/>
                <a:cs typeface="Times New Roman" pitchFamily="18" charset="0"/>
              </a:rPr>
              <a:t> benches issued a range of directions against the polluter and upheld local community environmental law and rights, and also issued directions on various environmental litigations with the sense that poor and vulnerable parts of society are paying a heavy price due to environmental degradation and that their interests must also be secured.</a:t>
            </a:r>
            <a:endParaRPr lang="en-IN" sz="2100" dirty="0">
              <a:latin typeface="Times New Roman" pitchFamily="18" charset="0"/>
              <a:cs typeface="Times New Roman" pitchFamily="18" charset="0"/>
            </a:endParaRPr>
          </a:p>
        </p:txBody>
      </p:sp>
    </p:spTree>
    <p:extLst>
      <p:ext uri="{BB962C8B-B14F-4D97-AF65-F5344CB8AC3E}">
        <p14:creationId xmlns:p14="http://schemas.microsoft.com/office/powerpoint/2010/main" val="3054998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620688"/>
            <a:ext cx="8496944" cy="1785104"/>
          </a:xfrm>
          <a:prstGeom prst="rect">
            <a:avLst/>
          </a:prstGeom>
          <a:noFill/>
        </p:spPr>
        <p:txBody>
          <a:bodyPr wrap="square" rtlCol="0">
            <a:spAutoFit/>
          </a:bodyPr>
          <a:lstStyle/>
          <a:p>
            <a:pPr algn="just"/>
            <a:r>
              <a:rPr lang="en-IN" sz="2200" b="1" dirty="0" smtClean="0">
                <a:latin typeface="Times New Roman" pitchFamily="18" charset="0"/>
                <a:cs typeface="Times New Roman" pitchFamily="18" charset="0"/>
              </a:rPr>
              <a:t>This webinar conducted by </a:t>
            </a:r>
            <a:r>
              <a:rPr lang="en-IN" sz="2200" b="1" dirty="0" err="1" smtClean="0">
                <a:latin typeface="Times New Roman" pitchFamily="18" charset="0"/>
                <a:cs typeface="Times New Roman" pitchFamily="18" charset="0"/>
              </a:rPr>
              <a:t>Ms.</a:t>
            </a:r>
            <a:r>
              <a:rPr lang="en-IN" sz="2200" b="1" dirty="0" smtClean="0">
                <a:latin typeface="Times New Roman" pitchFamily="18" charset="0"/>
                <a:cs typeface="Times New Roman" pitchFamily="18" charset="0"/>
              </a:rPr>
              <a:t> </a:t>
            </a:r>
            <a:r>
              <a:rPr lang="en-IN" sz="2200" b="1" dirty="0" err="1" smtClean="0">
                <a:latin typeface="Times New Roman" pitchFamily="18" charset="0"/>
                <a:cs typeface="Times New Roman" pitchFamily="18" charset="0"/>
              </a:rPr>
              <a:t>Neelam</a:t>
            </a:r>
            <a:r>
              <a:rPr lang="en-IN" sz="2200" b="1" dirty="0" smtClean="0">
                <a:latin typeface="Times New Roman" pitchFamily="18" charset="0"/>
                <a:cs typeface="Times New Roman" pitchFamily="18" charset="0"/>
              </a:rPr>
              <a:t> </a:t>
            </a:r>
            <a:r>
              <a:rPr lang="en-IN" sz="2200" b="1" dirty="0" err="1" smtClean="0">
                <a:latin typeface="Times New Roman" pitchFamily="18" charset="0"/>
                <a:cs typeface="Times New Roman" pitchFamily="18" charset="0"/>
              </a:rPr>
              <a:t>Rathore</a:t>
            </a:r>
            <a:r>
              <a:rPr lang="en-IN" sz="2200" b="1" dirty="0" smtClean="0">
                <a:latin typeface="Times New Roman" pitchFamily="18" charset="0"/>
                <a:cs typeface="Times New Roman" pitchFamily="18" charset="0"/>
              </a:rPr>
              <a:t> was very informative and enlightening. She pointed out several pros and cons attached to the National Green Tribunal Act, 2010. It was an honour to have such an interaction with </a:t>
            </a:r>
            <a:r>
              <a:rPr lang="en-IN" sz="2200" b="1" dirty="0" err="1" smtClean="0">
                <a:latin typeface="Times New Roman" pitchFamily="18" charset="0"/>
                <a:cs typeface="Times New Roman" pitchFamily="18" charset="0"/>
              </a:rPr>
              <a:t>Ms.</a:t>
            </a:r>
            <a:r>
              <a:rPr lang="en-IN" sz="2200" b="1" dirty="0" smtClean="0">
                <a:latin typeface="Times New Roman" pitchFamily="18" charset="0"/>
                <a:cs typeface="Times New Roman" pitchFamily="18" charset="0"/>
              </a:rPr>
              <a:t> </a:t>
            </a:r>
            <a:r>
              <a:rPr lang="en-IN" sz="2200" b="1" dirty="0" err="1" smtClean="0">
                <a:latin typeface="Times New Roman" pitchFamily="18" charset="0"/>
                <a:cs typeface="Times New Roman" pitchFamily="18" charset="0"/>
              </a:rPr>
              <a:t>Rathore</a:t>
            </a:r>
            <a:r>
              <a:rPr lang="en-IN" sz="2200" b="1" dirty="0" smtClean="0">
                <a:latin typeface="Times New Roman" pitchFamily="18" charset="0"/>
                <a:cs typeface="Times New Roman" pitchFamily="18" charset="0"/>
              </a:rPr>
              <a:t> and the members at </a:t>
            </a:r>
            <a:r>
              <a:rPr lang="en-IN" sz="2200" b="1" dirty="0" err="1" smtClean="0">
                <a:latin typeface="Times New Roman" pitchFamily="18" charset="0"/>
                <a:cs typeface="Times New Roman" pitchFamily="18" charset="0"/>
              </a:rPr>
              <a:t>LAWyersclubIndia</a:t>
            </a:r>
            <a:r>
              <a:rPr lang="en-IN" sz="2200" b="1" dirty="0" smtClean="0">
                <a:latin typeface="Times New Roman" pitchFamily="18" charset="0"/>
                <a:cs typeface="Times New Roman" pitchFamily="18" charset="0"/>
              </a:rPr>
              <a:t> thank her for her time and support.</a:t>
            </a:r>
            <a:endParaRPr lang="en-IN" sz="2200" b="1" dirty="0">
              <a:latin typeface="Times New Roman" pitchFamily="18"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2996952"/>
            <a:ext cx="6706432" cy="3231034"/>
          </a:xfrm>
          <a:prstGeom prst="rect">
            <a:avLst/>
          </a:prstGeom>
        </p:spPr>
      </p:pic>
    </p:spTree>
    <p:extLst>
      <p:ext uri="{BB962C8B-B14F-4D97-AF65-F5344CB8AC3E}">
        <p14:creationId xmlns:p14="http://schemas.microsoft.com/office/powerpoint/2010/main" val="29382611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349</TotalTime>
  <Words>1140</Words>
  <Application>Microsoft Office PowerPoint</Application>
  <PresentationFormat>On-screen Show (4:3)</PresentationFormat>
  <Paragraphs>32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BlackTie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7</cp:revision>
  <dcterms:created xsi:type="dcterms:W3CDTF">2020-04-30T03:59:35Z</dcterms:created>
  <dcterms:modified xsi:type="dcterms:W3CDTF">2020-04-30T09:48:47Z</dcterms:modified>
</cp:coreProperties>
</file>