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3" r:id="rId18"/>
    <p:sldId id="271" r:id="rId19"/>
    <p:sldId id="274" r:id="rId20"/>
    <p:sldId id="275" r:id="rId21"/>
    <p:sldId id="276" r:id="rId22"/>
    <p:sldId id="277" r:id="rId23"/>
    <p:sldId id="278" r:id="rId24"/>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72" autoAdjust="0"/>
    <p:restoredTop sz="94660"/>
  </p:normalViewPr>
  <p:slideViewPr>
    <p:cSldViewPr>
      <p:cViewPr varScale="1">
        <p:scale>
          <a:sx n="92" d="100"/>
          <a:sy n="92" d="100"/>
        </p:scale>
        <p:origin x="-95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2426" y="2895600"/>
            <a:ext cx="4572000" cy="13687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Rectangle 14"/>
          <p:cNvSpPr/>
          <p:nvPr/>
        </p:nvSpPr>
        <p:spPr>
          <a:xfrm>
            <a:off x="0" y="4743451"/>
            <a:ext cx="9144000" cy="21145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0" y="4714875"/>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Date Placeholder 21"/>
          <p:cNvSpPr>
            <a:spLocks noGrp="1"/>
          </p:cNvSpPr>
          <p:nvPr>
            <p:ph type="dt" sz="half" idx="10"/>
          </p:nvPr>
        </p:nvSpPr>
        <p:spPr/>
        <p:txBody>
          <a:bodyPr/>
          <a:lstStyle/>
          <a:p>
            <a:fld id="{B826A151-D8DB-46D1-8D01-98ACA41232EA}" type="datetimeFigureOut">
              <a:rPr lang="en-US" smtClean="0"/>
              <a:t>5/18/2010</a:t>
            </a:fld>
            <a:endParaRPr lang="en-US"/>
          </a:p>
        </p:txBody>
      </p:sp>
      <p:sp>
        <p:nvSpPr>
          <p:cNvPr id="23" name="Slide Number Placeholder 22"/>
          <p:cNvSpPr>
            <a:spLocks noGrp="1"/>
          </p:cNvSpPr>
          <p:nvPr>
            <p:ph type="sldNum" sz="quarter" idx="11"/>
          </p:nvPr>
        </p:nvSpPr>
        <p:spPr/>
        <p:txBody>
          <a:bodyPr/>
          <a:lstStyle/>
          <a:p>
            <a:fld id="{DEBD2ACF-62D6-4012-9216-06F4E89B6F0A}" type="slidenum">
              <a:rPr lang="en-US" smtClean="0"/>
              <a:t>‹#›</a:t>
            </a:fld>
            <a:endParaRPr lang="en-US"/>
          </a:p>
        </p:txBody>
      </p:sp>
      <p:sp>
        <p:nvSpPr>
          <p:cNvPr id="24" name="Footer Placeholder 23"/>
          <p:cNvSpPr>
            <a:spLocks noGrp="1"/>
          </p:cNvSpPr>
          <p:nvPr>
            <p:ph type="ftr" sz="quarter" idx="12"/>
          </p:nvPr>
        </p:nvSpPr>
        <p:spPr/>
        <p:txBody>
          <a:bodyPr/>
          <a:lstStyle/>
          <a:p>
            <a:endParaRPr lang="en-US"/>
          </a:p>
        </p:txBody>
      </p:sp>
      <p:sp>
        <p:nvSpPr>
          <p:cNvPr id="12" name="Title 11"/>
          <p:cNvSpPr>
            <a:spLocks noGrp="1"/>
          </p:cNvSpPr>
          <p:nvPr>
            <p:ph type="title"/>
          </p:nvPr>
        </p:nvSpPr>
        <p:spPr>
          <a:xfrm>
            <a:off x="352426" y="457200"/>
            <a:ext cx="7680960" cy="2438399"/>
          </a:xfrm>
        </p:spPr>
        <p:txBody>
          <a:bodyPr>
            <a:normAutofit/>
          </a:bodyPr>
          <a:lstStyle>
            <a:lvl1pPr>
              <a:spcBef>
                <a:spcPts val="0"/>
              </a:spcBef>
              <a:defRPr kumimoji="0" lang="en-US" sz="6000" b="1" i="0" u="none" strike="noStrike" kern="1200" cap="none" spc="0" normalizeH="0" baseline="0" noProof="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26A151-D8DB-46D1-8D01-98ACA41232EA}" type="datetimeFigureOut">
              <a:rPr lang="en-US" smtClean="0"/>
              <a:t>5/18/2010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BD2ACF-62D6-4012-9216-06F4E89B6F0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26A151-D8DB-46D1-8D01-98ACA41232EA}" type="datetimeFigureOut">
              <a:rPr lang="en-US" smtClean="0"/>
              <a:t>5/18/2010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BD2ACF-62D6-4012-9216-06F4E89B6F0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ontent Placeholder 30"/>
          <p:cNvSpPr>
            <a:spLocks noGrp="1"/>
          </p:cNvSpPr>
          <p:nvPr>
            <p:ph sz="quarter" idx="13"/>
          </p:nvPr>
        </p:nvSpPr>
        <p:spPr>
          <a:xfrm>
            <a:off x="352426" y="1463040"/>
            <a:ext cx="768096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Date Placeholder 11"/>
          <p:cNvSpPr>
            <a:spLocks noGrp="1"/>
          </p:cNvSpPr>
          <p:nvPr>
            <p:ph type="dt" sz="half" idx="14"/>
          </p:nvPr>
        </p:nvSpPr>
        <p:spPr/>
        <p:txBody>
          <a:bodyPr/>
          <a:lstStyle/>
          <a:p>
            <a:fld id="{B826A151-D8DB-46D1-8D01-98ACA41232EA}" type="datetimeFigureOut">
              <a:rPr lang="en-US" smtClean="0"/>
              <a:t>5/18/2010</a:t>
            </a:fld>
            <a:endParaRPr lang="en-US"/>
          </a:p>
        </p:txBody>
      </p:sp>
      <p:sp>
        <p:nvSpPr>
          <p:cNvPr id="19" name="Slide Number Placeholder 18"/>
          <p:cNvSpPr>
            <a:spLocks noGrp="1"/>
          </p:cNvSpPr>
          <p:nvPr>
            <p:ph type="sldNum" sz="quarter" idx="15"/>
          </p:nvPr>
        </p:nvSpPr>
        <p:spPr/>
        <p:txBody>
          <a:bodyPr/>
          <a:lstStyle/>
          <a:p>
            <a:fld id="{DEBD2ACF-62D6-4012-9216-06F4E89B6F0A}" type="slidenum">
              <a:rPr lang="en-US" smtClean="0"/>
              <a:t>‹#›</a:t>
            </a:fld>
            <a:endParaRPr lang="en-US"/>
          </a:p>
        </p:txBody>
      </p:sp>
      <p:sp>
        <p:nvSpPr>
          <p:cNvPr id="21" name="Footer Placeholder 20"/>
          <p:cNvSpPr>
            <a:spLocks noGrp="1"/>
          </p:cNvSpPr>
          <p:nvPr>
            <p:ph type="ftr" sz="quarter" idx="16"/>
          </p:nvPr>
        </p:nvSpPr>
        <p:spPr/>
        <p:txBody>
          <a:bodyPr/>
          <a:lstStyle/>
          <a:p>
            <a:endParaRPr lang="en-US"/>
          </a:p>
        </p:txBody>
      </p:sp>
      <p:sp>
        <p:nvSpPr>
          <p:cNvPr id="8" name="Title 7"/>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p:nvPr>
        </p:nvSpPr>
        <p:spPr>
          <a:xfrm>
            <a:off x="352426" y="4003302"/>
            <a:ext cx="4572000" cy="11782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Date Placeholder 15"/>
          <p:cNvSpPr>
            <a:spLocks noGrp="1"/>
          </p:cNvSpPr>
          <p:nvPr>
            <p:ph type="dt" sz="half" idx="10"/>
          </p:nvPr>
        </p:nvSpPr>
        <p:spPr/>
        <p:txBody>
          <a:bodyPr/>
          <a:lstStyle/>
          <a:p>
            <a:fld id="{B826A151-D8DB-46D1-8D01-98ACA41232EA}" type="datetimeFigureOut">
              <a:rPr lang="en-US" smtClean="0"/>
              <a:t>5/18/2010</a:t>
            </a:fld>
            <a:endParaRPr lang="en-US"/>
          </a:p>
        </p:txBody>
      </p:sp>
      <p:sp>
        <p:nvSpPr>
          <p:cNvPr id="20" name="Slide Number Placeholder 19"/>
          <p:cNvSpPr>
            <a:spLocks noGrp="1"/>
          </p:cNvSpPr>
          <p:nvPr>
            <p:ph type="sldNum" sz="quarter" idx="11"/>
          </p:nvPr>
        </p:nvSpPr>
        <p:spPr/>
        <p:txBody>
          <a:bodyPr/>
          <a:lstStyle/>
          <a:p>
            <a:fld id="{DEBD2ACF-62D6-4012-9216-06F4E89B6F0A}" type="slidenum">
              <a:rPr lang="en-US" smtClean="0"/>
              <a:t>‹#›</a:t>
            </a:fld>
            <a:endParaRPr lang="en-US"/>
          </a:p>
        </p:txBody>
      </p:sp>
      <p:sp>
        <p:nvSpPr>
          <p:cNvPr id="21" name="Footer Placeholder 20"/>
          <p:cNvSpPr>
            <a:spLocks noGrp="1"/>
          </p:cNvSpPr>
          <p:nvPr>
            <p:ph type="ftr" sz="quarter" idx="12"/>
          </p:nvPr>
        </p:nvSpPr>
        <p:spPr/>
        <p:txBody>
          <a:bodyPr/>
          <a:lstStyle/>
          <a:p>
            <a:endParaRPr lang="en-US"/>
          </a:p>
        </p:txBody>
      </p:sp>
      <p:sp>
        <p:nvSpPr>
          <p:cNvPr id="13" name="Rectangle 12"/>
          <p:cNvSpPr/>
          <p:nvPr/>
        </p:nvSpPr>
        <p:spPr>
          <a:xfrm>
            <a:off x="0" y="0"/>
            <a:ext cx="9144000" cy="182880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4439" y="182880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354366" y="1990078"/>
            <a:ext cx="8439912" cy="1984248"/>
          </a:xfrm>
        </p:spPr>
        <p:txBody>
          <a:bodyPr>
            <a:noAutofit/>
          </a:bodyPr>
          <a:lstStyle>
            <a:lvl1pPr>
              <a:defRPr kumimoji="0" lang="en-US" sz="6000" b="1" i="0" u="none" strike="noStrike" kern="1200" cap="none" spc="0" normalizeH="0" baseline="0" noProof="0" dirty="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pPr marL="0" marR="0" lvl="0" indent="0" algn="l" defTabSz="914400" rtl="0" eaLnBrk="1" fontAlgn="auto" latinLnBrk="0" hangingPunct="1">
              <a:lnSpc>
                <a:spcPct val="100000"/>
              </a:lnSpc>
              <a:spcBef>
                <a:spcPts val="400"/>
              </a:spcBef>
              <a:spcAft>
                <a:spcPts val="0"/>
              </a:spcAft>
              <a:buClrTx/>
              <a:buSzTx/>
              <a:buFontTx/>
              <a:buNone/>
              <a:tabLst/>
              <a:defRPr/>
            </a:pPr>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1"/>
          <p:cNvSpPr>
            <a:spLocks noGrp="1"/>
          </p:cNvSpPr>
          <p:nvPr>
            <p:ph sz="quarter" idx="14"/>
          </p:nvPr>
        </p:nvSpPr>
        <p:spPr>
          <a:xfrm>
            <a:off x="4901184"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Content Placeholder 30"/>
          <p:cNvSpPr>
            <a:spLocks noGrp="1"/>
          </p:cNvSpPr>
          <p:nvPr>
            <p:ph sz="quarter" idx="13"/>
          </p:nvPr>
        </p:nvSpPr>
        <p:spPr>
          <a:xfrm>
            <a:off x="352426"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7" name="Title 26"/>
          <p:cNvSpPr>
            <a:spLocks noGrp="1"/>
          </p:cNvSpPr>
          <p:nvPr>
            <p:ph type="title"/>
          </p:nvPr>
        </p:nvSpPr>
        <p:spPr/>
        <p:txBody>
          <a:bodyPr/>
          <a:lstStyle/>
          <a:p>
            <a:r>
              <a:rPr lang="en-US" smtClean="0"/>
              <a:t>Click to edit Master title style</a:t>
            </a:r>
            <a:endParaRPr lang="en-US" dirty="0"/>
          </a:p>
        </p:txBody>
      </p:sp>
      <p:sp>
        <p:nvSpPr>
          <p:cNvPr id="20" name="Date Placeholder 19"/>
          <p:cNvSpPr>
            <a:spLocks noGrp="1"/>
          </p:cNvSpPr>
          <p:nvPr>
            <p:ph type="dt" sz="half" idx="15"/>
          </p:nvPr>
        </p:nvSpPr>
        <p:spPr/>
        <p:txBody>
          <a:bodyPr/>
          <a:lstStyle/>
          <a:p>
            <a:fld id="{B826A151-D8DB-46D1-8D01-98ACA41232EA}" type="datetimeFigureOut">
              <a:rPr lang="en-US" smtClean="0"/>
              <a:t>5/18/2010</a:t>
            </a:fld>
            <a:endParaRPr lang="en-US"/>
          </a:p>
        </p:txBody>
      </p:sp>
      <p:sp>
        <p:nvSpPr>
          <p:cNvPr id="25" name="Slide Number Placeholder 24"/>
          <p:cNvSpPr>
            <a:spLocks noGrp="1"/>
          </p:cNvSpPr>
          <p:nvPr>
            <p:ph type="sldNum" sz="quarter" idx="16"/>
          </p:nvPr>
        </p:nvSpPr>
        <p:spPr/>
        <p:txBody>
          <a:bodyPr/>
          <a:lstStyle/>
          <a:p>
            <a:fld id="{DEBD2ACF-62D6-4012-9216-06F4E89B6F0A}" type="slidenum">
              <a:rPr lang="en-US" smtClean="0"/>
              <a:t>‹#›</a:t>
            </a:fld>
            <a:endParaRPr lang="en-US"/>
          </a:p>
        </p:txBody>
      </p:sp>
      <p:sp>
        <p:nvSpPr>
          <p:cNvPr id="26" name="Footer Placeholder 25"/>
          <p:cNvSpPr>
            <a:spLocks noGrp="1"/>
          </p:cNvSpPr>
          <p:nvPr>
            <p:ph type="ftr" sz="quarter" idx="17"/>
          </p:nvPr>
        </p:nvSpPr>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p:cNvSpPr>
            <a:spLocks noGrp="1"/>
          </p:cNvSpPr>
          <p:nvPr>
            <p:ph type="body" sz="half" idx="2"/>
          </p:nvPr>
        </p:nvSpPr>
        <p:spPr>
          <a:xfrm>
            <a:off x="352426"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Text Placeholder 3"/>
          <p:cNvSpPr>
            <a:spLocks noGrp="1"/>
          </p:cNvSpPr>
          <p:nvPr>
            <p:ph type="body" sz="half" idx="15"/>
          </p:nvPr>
        </p:nvSpPr>
        <p:spPr>
          <a:xfrm>
            <a:off x="4900613"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Content Placeholder 11"/>
          <p:cNvSpPr>
            <a:spLocks noGrp="1"/>
          </p:cNvSpPr>
          <p:nvPr>
            <p:ph sz="quarter" idx="14"/>
          </p:nvPr>
        </p:nvSpPr>
        <p:spPr>
          <a:xfrm>
            <a:off x="4900613"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8" name="Content Placeholder 30"/>
          <p:cNvSpPr>
            <a:spLocks noGrp="1"/>
          </p:cNvSpPr>
          <p:nvPr>
            <p:ph sz="quarter" idx="13"/>
          </p:nvPr>
        </p:nvSpPr>
        <p:spPr>
          <a:xfrm>
            <a:off x="352426"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0" name="Title 29"/>
          <p:cNvSpPr>
            <a:spLocks noGrp="1"/>
          </p:cNvSpPr>
          <p:nvPr>
            <p:ph type="title"/>
          </p:nvPr>
        </p:nvSpPr>
        <p:spPr/>
        <p:txBody>
          <a:bodyPr/>
          <a:lstStyle/>
          <a:p>
            <a:r>
              <a:rPr lang="en-US" smtClean="0"/>
              <a:t>Click to edit Master title style</a:t>
            </a:r>
            <a:endParaRPr lang="en-US"/>
          </a:p>
        </p:txBody>
      </p:sp>
      <p:sp>
        <p:nvSpPr>
          <p:cNvPr id="20" name="Date Placeholder 19"/>
          <p:cNvSpPr>
            <a:spLocks noGrp="1"/>
          </p:cNvSpPr>
          <p:nvPr>
            <p:ph type="dt" sz="half" idx="16"/>
          </p:nvPr>
        </p:nvSpPr>
        <p:spPr/>
        <p:txBody>
          <a:bodyPr/>
          <a:lstStyle/>
          <a:p>
            <a:fld id="{B826A151-D8DB-46D1-8D01-98ACA41232EA}" type="datetimeFigureOut">
              <a:rPr lang="en-US" smtClean="0"/>
              <a:t>5/18/2010</a:t>
            </a:fld>
            <a:endParaRPr lang="en-US"/>
          </a:p>
        </p:txBody>
      </p:sp>
      <p:sp>
        <p:nvSpPr>
          <p:cNvPr id="24" name="Slide Number Placeholder 23"/>
          <p:cNvSpPr>
            <a:spLocks noGrp="1"/>
          </p:cNvSpPr>
          <p:nvPr>
            <p:ph type="sldNum" sz="quarter" idx="17"/>
          </p:nvPr>
        </p:nvSpPr>
        <p:spPr/>
        <p:txBody>
          <a:bodyPr/>
          <a:lstStyle/>
          <a:p>
            <a:fld id="{DEBD2ACF-62D6-4012-9216-06F4E89B6F0A}" type="slidenum">
              <a:rPr lang="en-US" smtClean="0"/>
              <a:t>‹#›</a:t>
            </a:fld>
            <a:endParaRPr lang="en-US"/>
          </a:p>
        </p:txBody>
      </p:sp>
      <p:sp>
        <p:nvSpPr>
          <p:cNvPr id="29" name="Footer Placeholder 28"/>
          <p:cNvSpPr>
            <a:spLocks noGrp="1"/>
          </p:cNvSpPr>
          <p:nvPr>
            <p:ph type="ftr" sz="quarter" idx="18"/>
          </p:nvPr>
        </p:nvSpPr>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ate Placeholder 10"/>
          <p:cNvSpPr>
            <a:spLocks noGrp="1"/>
          </p:cNvSpPr>
          <p:nvPr>
            <p:ph type="dt" sz="half" idx="10"/>
          </p:nvPr>
        </p:nvSpPr>
        <p:spPr/>
        <p:txBody>
          <a:bodyPr/>
          <a:lstStyle/>
          <a:p>
            <a:fld id="{B826A151-D8DB-46D1-8D01-98ACA41232EA}" type="datetimeFigureOut">
              <a:rPr lang="en-US" smtClean="0"/>
              <a:t>5/18/2010</a:t>
            </a:fld>
            <a:endParaRPr lang="en-US"/>
          </a:p>
        </p:txBody>
      </p:sp>
      <p:sp>
        <p:nvSpPr>
          <p:cNvPr id="14" name="Slide Number Placeholder 13"/>
          <p:cNvSpPr>
            <a:spLocks noGrp="1"/>
          </p:cNvSpPr>
          <p:nvPr>
            <p:ph type="sldNum" sz="quarter" idx="11"/>
          </p:nvPr>
        </p:nvSpPr>
        <p:spPr/>
        <p:txBody>
          <a:bodyPr/>
          <a:lstStyle/>
          <a:p>
            <a:fld id="{DEBD2ACF-62D6-4012-9216-06F4E89B6F0A}" type="slidenum">
              <a:rPr lang="en-US" smtClean="0"/>
              <a:t>‹#›</a:t>
            </a:fld>
            <a:endParaRPr lang="en-US"/>
          </a:p>
        </p:txBody>
      </p:sp>
      <p:sp>
        <p:nvSpPr>
          <p:cNvPr id="18" name="Footer Placeholder 17"/>
          <p:cNvSpPr>
            <a:spLocks noGrp="1"/>
          </p:cNvSpPr>
          <p:nvPr>
            <p:ph type="ftr" sz="quarter" idx="12"/>
          </p:nvPr>
        </p:nvSpPr>
        <p:spPr/>
        <p:txBody>
          <a:bodyPr/>
          <a:lstStyle/>
          <a:p>
            <a:endParaRPr lang="en-US"/>
          </a:p>
        </p:txBody>
      </p:sp>
      <p:sp>
        <p:nvSpPr>
          <p:cNvPr id="15" name="Title 14"/>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6"/>
          <p:cNvSpPr>
            <a:spLocks noGrp="1"/>
          </p:cNvSpPr>
          <p:nvPr>
            <p:ph type="dt" sz="half" idx="10"/>
          </p:nvPr>
        </p:nvSpPr>
        <p:spPr/>
        <p:txBody>
          <a:bodyPr/>
          <a:lstStyle/>
          <a:p>
            <a:fld id="{B826A151-D8DB-46D1-8D01-98ACA41232EA}" type="datetimeFigureOut">
              <a:rPr lang="en-US" smtClean="0"/>
              <a:t>5/18/2010</a:t>
            </a:fld>
            <a:endParaRPr lang="en-US"/>
          </a:p>
        </p:txBody>
      </p:sp>
      <p:sp>
        <p:nvSpPr>
          <p:cNvPr id="12" name="Slide Number Placeholder 11"/>
          <p:cNvSpPr>
            <a:spLocks noGrp="1"/>
          </p:cNvSpPr>
          <p:nvPr>
            <p:ph type="sldNum" sz="quarter" idx="11"/>
          </p:nvPr>
        </p:nvSpPr>
        <p:spPr/>
        <p:txBody>
          <a:bodyPr/>
          <a:lstStyle/>
          <a:p>
            <a:fld id="{DEBD2ACF-62D6-4012-9216-06F4E89B6F0A}" type="slidenum">
              <a:rPr lang="en-US" smtClean="0"/>
              <a:t>‹#›</a:t>
            </a:fld>
            <a:endParaRPr lang="en-US"/>
          </a:p>
        </p:txBody>
      </p:sp>
      <p:sp>
        <p:nvSpPr>
          <p:cNvPr id="13" name="Footer Placeholder 12"/>
          <p:cNvSpPr>
            <a:spLocks noGrp="1"/>
          </p:cNvSpPr>
          <p:nvPr>
            <p:ph type="ftr"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itle 23"/>
          <p:cNvSpPr>
            <a:spLocks noGrp="1"/>
          </p:cNvSpPr>
          <p:nvPr>
            <p:ph type="title"/>
          </p:nvPr>
        </p:nvSpPr>
        <p:spPr/>
        <p:txBody>
          <a:bodyPr/>
          <a:lstStyle/>
          <a:p>
            <a:r>
              <a:rPr lang="en-US" smtClean="0"/>
              <a:t>Click to edit Master title style</a:t>
            </a:r>
            <a:endParaRPr lang="en-US"/>
          </a:p>
        </p:txBody>
      </p:sp>
      <p:sp>
        <p:nvSpPr>
          <p:cNvPr id="11" name="Text Placeholder 3"/>
          <p:cNvSpPr>
            <a:spLocks noGrp="1"/>
          </p:cNvSpPr>
          <p:nvPr>
            <p:ph type="body" sz="half" idx="2"/>
          </p:nvPr>
        </p:nvSpPr>
        <p:spPr>
          <a:xfrm>
            <a:off x="352426" y="1463040"/>
            <a:ext cx="3381375" cy="3967162"/>
          </a:xfrm>
        </p:spPr>
        <p:txBody>
          <a:bodyPr>
            <a:normAutofit/>
          </a:bodyPr>
          <a:lstStyle>
            <a:lvl1pPr marL="0" indent="0">
              <a:lnSpc>
                <a:spcPct val="150000"/>
              </a:lnSpc>
              <a:buNone/>
              <a:defRPr sz="1600" b="0" i="1" spc="0" baseline="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Content Placeholder 11"/>
          <p:cNvSpPr>
            <a:spLocks noGrp="1"/>
          </p:cNvSpPr>
          <p:nvPr>
            <p:ph sz="quarter" idx="14"/>
          </p:nvPr>
        </p:nvSpPr>
        <p:spPr>
          <a:xfrm>
            <a:off x="4105275" y="1463040"/>
            <a:ext cx="4681538" cy="396849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Date Placeholder 12"/>
          <p:cNvSpPr>
            <a:spLocks noGrp="1"/>
          </p:cNvSpPr>
          <p:nvPr>
            <p:ph type="dt" sz="half" idx="15"/>
          </p:nvPr>
        </p:nvSpPr>
        <p:spPr/>
        <p:txBody>
          <a:bodyPr/>
          <a:lstStyle/>
          <a:p>
            <a:fld id="{B826A151-D8DB-46D1-8D01-98ACA41232EA}" type="datetimeFigureOut">
              <a:rPr lang="en-US" smtClean="0"/>
              <a:t>5/18/2010</a:t>
            </a:fld>
            <a:endParaRPr lang="en-US"/>
          </a:p>
        </p:txBody>
      </p:sp>
      <p:sp>
        <p:nvSpPr>
          <p:cNvPr id="18" name="Slide Number Placeholder 17"/>
          <p:cNvSpPr>
            <a:spLocks noGrp="1"/>
          </p:cNvSpPr>
          <p:nvPr>
            <p:ph type="sldNum" sz="quarter" idx="16"/>
          </p:nvPr>
        </p:nvSpPr>
        <p:spPr/>
        <p:txBody>
          <a:bodyPr/>
          <a:lstStyle/>
          <a:p>
            <a:fld id="{DEBD2ACF-62D6-4012-9216-06F4E89B6F0A}" type="slidenum">
              <a:rPr lang="en-US" smtClean="0"/>
              <a:t>‹#›</a:t>
            </a:fld>
            <a:endParaRPr lang="en-US"/>
          </a:p>
        </p:txBody>
      </p:sp>
      <p:sp>
        <p:nvSpPr>
          <p:cNvPr id="20" name="Footer Placeholder 19"/>
          <p:cNvSpPr>
            <a:spLocks noGrp="1"/>
          </p:cNvSpPr>
          <p:nvPr>
            <p:ph type="ftr" sz="quarter" idx="17"/>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229224" y="0"/>
            <a:ext cx="3914775" cy="5657850"/>
          </a:xfrm>
        </p:spPr>
        <p:txBody>
          <a:bodyPr anchor="ctr" anchorCtr="0"/>
          <a:lstStyle>
            <a:lvl1pPr marL="0" indent="0" algn="ctr">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352426" y="1600199"/>
            <a:ext cx="4572000" cy="3593237"/>
          </a:xfrm>
        </p:spPr>
        <p:txBody>
          <a:bodyPr>
            <a:normAutofit/>
          </a:bodyPr>
          <a:lstStyle>
            <a:lvl1pPr marL="0" indent="0">
              <a:lnSpc>
                <a:spcPct val="150000"/>
              </a:lnSpc>
              <a:spcBef>
                <a:spcPts val="0"/>
              </a:spcBef>
              <a:buNone/>
              <a:defRPr sz="1600" i="1">
                <a:solidFill>
                  <a:schemeClr val="tx1"/>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US" smtClean="0"/>
              <a:t>Click to edit Master text styles</a:t>
            </a:r>
          </a:p>
        </p:txBody>
      </p:sp>
      <p:sp>
        <p:nvSpPr>
          <p:cNvPr id="11" name="Rectangle 10"/>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itle Placeholder 1"/>
          <p:cNvSpPr>
            <a:spLocks noGrp="1"/>
          </p:cNvSpPr>
          <p:nvPr>
            <p:ph type="title"/>
          </p:nvPr>
        </p:nvSpPr>
        <p:spPr>
          <a:xfrm>
            <a:off x="352425" y="275208"/>
            <a:ext cx="4572000" cy="1324992"/>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3" name="Date Placeholder 12"/>
          <p:cNvSpPr>
            <a:spLocks noGrp="1"/>
          </p:cNvSpPr>
          <p:nvPr>
            <p:ph type="dt" sz="half" idx="14"/>
          </p:nvPr>
        </p:nvSpPr>
        <p:spPr/>
        <p:txBody>
          <a:bodyPr/>
          <a:lstStyle/>
          <a:p>
            <a:fld id="{B826A151-D8DB-46D1-8D01-98ACA41232EA}" type="datetimeFigureOut">
              <a:rPr lang="en-US" smtClean="0"/>
              <a:t>5/18/2010</a:t>
            </a:fld>
            <a:endParaRPr lang="en-US"/>
          </a:p>
        </p:txBody>
      </p:sp>
      <p:sp>
        <p:nvSpPr>
          <p:cNvPr id="20" name="Slide Number Placeholder 19"/>
          <p:cNvSpPr>
            <a:spLocks noGrp="1"/>
          </p:cNvSpPr>
          <p:nvPr>
            <p:ph type="sldNum" sz="quarter" idx="15"/>
          </p:nvPr>
        </p:nvSpPr>
        <p:spPr/>
        <p:txBody>
          <a:bodyPr/>
          <a:lstStyle/>
          <a:p>
            <a:fld id="{DEBD2ACF-62D6-4012-9216-06F4E89B6F0A}" type="slidenum">
              <a:rPr lang="en-US" smtClean="0"/>
              <a:t>‹#›</a:t>
            </a:fld>
            <a:endParaRPr lang="en-US"/>
          </a:p>
        </p:txBody>
      </p:sp>
      <p:sp>
        <p:nvSpPr>
          <p:cNvPr id="21" name="Footer Placeholder 20"/>
          <p:cNvSpPr>
            <a:spLocks noGrp="1"/>
          </p:cNvSpPr>
          <p:nvPr>
            <p:ph type="ftr" sz="quarter" idx="16"/>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426" y="228600"/>
            <a:ext cx="768096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52426" y="1463040"/>
            <a:ext cx="768096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52426" y="6543676"/>
            <a:ext cx="1466850" cy="247650"/>
          </a:xfrm>
          <a:prstGeom prst="rect">
            <a:avLst/>
          </a:prstGeom>
        </p:spPr>
        <p:txBody>
          <a:bodyPr vert="horz" lIns="91440" tIns="45720" rIns="91440" bIns="45720" rtlCol="0" anchor="ctr">
            <a:normAutofit/>
          </a:bodyPr>
          <a:lstStyle>
            <a:lvl1pPr algn="l">
              <a:defRPr sz="1000" b="1">
                <a:solidFill>
                  <a:schemeClr val="tx1">
                    <a:alpha val="65000"/>
                  </a:schemeClr>
                </a:solidFill>
              </a:defRPr>
            </a:lvl1pPr>
          </a:lstStyle>
          <a:p>
            <a:fld id="{B826A151-D8DB-46D1-8D01-98ACA41232EA}" type="datetimeFigureOut">
              <a:rPr lang="en-US" smtClean="0"/>
              <a:t>5/18/2010</a:t>
            </a:fld>
            <a:endParaRPr lang="en-US"/>
          </a:p>
        </p:txBody>
      </p:sp>
      <p:sp>
        <p:nvSpPr>
          <p:cNvPr id="5" name="Footer Placeholder 4"/>
          <p:cNvSpPr>
            <a:spLocks noGrp="1"/>
          </p:cNvSpPr>
          <p:nvPr>
            <p:ph type="ftr" sz="quarter" idx="3"/>
          </p:nvPr>
        </p:nvSpPr>
        <p:spPr>
          <a:xfrm>
            <a:off x="1809749" y="6543676"/>
            <a:ext cx="4086225" cy="247650"/>
          </a:xfrm>
          <a:prstGeom prst="rect">
            <a:avLst/>
          </a:prstGeom>
        </p:spPr>
        <p:txBody>
          <a:bodyPr vert="horz" lIns="91440" tIns="45720" rIns="91440" bIns="45720" rtlCol="0" anchor="ctr">
            <a:normAutofit/>
          </a:bodyPr>
          <a:lstStyle>
            <a:lvl1pPr algn="l">
              <a:defRPr sz="1000" b="1" i="1">
                <a:solidFill>
                  <a:schemeClr val="tx1">
                    <a:alpha val="65000"/>
                  </a:schemeClr>
                </a:solidFill>
              </a:defRPr>
            </a:lvl1pPr>
          </a:lstStyle>
          <a:p>
            <a:endParaRPr lang="en-US"/>
          </a:p>
        </p:txBody>
      </p:sp>
      <p:sp>
        <p:nvSpPr>
          <p:cNvPr id="6" name="Slide Number Placeholder 5"/>
          <p:cNvSpPr>
            <a:spLocks noGrp="1"/>
          </p:cNvSpPr>
          <p:nvPr>
            <p:ph type="sldNum" sz="quarter" idx="4"/>
          </p:nvPr>
        </p:nvSpPr>
        <p:spPr>
          <a:xfrm>
            <a:off x="7886700" y="6543676"/>
            <a:ext cx="876300" cy="247650"/>
          </a:xfrm>
          <a:prstGeom prst="rect">
            <a:avLst/>
          </a:prstGeom>
        </p:spPr>
        <p:txBody>
          <a:bodyPr vert="horz" lIns="91440" tIns="45720" rIns="91440" bIns="45720" rtlCol="0" anchor="ctr">
            <a:normAutofit/>
          </a:bodyPr>
          <a:lstStyle>
            <a:lvl1pPr algn="r">
              <a:defRPr sz="1000" b="1">
                <a:solidFill>
                  <a:schemeClr val="tx1">
                    <a:alpha val="65000"/>
                  </a:schemeClr>
                </a:solidFill>
              </a:defRPr>
            </a:lvl1pPr>
          </a:lstStyle>
          <a:p>
            <a:fld id="{DEBD2ACF-62D6-4012-9216-06F4E89B6F0A}"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p:titleStyle>
    <p:body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0" y="1295400"/>
            <a:ext cx="9144000" cy="5678478"/>
          </a:xfrm>
          <a:prstGeom prst="rect">
            <a:avLst/>
          </a:prstGeom>
          <a:noFill/>
        </p:spPr>
        <p:txBody>
          <a:bodyPr wrap="square" rtlCol="0">
            <a:spAutoFit/>
          </a:bodyPr>
          <a:lstStyle/>
          <a:p>
            <a:pPr algn="ctr"/>
            <a:r>
              <a:rPr lang="en-SG" sz="11500" b="1" dirty="0"/>
              <a:t>A </a:t>
            </a:r>
            <a:r>
              <a:rPr lang="en-SG" sz="11500" b="1" dirty="0" smtClean="0"/>
              <a:t/>
            </a:r>
            <a:br>
              <a:rPr lang="en-SG" sz="11500" b="1" dirty="0" smtClean="0"/>
            </a:br>
            <a:r>
              <a:rPr lang="en-SG" sz="11500" b="1" dirty="0" smtClean="0"/>
              <a:t>Public </a:t>
            </a:r>
            <a:r>
              <a:rPr lang="en-SG" sz="11500" b="1" dirty="0"/>
              <a:t>Appeal </a:t>
            </a:r>
            <a:endParaRPr lang="en-SG" sz="11500" b="1" dirty="0" smtClean="0"/>
          </a:p>
          <a:p>
            <a:pPr algn="ctr"/>
            <a:r>
              <a:rPr lang="en-SG" sz="11500" b="1" dirty="0" smtClean="0"/>
              <a:t>by </a:t>
            </a:r>
            <a:r>
              <a:rPr lang="en-SG" sz="11500" b="1" dirty="0">
                <a:solidFill>
                  <a:schemeClr val="accent3">
                    <a:lumMod val="60000"/>
                    <a:lumOff val="40000"/>
                  </a:schemeClr>
                </a:solidFill>
              </a:rPr>
              <a:t>IRI</a:t>
            </a:r>
            <a:endParaRPr lang="en-US" sz="11500" dirty="0">
              <a:solidFill>
                <a:schemeClr val="accent3">
                  <a:lumMod val="60000"/>
                  <a:lumOff val="40000"/>
                </a:schemeClr>
              </a:solidFill>
            </a:endParaRPr>
          </a:p>
          <a:p>
            <a:endParaRPr lang="en-US" dirty="0"/>
          </a:p>
        </p:txBody>
      </p:sp>
    </p:spTree>
    <p:extLst>
      <p:ext uri="{BB962C8B-B14F-4D97-AF65-F5344CB8AC3E}">
        <p14:creationId xmlns:p14="http://schemas.microsoft.com/office/powerpoint/2010/main" val="1072828996"/>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0" y="1295400"/>
            <a:ext cx="9144000" cy="3970318"/>
          </a:xfrm>
          <a:prstGeom prst="rect">
            <a:avLst/>
          </a:prstGeom>
          <a:noFill/>
        </p:spPr>
        <p:txBody>
          <a:bodyPr wrap="square" rtlCol="0">
            <a:spAutoFit/>
          </a:bodyPr>
          <a:lstStyle/>
          <a:p>
            <a:r>
              <a:rPr lang="en-SG" sz="3600" b="1" dirty="0">
                <a:solidFill>
                  <a:schemeClr val="accent2">
                    <a:lumMod val="75000"/>
                  </a:schemeClr>
                </a:solidFill>
              </a:rPr>
              <a:t>A Public Appeal by </a:t>
            </a:r>
            <a:r>
              <a:rPr lang="en-SG" sz="3600" b="1" dirty="0" smtClean="0">
                <a:solidFill>
                  <a:schemeClr val="accent2">
                    <a:lumMod val="75000"/>
                  </a:schemeClr>
                </a:solidFill>
              </a:rPr>
              <a:t>IRI</a:t>
            </a:r>
          </a:p>
          <a:p>
            <a:pPr marL="571500" lvl="0" indent="-571500">
              <a:buFont typeface="Arial" pitchFamily="34" charset="0"/>
              <a:buChar char="•"/>
            </a:pPr>
            <a:r>
              <a:rPr lang="en-SG" sz="3600" dirty="0">
                <a:solidFill>
                  <a:srgbClr val="0070C0"/>
                </a:solidFill>
              </a:rPr>
              <a:t>‘</a:t>
            </a:r>
            <a:r>
              <a:rPr lang="en-SG" sz="3600" b="1" dirty="0">
                <a:solidFill>
                  <a:srgbClr val="0070C0"/>
                </a:solidFill>
              </a:rPr>
              <a:t>Corruption in high places’</a:t>
            </a:r>
            <a:r>
              <a:rPr lang="en-SG" sz="3600" dirty="0">
                <a:solidFill>
                  <a:srgbClr val="0070C0"/>
                </a:solidFill>
              </a:rPr>
              <a:t>  </a:t>
            </a:r>
            <a:r>
              <a:rPr lang="en-SG" sz="3600" dirty="0" smtClean="0">
                <a:solidFill>
                  <a:srgbClr val="0070C0"/>
                </a:solidFill>
              </a:rPr>
              <a:t/>
            </a:r>
            <a:br>
              <a:rPr lang="en-SG" sz="3600" dirty="0" smtClean="0">
                <a:solidFill>
                  <a:srgbClr val="0070C0"/>
                </a:solidFill>
              </a:rPr>
            </a:br>
            <a:r>
              <a:rPr lang="en-SG" sz="3600" dirty="0" smtClean="0"/>
              <a:t>can be stop </a:t>
            </a:r>
            <a:r>
              <a:rPr lang="en-SG" sz="3600" dirty="0"/>
              <a:t>and </a:t>
            </a:r>
            <a:r>
              <a:rPr lang="en-SG" sz="3600" dirty="0" smtClean="0"/>
              <a:t/>
            </a:r>
            <a:br>
              <a:rPr lang="en-SG" sz="3600" dirty="0" smtClean="0"/>
            </a:br>
            <a:r>
              <a:rPr lang="en-SG" sz="3600" dirty="0" smtClean="0">
                <a:solidFill>
                  <a:srgbClr val="0070C0"/>
                </a:solidFill>
              </a:rPr>
              <a:t>‘</a:t>
            </a:r>
            <a:r>
              <a:rPr lang="en-SG" sz="3600" b="1" dirty="0" smtClean="0">
                <a:solidFill>
                  <a:srgbClr val="0070C0"/>
                </a:solidFill>
              </a:rPr>
              <a:t>Recovery of </a:t>
            </a:r>
            <a:r>
              <a:rPr lang="en-SG" sz="3600" b="1" dirty="0">
                <a:solidFill>
                  <a:srgbClr val="0070C0"/>
                </a:solidFill>
              </a:rPr>
              <a:t>India’s </a:t>
            </a:r>
            <a:r>
              <a:rPr lang="en-SG" sz="3600" b="1" dirty="0" smtClean="0">
                <a:solidFill>
                  <a:srgbClr val="0070C0"/>
                </a:solidFill>
              </a:rPr>
              <a:t>Stolen Assets’</a:t>
            </a:r>
            <a:r>
              <a:rPr lang="en-SG" sz="3600" dirty="0" smtClean="0">
                <a:solidFill>
                  <a:srgbClr val="0070C0"/>
                </a:solidFill>
              </a:rPr>
              <a:t> </a:t>
            </a:r>
            <a:br>
              <a:rPr lang="en-SG" sz="3600" dirty="0" smtClean="0">
                <a:solidFill>
                  <a:srgbClr val="0070C0"/>
                </a:solidFill>
              </a:rPr>
            </a:br>
            <a:r>
              <a:rPr lang="en-SG" sz="3600" dirty="0" smtClean="0"/>
              <a:t>can </a:t>
            </a:r>
            <a:r>
              <a:rPr lang="en-SG" sz="3600" dirty="0"/>
              <a:t>be realized only when a strong public movement is launched and common man pledges to support this initiative.</a:t>
            </a:r>
            <a:endParaRPr lang="en-US" sz="3600" dirty="0"/>
          </a:p>
        </p:txBody>
      </p:sp>
    </p:spTree>
    <p:extLst>
      <p:ext uri="{BB962C8B-B14F-4D97-AF65-F5344CB8AC3E}">
        <p14:creationId xmlns:p14="http://schemas.microsoft.com/office/powerpoint/2010/main" val="4150405130"/>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0" y="1295400"/>
            <a:ext cx="9144000" cy="5078313"/>
          </a:xfrm>
          <a:prstGeom prst="rect">
            <a:avLst/>
          </a:prstGeom>
          <a:noFill/>
        </p:spPr>
        <p:txBody>
          <a:bodyPr wrap="square" rtlCol="0">
            <a:spAutoFit/>
          </a:bodyPr>
          <a:lstStyle/>
          <a:p>
            <a:r>
              <a:rPr lang="en-SG" sz="3600" b="1" dirty="0">
                <a:solidFill>
                  <a:schemeClr val="accent2">
                    <a:lumMod val="75000"/>
                  </a:schemeClr>
                </a:solidFill>
              </a:rPr>
              <a:t>A Public Appeal by </a:t>
            </a:r>
            <a:r>
              <a:rPr lang="en-SG" sz="3600" b="1" dirty="0" smtClean="0">
                <a:solidFill>
                  <a:schemeClr val="accent2">
                    <a:lumMod val="75000"/>
                  </a:schemeClr>
                </a:solidFill>
              </a:rPr>
              <a:t>IRI</a:t>
            </a:r>
          </a:p>
          <a:p>
            <a:pPr marL="571500" lvl="0" indent="-571500">
              <a:buFont typeface="Arial" pitchFamily="34" charset="0"/>
              <a:buChar char="•"/>
            </a:pPr>
            <a:r>
              <a:rPr lang="en-SG" sz="3600" dirty="0"/>
              <a:t>Corruption and crime go together and </a:t>
            </a:r>
            <a:r>
              <a:rPr lang="en-SG" sz="3600" dirty="0" smtClean="0"/>
              <a:t/>
            </a:r>
            <a:br>
              <a:rPr lang="en-SG" sz="3600" dirty="0" smtClean="0"/>
            </a:br>
            <a:r>
              <a:rPr lang="en-SG" sz="3600" dirty="0" smtClean="0"/>
              <a:t>breed </a:t>
            </a:r>
            <a:r>
              <a:rPr lang="en-SG" sz="3600" dirty="0"/>
              <a:t>on each other. The end product is FASCISM, a total negation of democracy, the hallmark of which, in the Indian context, is inclusiveness and pluralism. Wholesale eradication of corruption is an absolute must for the survival of democracy.  </a:t>
            </a:r>
            <a:endParaRPr lang="en-US" sz="3600" dirty="0"/>
          </a:p>
        </p:txBody>
      </p:sp>
    </p:spTree>
    <p:extLst>
      <p:ext uri="{BB962C8B-B14F-4D97-AF65-F5344CB8AC3E}">
        <p14:creationId xmlns:p14="http://schemas.microsoft.com/office/powerpoint/2010/main" val="4203099200"/>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0" y="1295400"/>
            <a:ext cx="9144000" cy="5078313"/>
          </a:xfrm>
          <a:prstGeom prst="rect">
            <a:avLst/>
          </a:prstGeom>
          <a:noFill/>
        </p:spPr>
        <p:txBody>
          <a:bodyPr wrap="square" rtlCol="0">
            <a:spAutoFit/>
          </a:bodyPr>
          <a:lstStyle/>
          <a:p>
            <a:r>
              <a:rPr lang="en-SG" sz="3600" b="1" dirty="0">
                <a:solidFill>
                  <a:schemeClr val="accent2">
                    <a:lumMod val="75000"/>
                  </a:schemeClr>
                </a:solidFill>
              </a:rPr>
              <a:t>A Public Appeal by </a:t>
            </a:r>
            <a:r>
              <a:rPr lang="en-SG" sz="3600" b="1" dirty="0" smtClean="0">
                <a:solidFill>
                  <a:schemeClr val="accent2">
                    <a:lumMod val="75000"/>
                  </a:schemeClr>
                </a:solidFill>
              </a:rPr>
              <a:t>IRI</a:t>
            </a:r>
          </a:p>
          <a:p>
            <a:pPr lvl="0"/>
            <a:r>
              <a:rPr lang="en-SG" sz="3600" dirty="0"/>
              <a:t>If you agree with what has been stated above and believe that there is an </a:t>
            </a:r>
            <a:r>
              <a:rPr lang="en-SG" sz="3600" dirty="0" smtClean="0"/>
              <a:t>urgent </a:t>
            </a:r>
            <a:r>
              <a:rPr lang="en-SG" sz="3600" dirty="0"/>
              <a:t>need to tackle the problem of corruption and send those indulging in bribery and corruption behind bars, then you are requested to convey your willingness to associate with this initiative (and also suggestions if any) to rid the country of </a:t>
            </a:r>
            <a:r>
              <a:rPr lang="en-SG" sz="3600" dirty="0" smtClean="0"/>
              <a:t>corruption.</a:t>
            </a:r>
            <a:endParaRPr lang="en-US" sz="3600" dirty="0"/>
          </a:p>
        </p:txBody>
      </p:sp>
    </p:spTree>
    <p:extLst>
      <p:ext uri="{BB962C8B-B14F-4D97-AF65-F5344CB8AC3E}">
        <p14:creationId xmlns:p14="http://schemas.microsoft.com/office/powerpoint/2010/main" val="1152313390"/>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0" y="1295400"/>
            <a:ext cx="9144000" cy="5078313"/>
          </a:xfrm>
          <a:prstGeom prst="rect">
            <a:avLst/>
          </a:prstGeom>
          <a:noFill/>
        </p:spPr>
        <p:txBody>
          <a:bodyPr wrap="square" rtlCol="0">
            <a:spAutoFit/>
          </a:bodyPr>
          <a:lstStyle/>
          <a:p>
            <a:r>
              <a:rPr lang="en-SG" sz="3600" b="1" dirty="0">
                <a:solidFill>
                  <a:schemeClr val="accent2">
                    <a:lumMod val="75000"/>
                  </a:schemeClr>
                </a:solidFill>
              </a:rPr>
              <a:t>A Public Appeal by </a:t>
            </a:r>
            <a:r>
              <a:rPr lang="en-SG" sz="3600" b="1" dirty="0" smtClean="0">
                <a:solidFill>
                  <a:schemeClr val="accent2">
                    <a:lumMod val="75000"/>
                  </a:schemeClr>
                </a:solidFill>
              </a:rPr>
              <a:t>IRI</a:t>
            </a:r>
          </a:p>
          <a:p>
            <a:r>
              <a:rPr lang="en-SG" sz="3600" dirty="0" smtClean="0"/>
              <a:t>Convey your willingness to:</a:t>
            </a:r>
          </a:p>
          <a:p>
            <a:endParaRPr lang="en-SG" sz="3600" dirty="0" smtClean="0"/>
          </a:p>
          <a:p>
            <a:pPr algn="ctr"/>
            <a:r>
              <a:rPr lang="en-SG" sz="3600" b="1" dirty="0" smtClean="0">
                <a:solidFill>
                  <a:schemeClr val="accent3">
                    <a:lumMod val="60000"/>
                    <a:lumOff val="40000"/>
                  </a:schemeClr>
                </a:solidFill>
              </a:rPr>
              <a:t>INDIA REJUVENTION INITIATIVE</a:t>
            </a:r>
          </a:p>
          <a:p>
            <a:pPr algn="ctr"/>
            <a:r>
              <a:rPr lang="en-SG" sz="3600" b="1" dirty="0" smtClean="0"/>
              <a:t>Post </a:t>
            </a:r>
            <a:r>
              <a:rPr lang="en-SG" sz="3600" b="1" dirty="0"/>
              <a:t>Box No. </a:t>
            </a:r>
            <a:r>
              <a:rPr lang="en-SG" sz="3600" b="1" dirty="0" smtClean="0"/>
              <a:t>32</a:t>
            </a:r>
          </a:p>
          <a:p>
            <a:pPr algn="ctr"/>
            <a:r>
              <a:rPr lang="en-SG" sz="3600" b="1" dirty="0" smtClean="0"/>
              <a:t>Head </a:t>
            </a:r>
            <a:r>
              <a:rPr lang="en-SG" sz="3600" b="1" dirty="0"/>
              <a:t>Post </a:t>
            </a:r>
            <a:r>
              <a:rPr lang="en-SG" sz="3600" b="1" dirty="0" smtClean="0"/>
              <a:t>Office</a:t>
            </a:r>
          </a:p>
          <a:p>
            <a:pPr algn="ctr"/>
            <a:r>
              <a:rPr lang="en-SG" sz="3600" b="1" dirty="0" smtClean="0"/>
              <a:t>NOIDA</a:t>
            </a:r>
          </a:p>
          <a:p>
            <a:pPr algn="ctr"/>
            <a:r>
              <a:rPr lang="en-SG" sz="3600" b="1" dirty="0" smtClean="0"/>
              <a:t>201301</a:t>
            </a:r>
          </a:p>
          <a:p>
            <a:pPr algn="ctr"/>
            <a:r>
              <a:rPr lang="en-SG" sz="3600" b="1" dirty="0" smtClean="0"/>
              <a:t>India </a:t>
            </a:r>
            <a:endParaRPr lang="en-US" sz="3600" dirty="0"/>
          </a:p>
        </p:txBody>
      </p:sp>
    </p:spTree>
    <p:extLst>
      <p:ext uri="{BB962C8B-B14F-4D97-AF65-F5344CB8AC3E}">
        <p14:creationId xmlns:p14="http://schemas.microsoft.com/office/powerpoint/2010/main" val="402561958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0" y="1295400"/>
            <a:ext cx="9144000" cy="5139869"/>
          </a:xfrm>
          <a:prstGeom prst="rect">
            <a:avLst/>
          </a:prstGeom>
          <a:noFill/>
        </p:spPr>
        <p:txBody>
          <a:bodyPr wrap="square" rtlCol="0">
            <a:spAutoFit/>
          </a:bodyPr>
          <a:lstStyle/>
          <a:p>
            <a:r>
              <a:rPr lang="en-SG" sz="3600" b="1" dirty="0">
                <a:solidFill>
                  <a:schemeClr val="accent2">
                    <a:lumMod val="75000"/>
                  </a:schemeClr>
                </a:solidFill>
              </a:rPr>
              <a:t>A Public Appeal by </a:t>
            </a:r>
            <a:r>
              <a:rPr lang="en-SG" sz="3600" b="1" dirty="0" smtClean="0">
                <a:solidFill>
                  <a:schemeClr val="accent2">
                    <a:lumMod val="75000"/>
                  </a:schemeClr>
                </a:solidFill>
              </a:rPr>
              <a:t>IRI</a:t>
            </a:r>
          </a:p>
          <a:p>
            <a:r>
              <a:rPr lang="en-SG" sz="3600" dirty="0" smtClean="0"/>
              <a:t>Convey your willingness to :</a:t>
            </a:r>
          </a:p>
          <a:p>
            <a:pPr algn="ctr"/>
            <a:endParaRPr lang="en-SG" sz="3600" b="1" dirty="0" smtClean="0">
              <a:solidFill>
                <a:schemeClr val="accent3">
                  <a:lumMod val="60000"/>
                  <a:lumOff val="40000"/>
                </a:schemeClr>
              </a:solidFill>
            </a:endParaRPr>
          </a:p>
          <a:p>
            <a:pPr algn="ctr"/>
            <a:r>
              <a:rPr lang="en-SG" sz="3600" b="1" dirty="0" smtClean="0">
                <a:solidFill>
                  <a:schemeClr val="accent3">
                    <a:lumMod val="60000"/>
                    <a:lumOff val="40000"/>
                  </a:schemeClr>
                </a:solidFill>
              </a:rPr>
              <a:t>INDIA REJUVENTION INITIATIVE</a:t>
            </a:r>
          </a:p>
          <a:p>
            <a:pPr algn="ctr"/>
            <a:r>
              <a:rPr lang="en-SG" sz="3600" dirty="0" smtClean="0"/>
              <a:t>Email</a:t>
            </a:r>
            <a:r>
              <a:rPr lang="en-SG" sz="3600" b="1" dirty="0" smtClean="0"/>
              <a:t> :  </a:t>
            </a:r>
            <a:br>
              <a:rPr lang="en-SG" sz="3600" b="1" dirty="0" smtClean="0"/>
            </a:br>
            <a:r>
              <a:rPr lang="en-SG" sz="3600" b="1" dirty="0" smtClean="0">
                <a:solidFill>
                  <a:schemeClr val="accent3">
                    <a:lumMod val="60000"/>
                    <a:lumOff val="40000"/>
                  </a:schemeClr>
                </a:solidFill>
              </a:rPr>
              <a:t>irinitiative@gmail.com</a:t>
            </a:r>
          </a:p>
          <a:p>
            <a:pPr algn="ctr"/>
            <a:endParaRPr lang="en-US" sz="1600" dirty="0" smtClean="0"/>
          </a:p>
          <a:p>
            <a:pPr algn="ctr"/>
            <a:r>
              <a:rPr lang="en-SG" sz="3600" dirty="0" smtClean="0"/>
              <a:t>Mobile No.(for SMS)</a:t>
            </a:r>
            <a:r>
              <a:rPr lang="en-SG" sz="3600" b="1" dirty="0" smtClean="0"/>
              <a:t> –  </a:t>
            </a:r>
            <a:br>
              <a:rPr lang="en-SG" sz="3600" b="1" dirty="0" smtClean="0"/>
            </a:br>
            <a:r>
              <a:rPr lang="en-SG" sz="3600" b="1" dirty="0" smtClean="0">
                <a:solidFill>
                  <a:schemeClr val="accent3">
                    <a:lumMod val="60000"/>
                    <a:lumOff val="40000"/>
                  </a:schemeClr>
                </a:solidFill>
              </a:rPr>
              <a:t>56767776 </a:t>
            </a:r>
            <a:r>
              <a:rPr lang="en-SG" sz="3600" b="1" dirty="0" smtClean="0"/>
              <a:t/>
            </a:r>
            <a:br>
              <a:rPr lang="en-SG" sz="3600" b="1" dirty="0" smtClean="0"/>
            </a:br>
            <a:r>
              <a:rPr lang="en-SG" sz="2400" b="1" dirty="0" smtClean="0"/>
              <a:t>(</a:t>
            </a:r>
            <a:r>
              <a:rPr lang="en-SG" sz="2400" dirty="0" smtClean="0"/>
              <a:t>Begin message with</a:t>
            </a:r>
            <a:r>
              <a:rPr lang="en-SG" sz="2400" b="1" dirty="0" smtClean="0"/>
              <a:t> </a:t>
            </a:r>
            <a:r>
              <a:rPr lang="en-SG" sz="2400" b="1" dirty="0" err="1" smtClean="0"/>
              <a:t>irif</a:t>
            </a:r>
            <a:r>
              <a:rPr lang="en-SG" sz="2400" b="1" dirty="0" smtClean="0"/>
              <a:t> </a:t>
            </a:r>
            <a:r>
              <a:rPr lang="en-SG" sz="2400" dirty="0" smtClean="0"/>
              <a:t>followed by space and then message</a:t>
            </a:r>
            <a:r>
              <a:rPr lang="en-SG" sz="2400" b="1" dirty="0" smtClean="0"/>
              <a:t>) </a:t>
            </a:r>
            <a:endParaRPr lang="en-US" sz="2400" dirty="0"/>
          </a:p>
        </p:txBody>
      </p:sp>
    </p:spTree>
    <p:extLst>
      <p:ext uri="{BB962C8B-B14F-4D97-AF65-F5344CB8AC3E}">
        <p14:creationId xmlns:p14="http://schemas.microsoft.com/office/powerpoint/2010/main" val="412397816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0" y="1295400"/>
            <a:ext cx="9144000" cy="5078313"/>
          </a:xfrm>
          <a:prstGeom prst="rect">
            <a:avLst/>
          </a:prstGeom>
          <a:noFill/>
        </p:spPr>
        <p:txBody>
          <a:bodyPr wrap="square" rtlCol="0">
            <a:spAutoFit/>
          </a:bodyPr>
          <a:lstStyle/>
          <a:p>
            <a:r>
              <a:rPr lang="en-SG" sz="3600" b="1" dirty="0">
                <a:solidFill>
                  <a:schemeClr val="accent2">
                    <a:lumMod val="75000"/>
                  </a:schemeClr>
                </a:solidFill>
              </a:rPr>
              <a:t>A Public Appeal by </a:t>
            </a:r>
            <a:r>
              <a:rPr lang="en-SG" sz="3600" b="1" dirty="0" smtClean="0">
                <a:solidFill>
                  <a:schemeClr val="accent2">
                    <a:lumMod val="75000"/>
                  </a:schemeClr>
                </a:solidFill>
              </a:rPr>
              <a:t>IRI</a:t>
            </a:r>
          </a:p>
          <a:p>
            <a:pPr algn="just"/>
            <a:r>
              <a:rPr lang="en-US" sz="3600" dirty="0" smtClean="0"/>
              <a:t>We </a:t>
            </a:r>
            <a:r>
              <a:rPr lang="en-US" sz="3600" dirty="0"/>
              <a:t>are aware of the enormity of the task. But we are convinced that any effort made  with honest  intentions can never go waste. There are many who think like us and want things to change for the better,  but they do not know what to do and how to do. The enormity of the problem requires concerted effort on the part of like minded  people on a long term basis. </a:t>
            </a:r>
          </a:p>
        </p:txBody>
      </p:sp>
    </p:spTree>
    <p:extLst>
      <p:ext uri="{BB962C8B-B14F-4D97-AF65-F5344CB8AC3E}">
        <p14:creationId xmlns:p14="http://schemas.microsoft.com/office/powerpoint/2010/main" val="310607745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0" y="1295400"/>
            <a:ext cx="9144000" cy="5078313"/>
          </a:xfrm>
          <a:prstGeom prst="rect">
            <a:avLst/>
          </a:prstGeom>
          <a:noFill/>
        </p:spPr>
        <p:txBody>
          <a:bodyPr wrap="square" rtlCol="0">
            <a:spAutoFit/>
          </a:bodyPr>
          <a:lstStyle/>
          <a:p>
            <a:r>
              <a:rPr lang="en-SG" sz="3600" b="1" dirty="0">
                <a:solidFill>
                  <a:schemeClr val="accent2">
                    <a:lumMod val="75000"/>
                  </a:schemeClr>
                </a:solidFill>
              </a:rPr>
              <a:t>A Public Appeal by </a:t>
            </a:r>
            <a:r>
              <a:rPr lang="en-SG" sz="3600" b="1" dirty="0" smtClean="0">
                <a:solidFill>
                  <a:schemeClr val="accent2">
                    <a:lumMod val="75000"/>
                  </a:schemeClr>
                </a:solidFill>
              </a:rPr>
              <a:t>IRI</a:t>
            </a:r>
          </a:p>
          <a:p>
            <a:pPr algn="just"/>
            <a:r>
              <a:rPr lang="en-US" sz="3600" dirty="0" smtClean="0"/>
              <a:t>It does not serve   much  purpose to remain a patron of virtue only. Things do change if efforts are made to change them. Nothing happens on its own. Even 'God' is supposed to act only through individuals.  Let's come together with the pious motive of bringing back probity in all walks of public life of this great Nation. </a:t>
            </a:r>
            <a:endParaRPr lang="en-US" sz="3600" dirty="0"/>
          </a:p>
        </p:txBody>
      </p:sp>
    </p:spTree>
    <p:extLst>
      <p:ext uri="{BB962C8B-B14F-4D97-AF65-F5344CB8AC3E}">
        <p14:creationId xmlns:p14="http://schemas.microsoft.com/office/powerpoint/2010/main" val="141269142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13855" y="1295400"/>
            <a:ext cx="9144000" cy="4708981"/>
          </a:xfrm>
          <a:prstGeom prst="rect">
            <a:avLst/>
          </a:prstGeom>
          <a:noFill/>
        </p:spPr>
        <p:txBody>
          <a:bodyPr wrap="square" rtlCol="0">
            <a:spAutoFit/>
          </a:bodyPr>
          <a:lstStyle/>
          <a:p>
            <a:r>
              <a:rPr lang="en-SG" sz="3600" b="1" dirty="0">
                <a:solidFill>
                  <a:schemeClr val="accent2">
                    <a:lumMod val="75000"/>
                  </a:schemeClr>
                </a:solidFill>
              </a:rPr>
              <a:t>A Public Appeal by </a:t>
            </a:r>
            <a:r>
              <a:rPr lang="en-SG" sz="3600" b="1" dirty="0" smtClean="0">
                <a:solidFill>
                  <a:schemeClr val="accent2">
                    <a:lumMod val="75000"/>
                  </a:schemeClr>
                </a:solidFill>
              </a:rPr>
              <a:t>IRI</a:t>
            </a:r>
          </a:p>
          <a:p>
            <a:pPr algn="ctr"/>
            <a:r>
              <a:rPr lang="en-US" sz="6600" b="1" dirty="0" smtClean="0"/>
              <a:t>We eagerly await your association with this initiative and your response.</a:t>
            </a:r>
            <a:endParaRPr lang="en-US" sz="6600" b="1" dirty="0"/>
          </a:p>
        </p:txBody>
      </p:sp>
    </p:spTree>
    <p:extLst>
      <p:ext uri="{BB962C8B-B14F-4D97-AF65-F5344CB8AC3E}">
        <p14:creationId xmlns:p14="http://schemas.microsoft.com/office/powerpoint/2010/main" val="189369397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0" y="1295400"/>
            <a:ext cx="9144000" cy="5139869"/>
          </a:xfrm>
          <a:prstGeom prst="rect">
            <a:avLst/>
          </a:prstGeom>
          <a:noFill/>
        </p:spPr>
        <p:txBody>
          <a:bodyPr wrap="square" rtlCol="0">
            <a:spAutoFit/>
          </a:bodyPr>
          <a:lstStyle/>
          <a:p>
            <a:r>
              <a:rPr lang="en-SG" sz="3600" b="1" dirty="0">
                <a:solidFill>
                  <a:schemeClr val="accent2">
                    <a:lumMod val="75000"/>
                  </a:schemeClr>
                </a:solidFill>
              </a:rPr>
              <a:t>A Public Appeal by </a:t>
            </a:r>
            <a:r>
              <a:rPr lang="en-SG" sz="3600" b="1" dirty="0" smtClean="0">
                <a:solidFill>
                  <a:schemeClr val="accent2">
                    <a:lumMod val="75000"/>
                  </a:schemeClr>
                </a:solidFill>
              </a:rPr>
              <a:t>IRI</a:t>
            </a:r>
          </a:p>
          <a:p>
            <a:pPr algn="ctr"/>
            <a:r>
              <a:rPr lang="en-US" sz="3600" b="1" dirty="0">
                <a:solidFill>
                  <a:srgbClr val="92D050"/>
                </a:solidFill>
              </a:rPr>
              <a:t>For  further queries </a:t>
            </a:r>
            <a:r>
              <a:rPr lang="en-US" sz="3600" b="1" dirty="0" smtClean="0">
                <a:solidFill>
                  <a:srgbClr val="92D050"/>
                </a:solidFill>
              </a:rPr>
              <a:t/>
            </a:r>
            <a:br>
              <a:rPr lang="en-US" sz="3600" b="1" dirty="0" smtClean="0">
                <a:solidFill>
                  <a:srgbClr val="92D050"/>
                </a:solidFill>
              </a:rPr>
            </a:br>
            <a:r>
              <a:rPr lang="en-US" sz="3600" dirty="0" smtClean="0"/>
              <a:t>kindly </a:t>
            </a:r>
            <a:r>
              <a:rPr lang="en-US" sz="3600" dirty="0"/>
              <a:t>contact the following Members:  </a:t>
            </a:r>
            <a:endParaRPr lang="en-US" sz="3600" dirty="0" smtClean="0"/>
          </a:p>
          <a:p>
            <a:endParaRPr lang="en-US" sz="1600" dirty="0" smtClean="0"/>
          </a:p>
          <a:p>
            <a:pPr lvl="1"/>
            <a:r>
              <a:rPr lang="en-US" sz="3600" dirty="0" smtClean="0"/>
              <a:t>   1.  Mr. </a:t>
            </a:r>
            <a:r>
              <a:rPr lang="en-US" sz="3600" dirty="0" err="1" smtClean="0"/>
              <a:t>V.S.Pandey</a:t>
            </a:r>
            <a:r>
              <a:rPr lang="en-US" sz="3600" dirty="0" smtClean="0"/>
              <a:t>    </a:t>
            </a:r>
            <a:r>
              <a:rPr lang="en-US" sz="2400" dirty="0" smtClean="0"/>
              <a:t>Mobile No.</a:t>
            </a:r>
            <a:r>
              <a:rPr lang="en-US" sz="3600" dirty="0" smtClean="0"/>
              <a:t> 09415742001 </a:t>
            </a:r>
          </a:p>
          <a:p>
            <a:pPr lvl="1"/>
            <a:r>
              <a:rPr lang="en-US" sz="3600" dirty="0"/>
              <a:t>   2.  Mr. Sunil Kumar  </a:t>
            </a:r>
            <a:r>
              <a:rPr lang="en-US" sz="2400" dirty="0" smtClean="0"/>
              <a:t>Mobile </a:t>
            </a:r>
            <a:r>
              <a:rPr lang="en-US" sz="2400" dirty="0"/>
              <a:t>No. </a:t>
            </a:r>
            <a:r>
              <a:rPr lang="en-US" sz="3600" dirty="0"/>
              <a:t>09910500460 </a:t>
            </a:r>
            <a:endParaRPr lang="en-US" sz="3600" dirty="0" smtClean="0"/>
          </a:p>
          <a:p>
            <a:pPr lvl="1"/>
            <a:r>
              <a:rPr lang="en-US" sz="3600" dirty="0"/>
              <a:t>   3.  Mr. </a:t>
            </a:r>
            <a:r>
              <a:rPr lang="en-US" sz="3600" dirty="0" err="1"/>
              <a:t>Jasvir</a:t>
            </a:r>
            <a:r>
              <a:rPr lang="en-US" sz="3600" dirty="0"/>
              <a:t> Singh   </a:t>
            </a:r>
            <a:r>
              <a:rPr lang="en-US" sz="2400" dirty="0" smtClean="0"/>
              <a:t>Mobile </a:t>
            </a:r>
            <a:r>
              <a:rPr lang="en-US" sz="2400" dirty="0"/>
              <a:t>No. </a:t>
            </a:r>
            <a:r>
              <a:rPr lang="en-US" sz="3600" dirty="0"/>
              <a:t>09452019815      </a:t>
            </a:r>
            <a:endParaRPr lang="en-US" sz="3600" dirty="0" smtClean="0"/>
          </a:p>
          <a:p>
            <a:endParaRPr lang="en-SG" sz="2000" b="1" dirty="0" smtClean="0"/>
          </a:p>
          <a:p>
            <a:pPr algn="ctr"/>
            <a:r>
              <a:rPr lang="en-SG" sz="3600" b="1" dirty="0" smtClean="0">
                <a:solidFill>
                  <a:srgbClr val="92D050"/>
                </a:solidFill>
              </a:rPr>
              <a:t>For </a:t>
            </a:r>
            <a:r>
              <a:rPr lang="en-SG" sz="3600" b="1" dirty="0">
                <a:solidFill>
                  <a:srgbClr val="92D050"/>
                </a:solidFill>
              </a:rPr>
              <a:t>Further details please visit our site </a:t>
            </a:r>
            <a:r>
              <a:rPr lang="en-SG" sz="3600" b="1" dirty="0" smtClean="0">
                <a:solidFill>
                  <a:schemeClr val="accent3">
                    <a:lumMod val="60000"/>
                    <a:lumOff val="40000"/>
                  </a:schemeClr>
                </a:solidFill>
              </a:rPr>
              <a:t>www.iri.org.in</a:t>
            </a:r>
            <a:endParaRPr lang="en-US" sz="3600" b="1" dirty="0">
              <a:solidFill>
                <a:schemeClr val="accent3">
                  <a:lumMod val="60000"/>
                  <a:lumOff val="40000"/>
                </a:schemeClr>
              </a:solidFill>
            </a:endParaRPr>
          </a:p>
        </p:txBody>
      </p:sp>
    </p:spTree>
    <p:extLst>
      <p:ext uri="{BB962C8B-B14F-4D97-AF65-F5344CB8AC3E}">
        <p14:creationId xmlns:p14="http://schemas.microsoft.com/office/powerpoint/2010/main" val="3044872113"/>
      </p:ext>
    </p:extLst>
  </p:cSld>
  <p:clrMapOvr>
    <a:masterClrMapping/>
  </p:clrMapOvr>
  <p:transition spd="slow">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0" y="1302327"/>
            <a:ext cx="9144000" cy="5016758"/>
          </a:xfrm>
          <a:prstGeom prst="rect">
            <a:avLst/>
          </a:prstGeom>
          <a:noFill/>
        </p:spPr>
        <p:txBody>
          <a:bodyPr wrap="square" rtlCol="0">
            <a:spAutoFit/>
          </a:bodyPr>
          <a:lstStyle/>
          <a:p>
            <a:r>
              <a:rPr lang="en-SG" sz="3600" b="1" dirty="0">
                <a:solidFill>
                  <a:schemeClr val="accent2">
                    <a:lumMod val="75000"/>
                  </a:schemeClr>
                </a:solidFill>
              </a:rPr>
              <a:t>A Public Appeal by </a:t>
            </a:r>
            <a:r>
              <a:rPr lang="en-SG" sz="3600" b="1" dirty="0" smtClean="0">
                <a:solidFill>
                  <a:schemeClr val="accent2">
                    <a:lumMod val="75000"/>
                  </a:schemeClr>
                </a:solidFill>
              </a:rPr>
              <a:t>IRI by</a:t>
            </a:r>
          </a:p>
          <a:p>
            <a:endParaRPr lang="en-SG" sz="2800" b="1" dirty="0" smtClean="0"/>
          </a:p>
          <a:p>
            <a:r>
              <a:rPr lang="en-SG" sz="2800" b="1" dirty="0" smtClean="0"/>
              <a:t>Justice </a:t>
            </a:r>
            <a:r>
              <a:rPr lang="en-SG" sz="2800" b="1" dirty="0" err="1"/>
              <a:t>R.C.Lahoti</a:t>
            </a:r>
            <a:r>
              <a:rPr lang="en-SG" sz="2800" b="1" dirty="0"/>
              <a:t>, </a:t>
            </a:r>
            <a:r>
              <a:rPr lang="en-SG" sz="3200" dirty="0"/>
              <a:t>ex </a:t>
            </a:r>
            <a:r>
              <a:rPr lang="en-SG" sz="2800" dirty="0"/>
              <a:t>–Chief Justice of India, </a:t>
            </a:r>
          </a:p>
          <a:p>
            <a:r>
              <a:rPr lang="en-SG" sz="2800" b="1" dirty="0" err="1" smtClean="0"/>
              <a:t>Shri</a:t>
            </a:r>
            <a:r>
              <a:rPr lang="en-SG" sz="2800" b="1" dirty="0" smtClean="0"/>
              <a:t> </a:t>
            </a:r>
            <a:r>
              <a:rPr lang="en-SG" sz="2800" b="1" dirty="0" err="1"/>
              <a:t>J.M.Lyngdoh</a:t>
            </a:r>
            <a:r>
              <a:rPr lang="en-SG" sz="2800" b="1" dirty="0"/>
              <a:t>, </a:t>
            </a:r>
            <a:r>
              <a:rPr lang="en-SG" sz="2800" dirty="0"/>
              <a:t>ex Chief Election Commissioner</a:t>
            </a:r>
            <a:r>
              <a:rPr lang="en-SG" sz="2800" b="1" dirty="0"/>
              <a:t>, </a:t>
            </a:r>
            <a:endParaRPr lang="en-SG" sz="2800" b="1" dirty="0" smtClean="0"/>
          </a:p>
          <a:p>
            <a:r>
              <a:rPr lang="en-SG" sz="2800" b="1" dirty="0" err="1" smtClean="0"/>
              <a:t>Shri</a:t>
            </a:r>
            <a:r>
              <a:rPr lang="en-SG" sz="2800" b="1" dirty="0" smtClean="0"/>
              <a:t> </a:t>
            </a:r>
            <a:r>
              <a:rPr lang="en-SG" sz="2800" b="1" dirty="0" err="1"/>
              <a:t>V.K.Shunglu</a:t>
            </a:r>
            <a:r>
              <a:rPr lang="en-SG" sz="2800" b="1" dirty="0"/>
              <a:t>, </a:t>
            </a:r>
            <a:r>
              <a:rPr lang="en-SG" sz="2800" dirty="0"/>
              <a:t>ex Comptroller &amp; Auditor General of India</a:t>
            </a:r>
            <a:r>
              <a:rPr lang="en-SG" sz="2800" b="1" dirty="0"/>
              <a:t>, </a:t>
            </a:r>
            <a:endParaRPr lang="en-SG" sz="2800" b="1" dirty="0" smtClean="0"/>
          </a:p>
          <a:p>
            <a:r>
              <a:rPr lang="en-SG" sz="2800" b="1" dirty="0" err="1" smtClean="0"/>
              <a:t>S.Krishnaswamy</a:t>
            </a:r>
            <a:r>
              <a:rPr lang="en-SG" sz="2800" b="1" dirty="0"/>
              <a:t>, </a:t>
            </a:r>
            <a:r>
              <a:rPr lang="en-SG" sz="2800" dirty="0" smtClean="0"/>
              <a:t>Air Chief Marshal (</a:t>
            </a:r>
            <a:r>
              <a:rPr lang="en-SG" sz="2800" dirty="0" err="1" smtClean="0"/>
              <a:t>retd</a:t>
            </a:r>
            <a:r>
              <a:rPr lang="en-SG" sz="2800" dirty="0" smtClean="0"/>
              <a:t>.) </a:t>
            </a:r>
            <a:endParaRPr lang="en-SG" sz="2800" dirty="0" smtClean="0"/>
          </a:p>
          <a:p>
            <a:r>
              <a:rPr lang="en-SG" sz="2800" b="1" dirty="0" err="1" smtClean="0"/>
              <a:t>Shri</a:t>
            </a:r>
            <a:r>
              <a:rPr lang="en-SG" sz="2800" b="1" dirty="0" smtClean="0"/>
              <a:t> </a:t>
            </a:r>
            <a:r>
              <a:rPr lang="en-SG" sz="2800" b="1" dirty="0" err="1"/>
              <a:t>J.F.Ribeiro</a:t>
            </a:r>
            <a:r>
              <a:rPr lang="en-SG" sz="2800" b="1" dirty="0"/>
              <a:t>, </a:t>
            </a:r>
            <a:r>
              <a:rPr lang="en-SG" sz="2800" dirty="0"/>
              <a:t>ex Director General of Police</a:t>
            </a:r>
            <a:r>
              <a:rPr lang="en-SG" sz="2800" b="1" dirty="0"/>
              <a:t>, </a:t>
            </a:r>
            <a:endParaRPr lang="en-SG" sz="2800" b="1" dirty="0" smtClean="0"/>
          </a:p>
          <a:p>
            <a:r>
              <a:rPr lang="en-SG" sz="2800" b="1" dirty="0" smtClean="0"/>
              <a:t>Prof </a:t>
            </a:r>
            <a:r>
              <a:rPr lang="en-SG" sz="2800" b="1" dirty="0" err="1"/>
              <a:t>S.K.Joshi</a:t>
            </a:r>
            <a:r>
              <a:rPr lang="en-SG" sz="2800" b="1" dirty="0"/>
              <a:t>, </a:t>
            </a:r>
            <a:r>
              <a:rPr lang="en-SG" sz="2800" dirty="0"/>
              <a:t>Former</a:t>
            </a:r>
            <a:r>
              <a:rPr lang="en-SG" sz="2800" b="1" dirty="0"/>
              <a:t> </a:t>
            </a:r>
            <a:r>
              <a:rPr lang="en-SG" sz="2800" dirty="0"/>
              <a:t>Director General CSIR</a:t>
            </a:r>
            <a:r>
              <a:rPr lang="en-SG" sz="2800" b="1" dirty="0"/>
              <a:t>,  </a:t>
            </a:r>
            <a:endParaRPr lang="en-SG" sz="2800" b="1" dirty="0" smtClean="0"/>
          </a:p>
          <a:p>
            <a:r>
              <a:rPr lang="en-SG" sz="2800" b="1" dirty="0" err="1" smtClean="0"/>
              <a:t>Shri</a:t>
            </a:r>
            <a:r>
              <a:rPr lang="en-SG" sz="2800" b="1" dirty="0" smtClean="0"/>
              <a:t> </a:t>
            </a:r>
            <a:r>
              <a:rPr lang="en-SG" sz="2800" b="1" dirty="0" err="1"/>
              <a:t>Bhure</a:t>
            </a:r>
            <a:r>
              <a:rPr lang="en-SG" sz="2800" b="1" dirty="0"/>
              <a:t> </a:t>
            </a:r>
            <a:r>
              <a:rPr lang="en-SG" sz="2800" b="1" dirty="0" err="1"/>
              <a:t>Lal</a:t>
            </a:r>
            <a:r>
              <a:rPr lang="en-SG" sz="2800" b="1" dirty="0"/>
              <a:t>, </a:t>
            </a:r>
            <a:r>
              <a:rPr lang="en-SG" sz="2800" dirty="0"/>
              <a:t>ex Secretary to </a:t>
            </a:r>
            <a:r>
              <a:rPr lang="en-SG" sz="2800" dirty="0" err="1"/>
              <a:t>GoI</a:t>
            </a:r>
            <a:r>
              <a:rPr lang="en-SG" sz="2800" b="1" dirty="0" smtClean="0"/>
              <a:t>,</a:t>
            </a:r>
          </a:p>
          <a:p>
            <a:pPr algn="r"/>
            <a:r>
              <a:rPr lang="en-SG" sz="2800" b="1" dirty="0" smtClean="0"/>
              <a:t/>
            </a:r>
            <a:br>
              <a:rPr lang="en-SG" sz="2800" b="1" dirty="0" smtClean="0"/>
            </a:br>
            <a:r>
              <a:rPr lang="en-SG" sz="2800" b="1" dirty="0" smtClean="0"/>
              <a:t>…</a:t>
            </a:r>
            <a:r>
              <a:rPr lang="en-SG" sz="2800" b="1" dirty="0" smtClean="0"/>
              <a:t>and by</a:t>
            </a:r>
          </a:p>
        </p:txBody>
      </p:sp>
    </p:spTree>
    <p:extLst>
      <p:ext uri="{BB962C8B-B14F-4D97-AF65-F5344CB8AC3E}">
        <p14:creationId xmlns:p14="http://schemas.microsoft.com/office/powerpoint/2010/main" val="53009541"/>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0" y="1295400"/>
            <a:ext cx="9144000" cy="5078313"/>
          </a:xfrm>
          <a:prstGeom prst="rect">
            <a:avLst/>
          </a:prstGeom>
          <a:noFill/>
        </p:spPr>
        <p:txBody>
          <a:bodyPr wrap="square" rtlCol="0">
            <a:spAutoFit/>
          </a:bodyPr>
          <a:lstStyle/>
          <a:p>
            <a:pPr algn="ctr"/>
            <a:r>
              <a:rPr lang="en-US" sz="3600" dirty="0" smtClean="0"/>
              <a:t>IRI, a non </a:t>
            </a:r>
            <a:r>
              <a:rPr lang="en-US" sz="3600" dirty="0"/>
              <a:t>political and social forum, is an effort of a few conscientious individual who feel pained and inspired, not to sit back but to act. Drawn from various walks of life and cross section of the society, </a:t>
            </a:r>
            <a:r>
              <a:rPr lang="en-US" sz="3600" dirty="0" smtClean="0"/>
              <a:t/>
            </a:r>
            <a:br>
              <a:rPr lang="en-US" sz="3600" dirty="0" smtClean="0"/>
            </a:br>
            <a:r>
              <a:rPr lang="en-US" sz="3600" dirty="0" smtClean="0"/>
              <a:t>they </a:t>
            </a:r>
            <a:r>
              <a:rPr lang="en-US" sz="3600" dirty="0"/>
              <a:t>feel deeply concerned at the sharp deterioration of probity in  public life and have decided to come together to take positive action to arrest this trend</a:t>
            </a:r>
            <a:endParaRPr lang="en-US" sz="600" dirty="0"/>
          </a:p>
        </p:txBody>
      </p:sp>
    </p:spTree>
    <p:extLst>
      <p:ext uri="{BB962C8B-B14F-4D97-AF65-F5344CB8AC3E}">
        <p14:creationId xmlns:p14="http://schemas.microsoft.com/office/powerpoint/2010/main" val="238306015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0" y="1302327"/>
            <a:ext cx="9144000" cy="5232202"/>
          </a:xfrm>
          <a:prstGeom prst="rect">
            <a:avLst/>
          </a:prstGeom>
          <a:noFill/>
        </p:spPr>
        <p:txBody>
          <a:bodyPr wrap="square" rtlCol="0">
            <a:spAutoFit/>
          </a:bodyPr>
          <a:lstStyle/>
          <a:p>
            <a:r>
              <a:rPr lang="en-SG" sz="3600" b="1" dirty="0">
                <a:solidFill>
                  <a:schemeClr val="accent2">
                    <a:lumMod val="75000"/>
                  </a:schemeClr>
                </a:solidFill>
              </a:rPr>
              <a:t>A Public Appeal by </a:t>
            </a:r>
            <a:r>
              <a:rPr lang="en-SG" sz="3600" b="1" dirty="0" smtClean="0">
                <a:solidFill>
                  <a:schemeClr val="accent2">
                    <a:lumMod val="75000"/>
                  </a:schemeClr>
                </a:solidFill>
              </a:rPr>
              <a:t>IRI by</a:t>
            </a:r>
          </a:p>
          <a:p>
            <a:endParaRPr lang="en-SG" sz="2800" b="1" dirty="0" smtClean="0"/>
          </a:p>
          <a:p>
            <a:r>
              <a:rPr lang="en-SG" sz="2800" b="1" dirty="0" smtClean="0"/>
              <a:t>and </a:t>
            </a:r>
            <a:r>
              <a:rPr lang="en-SG" sz="2800" b="1" dirty="0"/>
              <a:t>by  </a:t>
            </a:r>
            <a:r>
              <a:rPr lang="en-SG" sz="2800" b="1" dirty="0" smtClean="0"/>
              <a:t>…</a:t>
            </a:r>
            <a:endParaRPr lang="en-SG" sz="2800" b="1" dirty="0"/>
          </a:p>
          <a:p>
            <a:endParaRPr lang="en-SG" b="1" dirty="0" smtClean="0"/>
          </a:p>
          <a:p>
            <a:pPr marL="457200" indent="-457200">
              <a:buFont typeface="Arial" pitchFamily="34" charset="0"/>
              <a:buChar char="•"/>
            </a:pPr>
            <a:r>
              <a:rPr lang="en-SG" sz="2800" b="1" dirty="0" err="1" smtClean="0"/>
              <a:t>Dr.</a:t>
            </a:r>
            <a:r>
              <a:rPr lang="en-SG" sz="2800" b="1" dirty="0" smtClean="0"/>
              <a:t> </a:t>
            </a:r>
            <a:r>
              <a:rPr lang="en-SG" sz="2800" b="1" dirty="0" err="1" smtClean="0"/>
              <a:t>Hari</a:t>
            </a:r>
            <a:r>
              <a:rPr lang="en-SG" sz="2800" b="1" dirty="0" smtClean="0"/>
              <a:t> </a:t>
            </a:r>
            <a:r>
              <a:rPr lang="en-SG" sz="2800" b="1" dirty="0" err="1" smtClean="0"/>
              <a:t>Gautam</a:t>
            </a:r>
            <a:r>
              <a:rPr lang="en-SG" sz="2800" b="1" dirty="0" smtClean="0"/>
              <a:t>, </a:t>
            </a:r>
            <a:r>
              <a:rPr lang="en-SG" sz="2800" dirty="0" smtClean="0"/>
              <a:t>ex Chairman, UGC</a:t>
            </a:r>
            <a:endParaRPr lang="en-SG" sz="2800" b="1" dirty="0" smtClean="0"/>
          </a:p>
          <a:p>
            <a:pPr marL="457200" indent="-457200">
              <a:buFont typeface="Arial" pitchFamily="34" charset="0"/>
              <a:buChar char="•"/>
            </a:pPr>
            <a:r>
              <a:rPr lang="en-SG" sz="2800" b="1" dirty="0" smtClean="0"/>
              <a:t>Prof. </a:t>
            </a:r>
            <a:r>
              <a:rPr lang="en-SG" sz="2800" b="1" dirty="0" err="1" smtClean="0"/>
              <a:t>H.C.Pandey</a:t>
            </a:r>
            <a:r>
              <a:rPr lang="en-SG" sz="2800" b="1" dirty="0" smtClean="0"/>
              <a:t>, </a:t>
            </a:r>
          </a:p>
          <a:p>
            <a:pPr marL="457200" indent="-457200">
              <a:buFont typeface="Arial" pitchFamily="34" charset="0"/>
              <a:buChar char="•"/>
            </a:pPr>
            <a:r>
              <a:rPr lang="en-SG" sz="2800" b="1" dirty="0" smtClean="0"/>
              <a:t>Prof. </a:t>
            </a:r>
            <a:r>
              <a:rPr lang="en-SG" sz="2800" b="1" dirty="0" err="1" smtClean="0"/>
              <a:t>S.K.Dubey</a:t>
            </a:r>
            <a:r>
              <a:rPr lang="en-SG" sz="2800" b="1" dirty="0" smtClean="0"/>
              <a:t>, </a:t>
            </a:r>
            <a:r>
              <a:rPr lang="en-SG" sz="2800" dirty="0" smtClean="0"/>
              <a:t>ex Director, IIT </a:t>
            </a:r>
            <a:r>
              <a:rPr lang="en-SG" sz="2800" dirty="0" err="1" smtClean="0"/>
              <a:t>Kharagpur</a:t>
            </a:r>
            <a:r>
              <a:rPr lang="en-SG" sz="2800" b="1" dirty="0" smtClean="0"/>
              <a:t>, </a:t>
            </a:r>
            <a:br>
              <a:rPr lang="en-SG" sz="2800" b="1" dirty="0" smtClean="0"/>
            </a:br>
            <a:r>
              <a:rPr lang="en-SG" sz="2800" b="1" dirty="0" err="1" smtClean="0"/>
              <a:t>Dr.</a:t>
            </a:r>
            <a:r>
              <a:rPr lang="en-SG" sz="2800" b="1" dirty="0" smtClean="0"/>
              <a:t> </a:t>
            </a:r>
            <a:r>
              <a:rPr lang="en-SG" sz="2800" b="1" dirty="0" err="1" smtClean="0"/>
              <a:t>N.C.Saxena</a:t>
            </a:r>
            <a:r>
              <a:rPr lang="en-SG" sz="2800" b="1" dirty="0" smtClean="0"/>
              <a:t>, </a:t>
            </a:r>
            <a:r>
              <a:rPr lang="en-SG" sz="2800" dirty="0" smtClean="0"/>
              <a:t>ex Secretary, </a:t>
            </a:r>
            <a:r>
              <a:rPr lang="en-SG" sz="2800" dirty="0" err="1" smtClean="0"/>
              <a:t>GoI</a:t>
            </a:r>
            <a:r>
              <a:rPr lang="en-SG" sz="2800" b="1" dirty="0" smtClean="0"/>
              <a:t>, </a:t>
            </a:r>
          </a:p>
          <a:p>
            <a:pPr marL="457200" indent="-457200">
              <a:buFont typeface="Arial" pitchFamily="34" charset="0"/>
              <a:buChar char="•"/>
            </a:pPr>
            <a:r>
              <a:rPr lang="en-SG" sz="2800" b="1" dirty="0" err="1" smtClean="0"/>
              <a:t>Shri</a:t>
            </a:r>
            <a:r>
              <a:rPr lang="en-SG" sz="2800" b="1" dirty="0" smtClean="0"/>
              <a:t> </a:t>
            </a:r>
            <a:r>
              <a:rPr lang="en-SG" sz="2800" b="1" dirty="0" err="1" smtClean="0"/>
              <a:t>S.A.T.Rizvi</a:t>
            </a:r>
            <a:r>
              <a:rPr lang="en-SG" sz="2800" b="1" dirty="0" smtClean="0"/>
              <a:t>, </a:t>
            </a:r>
            <a:r>
              <a:rPr lang="en-SG" sz="2800" dirty="0" smtClean="0"/>
              <a:t>ex Secretary, </a:t>
            </a:r>
            <a:r>
              <a:rPr lang="en-SG" sz="2800" dirty="0" err="1" smtClean="0"/>
              <a:t>GoI</a:t>
            </a:r>
            <a:r>
              <a:rPr lang="en-SG" sz="2800" b="1" dirty="0" smtClean="0"/>
              <a:t>, </a:t>
            </a:r>
          </a:p>
          <a:p>
            <a:pPr marL="457200" indent="-457200">
              <a:buFont typeface="Arial" pitchFamily="34" charset="0"/>
              <a:buChar char="•"/>
            </a:pPr>
            <a:r>
              <a:rPr lang="en-SG" sz="2800" b="1" dirty="0" err="1" smtClean="0"/>
              <a:t>Shri</a:t>
            </a:r>
            <a:r>
              <a:rPr lang="en-SG" sz="2800" b="1" dirty="0" smtClean="0"/>
              <a:t> </a:t>
            </a:r>
            <a:r>
              <a:rPr lang="en-SG" sz="2800" b="1" dirty="0" err="1" smtClean="0"/>
              <a:t>Javid</a:t>
            </a:r>
            <a:r>
              <a:rPr lang="en-SG" sz="2800" b="1" dirty="0" smtClean="0"/>
              <a:t> </a:t>
            </a:r>
            <a:r>
              <a:rPr lang="en-SG" sz="2800" b="1" dirty="0" err="1" smtClean="0"/>
              <a:t>Chowdhury</a:t>
            </a:r>
            <a:r>
              <a:rPr lang="en-SG" sz="2800" b="1" dirty="0" smtClean="0"/>
              <a:t>, </a:t>
            </a:r>
            <a:r>
              <a:rPr lang="en-SG" sz="2800" dirty="0" smtClean="0"/>
              <a:t>ex Secretary, </a:t>
            </a:r>
          </a:p>
          <a:p>
            <a:pPr algn="r"/>
            <a:endParaRPr lang="en-SG" sz="2800" b="1" dirty="0" smtClean="0"/>
          </a:p>
          <a:p>
            <a:pPr algn="r"/>
            <a:r>
              <a:rPr lang="en-SG" sz="2800" b="1" dirty="0" smtClean="0"/>
              <a:t>…</a:t>
            </a:r>
            <a:r>
              <a:rPr lang="en-SG" sz="2800" b="1" dirty="0"/>
              <a:t>and by </a:t>
            </a:r>
          </a:p>
        </p:txBody>
      </p:sp>
    </p:spTree>
    <p:extLst>
      <p:ext uri="{BB962C8B-B14F-4D97-AF65-F5344CB8AC3E}">
        <p14:creationId xmlns:p14="http://schemas.microsoft.com/office/powerpoint/2010/main" val="3293304956"/>
      </p:ext>
    </p:extLst>
  </p:cSld>
  <p:clrMapOvr>
    <a:masterClrMapping/>
  </p:clrMapOvr>
  <p:transition spd="slow">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0" y="1302327"/>
            <a:ext cx="9144000" cy="4001095"/>
          </a:xfrm>
          <a:prstGeom prst="rect">
            <a:avLst/>
          </a:prstGeom>
          <a:noFill/>
        </p:spPr>
        <p:txBody>
          <a:bodyPr wrap="square" rtlCol="0">
            <a:spAutoFit/>
          </a:bodyPr>
          <a:lstStyle/>
          <a:p>
            <a:r>
              <a:rPr lang="en-SG" sz="3600" b="1" dirty="0">
                <a:solidFill>
                  <a:schemeClr val="accent2">
                    <a:lumMod val="75000"/>
                  </a:schemeClr>
                </a:solidFill>
              </a:rPr>
              <a:t>A Public Appeal by </a:t>
            </a:r>
            <a:r>
              <a:rPr lang="en-SG" sz="3600" b="1" dirty="0" smtClean="0">
                <a:solidFill>
                  <a:schemeClr val="accent2">
                    <a:lumMod val="75000"/>
                  </a:schemeClr>
                </a:solidFill>
              </a:rPr>
              <a:t>IRI by</a:t>
            </a:r>
          </a:p>
          <a:p>
            <a:endParaRPr lang="en-SG" sz="2800" b="1" dirty="0" smtClean="0"/>
          </a:p>
          <a:p>
            <a:r>
              <a:rPr lang="en-SG" sz="2800" b="1" dirty="0" smtClean="0"/>
              <a:t>and </a:t>
            </a:r>
            <a:r>
              <a:rPr lang="en-SG" sz="2800" b="1" dirty="0"/>
              <a:t>by  </a:t>
            </a:r>
            <a:r>
              <a:rPr lang="en-SG" sz="2800" b="1" dirty="0" smtClean="0"/>
              <a:t>…</a:t>
            </a:r>
            <a:endParaRPr lang="en-SG" sz="2800" b="1" dirty="0"/>
          </a:p>
          <a:p>
            <a:endParaRPr lang="en-SG" b="1" dirty="0" smtClean="0"/>
          </a:p>
          <a:p>
            <a:r>
              <a:rPr lang="en-SG" sz="2800" dirty="0" err="1" smtClean="0"/>
              <a:t>GoI</a:t>
            </a:r>
            <a:r>
              <a:rPr lang="en-SG" sz="2800" b="1" dirty="0" smtClean="0"/>
              <a:t>, </a:t>
            </a:r>
            <a:r>
              <a:rPr lang="en-SG" sz="2800" b="1" dirty="0" err="1" smtClean="0"/>
              <a:t>Shri</a:t>
            </a:r>
            <a:r>
              <a:rPr lang="en-SG" sz="2800" b="1" dirty="0" smtClean="0"/>
              <a:t> </a:t>
            </a:r>
            <a:r>
              <a:rPr lang="en-SG" sz="2800" b="1" dirty="0" err="1" smtClean="0"/>
              <a:t>Prakash</a:t>
            </a:r>
            <a:r>
              <a:rPr lang="en-SG" sz="2800" b="1" dirty="0" smtClean="0"/>
              <a:t> Singh, </a:t>
            </a:r>
            <a:r>
              <a:rPr lang="en-SG" sz="2800" dirty="0" smtClean="0"/>
              <a:t>ex Director General of Police</a:t>
            </a:r>
            <a:r>
              <a:rPr lang="en-SG" sz="2800" b="1" dirty="0" smtClean="0"/>
              <a:t>, </a:t>
            </a:r>
          </a:p>
          <a:p>
            <a:r>
              <a:rPr lang="en-SG" sz="2800" b="1" dirty="0" err="1" smtClean="0"/>
              <a:t>Shri</a:t>
            </a:r>
            <a:r>
              <a:rPr lang="en-SG" sz="2800" b="1" dirty="0" smtClean="0"/>
              <a:t> </a:t>
            </a:r>
            <a:r>
              <a:rPr lang="en-SG" sz="2800" b="1" dirty="0" err="1" smtClean="0"/>
              <a:t>S.P.Taluqdar</a:t>
            </a:r>
            <a:r>
              <a:rPr lang="en-SG" sz="2800" b="1" dirty="0" smtClean="0"/>
              <a:t>, </a:t>
            </a:r>
            <a:r>
              <a:rPr lang="en-SG" sz="2800" dirty="0" smtClean="0"/>
              <a:t>ex Special Director, Intelligence Bureau, </a:t>
            </a:r>
          </a:p>
          <a:p>
            <a:r>
              <a:rPr lang="en-SG" sz="2800" b="1" dirty="0" err="1" smtClean="0"/>
              <a:t>Shri</a:t>
            </a:r>
            <a:r>
              <a:rPr lang="en-SG" sz="2800" b="1" dirty="0" smtClean="0"/>
              <a:t> B.R. </a:t>
            </a:r>
            <a:r>
              <a:rPr lang="en-SG" sz="2800" b="1" dirty="0" err="1" smtClean="0"/>
              <a:t>Lall</a:t>
            </a:r>
            <a:r>
              <a:rPr lang="en-SG" sz="2800" b="1" dirty="0" smtClean="0"/>
              <a:t>, </a:t>
            </a:r>
            <a:r>
              <a:rPr lang="en-SG" sz="2800" dirty="0" smtClean="0"/>
              <a:t>ex Director General of Police,</a:t>
            </a:r>
            <a:r>
              <a:rPr lang="en-SG" sz="2800" b="1" dirty="0" smtClean="0"/>
              <a:t> </a:t>
            </a:r>
          </a:p>
          <a:p>
            <a:r>
              <a:rPr lang="en-SG" sz="2800" b="1" dirty="0" smtClean="0"/>
              <a:t>Prof. </a:t>
            </a:r>
            <a:r>
              <a:rPr lang="en-SG" sz="2800" b="1" dirty="0" err="1" smtClean="0"/>
              <a:t>S.Z.H.Jafri</a:t>
            </a:r>
            <a:r>
              <a:rPr lang="en-SG" sz="2800" b="1" dirty="0" smtClean="0"/>
              <a:t>, </a:t>
            </a:r>
            <a:r>
              <a:rPr lang="en-SG" sz="2800" dirty="0" smtClean="0"/>
              <a:t>Delhi University</a:t>
            </a:r>
            <a:r>
              <a:rPr lang="en-SG" sz="2800" b="1" dirty="0" smtClean="0"/>
              <a:t/>
            </a:r>
            <a:br>
              <a:rPr lang="en-SG" sz="2800" b="1" dirty="0" smtClean="0"/>
            </a:br>
            <a:endParaRPr lang="en-US" sz="3200" dirty="0" smtClean="0"/>
          </a:p>
        </p:txBody>
      </p:sp>
    </p:spTree>
    <p:extLst>
      <p:ext uri="{BB962C8B-B14F-4D97-AF65-F5344CB8AC3E}">
        <p14:creationId xmlns:p14="http://schemas.microsoft.com/office/powerpoint/2010/main" val="295880748"/>
      </p:ext>
    </p:extLst>
  </p:cSld>
  <p:clrMapOvr>
    <a:masterClrMapping/>
  </p:clrMapOvr>
  <p:transition spd="slow">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20782" y="1302327"/>
            <a:ext cx="9144000" cy="5386090"/>
          </a:xfrm>
          <a:prstGeom prst="rect">
            <a:avLst/>
          </a:prstGeom>
          <a:noFill/>
        </p:spPr>
        <p:txBody>
          <a:bodyPr wrap="square" rtlCol="0">
            <a:spAutoFit/>
          </a:bodyPr>
          <a:lstStyle/>
          <a:p>
            <a:pPr algn="ctr"/>
            <a:r>
              <a:rPr lang="en-SG" sz="8000" b="1" dirty="0">
                <a:solidFill>
                  <a:schemeClr val="accent2">
                    <a:lumMod val="75000"/>
                  </a:schemeClr>
                </a:solidFill>
              </a:rPr>
              <a:t>A Public </a:t>
            </a:r>
            <a:r>
              <a:rPr lang="en-SG" sz="8000" b="1" dirty="0" smtClean="0">
                <a:solidFill>
                  <a:schemeClr val="accent2">
                    <a:lumMod val="75000"/>
                  </a:schemeClr>
                </a:solidFill>
              </a:rPr>
              <a:t>Appeal</a:t>
            </a:r>
          </a:p>
          <a:p>
            <a:pPr algn="ctr"/>
            <a:r>
              <a:rPr lang="en-SG" sz="6600" b="1" dirty="0" smtClean="0"/>
              <a:t>Issued </a:t>
            </a:r>
            <a:r>
              <a:rPr lang="en-SG" sz="6600" b="1" dirty="0"/>
              <a:t>by </a:t>
            </a:r>
            <a:r>
              <a:rPr lang="en-SG" sz="6600" b="1" dirty="0" smtClean="0"/>
              <a:t/>
            </a:r>
            <a:br>
              <a:rPr lang="en-SG" sz="6600" b="1" dirty="0" smtClean="0"/>
            </a:br>
            <a:r>
              <a:rPr lang="en-SG" sz="6600" b="1" dirty="0" smtClean="0">
                <a:solidFill>
                  <a:schemeClr val="accent3">
                    <a:lumMod val="60000"/>
                    <a:lumOff val="40000"/>
                  </a:schemeClr>
                </a:solidFill>
              </a:rPr>
              <a:t>National </a:t>
            </a:r>
            <a:r>
              <a:rPr lang="en-SG" sz="6600" b="1" dirty="0">
                <a:solidFill>
                  <a:schemeClr val="accent3">
                    <a:lumMod val="60000"/>
                    <a:lumOff val="40000"/>
                  </a:schemeClr>
                </a:solidFill>
              </a:rPr>
              <a:t>Regeneration Foundation </a:t>
            </a:r>
            <a:r>
              <a:rPr lang="en-SG" sz="6600" b="1" dirty="0" smtClean="0"/>
              <a:t/>
            </a:r>
            <a:br>
              <a:rPr lang="en-SG" sz="6600" b="1" dirty="0" smtClean="0"/>
            </a:br>
            <a:r>
              <a:rPr lang="en-SG" sz="6600" b="1" dirty="0" smtClean="0"/>
              <a:t>in </a:t>
            </a:r>
            <a:r>
              <a:rPr lang="en-SG" sz="6600" b="1" dirty="0"/>
              <a:t>public </a:t>
            </a:r>
            <a:r>
              <a:rPr lang="en-SG" sz="6600" b="1" dirty="0" smtClean="0"/>
              <a:t>interest</a:t>
            </a:r>
            <a:endParaRPr lang="en-US" sz="6600" dirty="0"/>
          </a:p>
        </p:txBody>
      </p:sp>
    </p:spTree>
    <p:extLst>
      <p:ext uri="{BB962C8B-B14F-4D97-AF65-F5344CB8AC3E}">
        <p14:creationId xmlns:p14="http://schemas.microsoft.com/office/powerpoint/2010/main" val="211389800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20782" y="1302327"/>
            <a:ext cx="9144000" cy="5355312"/>
          </a:xfrm>
          <a:prstGeom prst="rect">
            <a:avLst/>
          </a:prstGeom>
          <a:noFill/>
        </p:spPr>
        <p:txBody>
          <a:bodyPr wrap="square" rtlCol="0">
            <a:spAutoFit/>
          </a:bodyPr>
          <a:lstStyle/>
          <a:p>
            <a:pPr algn="ctr"/>
            <a:endParaRPr lang="en-SG" sz="5400" b="1" dirty="0" smtClean="0">
              <a:solidFill>
                <a:schemeClr val="accent2">
                  <a:lumMod val="75000"/>
                </a:schemeClr>
              </a:solidFill>
            </a:endParaRPr>
          </a:p>
          <a:p>
            <a:pPr algn="ctr"/>
            <a:r>
              <a:rPr lang="en-SG" sz="5400" b="1" dirty="0" smtClean="0"/>
              <a:t>Presentation prepared by</a:t>
            </a:r>
          </a:p>
          <a:p>
            <a:pPr algn="ctr"/>
            <a:r>
              <a:rPr lang="en-SG" sz="7200" b="1" dirty="0" smtClean="0">
                <a:solidFill>
                  <a:schemeClr val="accent2">
                    <a:lumMod val="75000"/>
                  </a:schemeClr>
                </a:solidFill>
              </a:rPr>
              <a:t>Surendera M. Bhanot</a:t>
            </a:r>
          </a:p>
          <a:p>
            <a:pPr algn="ctr"/>
            <a:r>
              <a:rPr lang="en-US" sz="6600" dirty="0" smtClean="0"/>
              <a:t>919-888-810-811</a:t>
            </a:r>
          </a:p>
          <a:p>
            <a:pPr algn="ctr"/>
            <a:r>
              <a:rPr lang="en-US" sz="4800" dirty="0" smtClean="0"/>
              <a:t>surendera@avissoftware.com</a:t>
            </a:r>
            <a:br>
              <a:rPr lang="en-US" sz="4800" dirty="0" smtClean="0"/>
            </a:br>
            <a:r>
              <a:rPr lang="en-US" sz="4800" dirty="0" smtClean="0"/>
              <a:t>www.rtihelp.in</a:t>
            </a:r>
            <a:endParaRPr lang="en-US" sz="4800" dirty="0"/>
          </a:p>
        </p:txBody>
      </p:sp>
    </p:spTree>
    <p:extLst>
      <p:ext uri="{BB962C8B-B14F-4D97-AF65-F5344CB8AC3E}">
        <p14:creationId xmlns:p14="http://schemas.microsoft.com/office/powerpoint/2010/main" val="199616406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0" y="1295400"/>
            <a:ext cx="9144000" cy="4524315"/>
          </a:xfrm>
          <a:prstGeom prst="rect">
            <a:avLst/>
          </a:prstGeom>
          <a:noFill/>
        </p:spPr>
        <p:txBody>
          <a:bodyPr wrap="square" rtlCol="0">
            <a:spAutoFit/>
          </a:bodyPr>
          <a:lstStyle/>
          <a:p>
            <a:r>
              <a:rPr lang="en-SG" sz="3600" b="1" dirty="0">
                <a:solidFill>
                  <a:schemeClr val="accent2">
                    <a:lumMod val="75000"/>
                  </a:schemeClr>
                </a:solidFill>
              </a:rPr>
              <a:t>A Public Appeal by </a:t>
            </a:r>
            <a:r>
              <a:rPr lang="en-SG" sz="3600" b="1" dirty="0" smtClean="0">
                <a:solidFill>
                  <a:schemeClr val="accent2">
                    <a:lumMod val="75000"/>
                  </a:schemeClr>
                </a:solidFill>
              </a:rPr>
              <a:t>IRI</a:t>
            </a:r>
          </a:p>
          <a:p>
            <a:pPr marL="571500" lvl="0" indent="-571500">
              <a:buFont typeface="Arial" pitchFamily="34" charset="0"/>
              <a:buChar char="•"/>
            </a:pPr>
            <a:r>
              <a:rPr lang="en-SG" sz="3600" dirty="0"/>
              <a:t>Public servants who have worked on the </a:t>
            </a:r>
            <a:r>
              <a:rPr lang="en-SG" sz="3600" dirty="0" smtClean="0"/>
              <a:t/>
            </a:r>
            <a:br>
              <a:rPr lang="en-SG" sz="3600" dirty="0" smtClean="0"/>
            </a:br>
            <a:r>
              <a:rPr lang="en-SG" sz="3600" dirty="0" smtClean="0"/>
              <a:t>‘</a:t>
            </a:r>
            <a:r>
              <a:rPr lang="en-SG" sz="3600" b="1" dirty="0">
                <a:solidFill>
                  <a:schemeClr val="accent3">
                    <a:lumMod val="60000"/>
                    <a:lumOff val="40000"/>
                  </a:schemeClr>
                </a:solidFill>
              </a:rPr>
              <a:t>top most posts’ </a:t>
            </a:r>
            <a:r>
              <a:rPr lang="en-SG" sz="3600" dirty="0"/>
              <a:t>in the country are unanimous about the fact that ‘corruption flows from top to bottom’ and that no solution to this problem is possible till such time as those occupying top public posts continue to indulge in corruption</a:t>
            </a:r>
            <a:r>
              <a:rPr lang="en-SG" sz="3600" dirty="0" smtClean="0"/>
              <a:t>.</a:t>
            </a:r>
            <a:endParaRPr lang="en-US" sz="3600" dirty="0"/>
          </a:p>
        </p:txBody>
      </p:sp>
    </p:spTree>
    <p:extLst>
      <p:ext uri="{BB962C8B-B14F-4D97-AF65-F5344CB8AC3E}">
        <p14:creationId xmlns:p14="http://schemas.microsoft.com/office/powerpoint/2010/main" val="40016890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0" y="1295400"/>
            <a:ext cx="9144000" cy="2862322"/>
          </a:xfrm>
          <a:prstGeom prst="rect">
            <a:avLst/>
          </a:prstGeom>
          <a:noFill/>
        </p:spPr>
        <p:txBody>
          <a:bodyPr wrap="square" rtlCol="0">
            <a:spAutoFit/>
          </a:bodyPr>
          <a:lstStyle/>
          <a:p>
            <a:r>
              <a:rPr lang="en-SG" sz="3600" b="1" dirty="0">
                <a:solidFill>
                  <a:schemeClr val="accent2">
                    <a:lumMod val="75000"/>
                  </a:schemeClr>
                </a:solidFill>
              </a:rPr>
              <a:t>A Public Appeal by </a:t>
            </a:r>
            <a:r>
              <a:rPr lang="en-SG" sz="3600" b="1" dirty="0" smtClean="0">
                <a:solidFill>
                  <a:schemeClr val="accent2">
                    <a:lumMod val="75000"/>
                  </a:schemeClr>
                </a:solidFill>
              </a:rPr>
              <a:t>IRI</a:t>
            </a:r>
          </a:p>
          <a:p>
            <a:pPr marL="571500" lvl="0" indent="-571500">
              <a:buFont typeface="Arial" pitchFamily="34" charset="0"/>
              <a:buChar char="•"/>
            </a:pPr>
            <a:r>
              <a:rPr lang="en-SG" sz="3600" dirty="0"/>
              <a:t>Corruption is a crime in this country </a:t>
            </a:r>
            <a:r>
              <a:rPr lang="en-SG" sz="3600" dirty="0" smtClean="0"/>
              <a:t/>
            </a:r>
            <a:br>
              <a:rPr lang="en-SG" sz="3600" dirty="0" smtClean="0"/>
            </a:br>
            <a:r>
              <a:rPr lang="en-SG" sz="3600" dirty="0" smtClean="0"/>
              <a:t>and </a:t>
            </a:r>
            <a:r>
              <a:rPr lang="en-SG" sz="3600" dirty="0"/>
              <a:t>all those indulging in corruption or bribery ought to be punished </a:t>
            </a:r>
            <a:r>
              <a:rPr lang="en-SG" sz="3600" dirty="0" smtClean="0"/>
              <a:t/>
            </a:r>
            <a:br>
              <a:rPr lang="en-SG" sz="3600" dirty="0" smtClean="0"/>
            </a:br>
            <a:r>
              <a:rPr lang="en-SG" sz="3600" dirty="0" smtClean="0"/>
              <a:t>as </a:t>
            </a:r>
            <a:r>
              <a:rPr lang="en-SG" sz="3600" dirty="0"/>
              <a:t>per law and </a:t>
            </a:r>
            <a:r>
              <a:rPr lang="en-SG" sz="3600" dirty="0" smtClean="0"/>
              <a:t>sent </a:t>
            </a:r>
            <a:r>
              <a:rPr lang="en-SG" sz="3600" dirty="0"/>
              <a:t>to jail.</a:t>
            </a:r>
            <a:endParaRPr lang="en-US" sz="3600" dirty="0"/>
          </a:p>
        </p:txBody>
      </p:sp>
    </p:spTree>
    <p:extLst>
      <p:ext uri="{BB962C8B-B14F-4D97-AF65-F5344CB8AC3E}">
        <p14:creationId xmlns:p14="http://schemas.microsoft.com/office/powerpoint/2010/main" val="304642110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0" y="1295400"/>
            <a:ext cx="9144000" cy="3416320"/>
          </a:xfrm>
          <a:prstGeom prst="rect">
            <a:avLst/>
          </a:prstGeom>
          <a:noFill/>
        </p:spPr>
        <p:txBody>
          <a:bodyPr wrap="square" rtlCol="0">
            <a:spAutoFit/>
          </a:bodyPr>
          <a:lstStyle/>
          <a:p>
            <a:r>
              <a:rPr lang="en-SG" sz="3600" b="1" dirty="0">
                <a:solidFill>
                  <a:schemeClr val="accent2">
                    <a:lumMod val="75000"/>
                  </a:schemeClr>
                </a:solidFill>
              </a:rPr>
              <a:t>A Public Appeal by </a:t>
            </a:r>
            <a:r>
              <a:rPr lang="en-SG" sz="3600" b="1" dirty="0" smtClean="0">
                <a:solidFill>
                  <a:schemeClr val="accent2">
                    <a:lumMod val="75000"/>
                  </a:schemeClr>
                </a:solidFill>
              </a:rPr>
              <a:t>IRI</a:t>
            </a:r>
          </a:p>
          <a:p>
            <a:pPr marL="571500" lvl="0" indent="-571500">
              <a:buFont typeface="Arial" pitchFamily="34" charset="0"/>
              <a:buChar char="•"/>
            </a:pPr>
            <a:r>
              <a:rPr lang="en-SG" sz="3600" dirty="0"/>
              <a:t>All those who have occupied or are occupying </a:t>
            </a:r>
            <a:r>
              <a:rPr lang="en-SG" sz="3600" b="1" dirty="0">
                <a:solidFill>
                  <a:schemeClr val="accent3">
                    <a:lumMod val="60000"/>
                    <a:lumOff val="40000"/>
                  </a:schemeClr>
                </a:solidFill>
              </a:rPr>
              <a:t>‘top most’ </a:t>
            </a:r>
            <a:r>
              <a:rPr lang="en-SG" sz="3600" dirty="0"/>
              <a:t>public posts in the country, need to publicly account for the wealth that they possess including all their movable and immovable assets.</a:t>
            </a:r>
            <a:endParaRPr lang="en-US" sz="3600" dirty="0"/>
          </a:p>
        </p:txBody>
      </p:sp>
    </p:spTree>
    <p:extLst>
      <p:ext uri="{BB962C8B-B14F-4D97-AF65-F5344CB8AC3E}">
        <p14:creationId xmlns:p14="http://schemas.microsoft.com/office/powerpoint/2010/main" val="3998658992"/>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0" y="1295400"/>
            <a:ext cx="9144000" cy="2862322"/>
          </a:xfrm>
          <a:prstGeom prst="rect">
            <a:avLst/>
          </a:prstGeom>
          <a:noFill/>
        </p:spPr>
        <p:txBody>
          <a:bodyPr wrap="square" rtlCol="0">
            <a:spAutoFit/>
          </a:bodyPr>
          <a:lstStyle/>
          <a:p>
            <a:r>
              <a:rPr lang="en-SG" sz="3600" b="1" dirty="0">
                <a:solidFill>
                  <a:schemeClr val="accent2">
                    <a:lumMod val="75000"/>
                  </a:schemeClr>
                </a:solidFill>
              </a:rPr>
              <a:t>A Public Appeal by </a:t>
            </a:r>
            <a:r>
              <a:rPr lang="en-SG" sz="3600" b="1" dirty="0" smtClean="0">
                <a:solidFill>
                  <a:schemeClr val="accent2">
                    <a:lumMod val="75000"/>
                  </a:schemeClr>
                </a:solidFill>
              </a:rPr>
              <a:t>IRI</a:t>
            </a:r>
          </a:p>
          <a:p>
            <a:pPr marL="571500" lvl="0" indent="-571500">
              <a:buFont typeface="Arial" pitchFamily="34" charset="0"/>
              <a:buChar char="•"/>
            </a:pPr>
            <a:r>
              <a:rPr lang="en-SG" sz="3600" dirty="0"/>
              <a:t>Corrupt public servants escape punishment because quite often those entrusted with the task of punishing the corrupt are themselves engaged in corrupt practices.</a:t>
            </a:r>
            <a:endParaRPr lang="en-US" sz="3600" dirty="0"/>
          </a:p>
        </p:txBody>
      </p:sp>
    </p:spTree>
    <p:extLst>
      <p:ext uri="{BB962C8B-B14F-4D97-AF65-F5344CB8AC3E}">
        <p14:creationId xmlns:p14="http://schemas.microsoft.com/office/powerpoint/2010/main" val="428771281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0" y="1295400"/>
            <a:ext cx="9144000" cy="4524315"/>
          </a:xfrm>
          <a:prstGeom prst="rect">
            <a:avLst/>
          </a:prstGeom>
          <a:noFill/>
        </p:spPr>
        <p:txBody>
          <a:bodyPr wrap="square" rtlCol="0">
            <a:spAutoFit/>
          </a:bodyPr>
          <a:lstStyle/>
          <a:p>
            <a:r>
              <a:rPr lang="en-SG" sz="3600" b="1" dirty="0">
                <a:solidFill>
                  <a:schemeClr val="accent2">
                    <a:lumMod val="75000"/>
                  </a:schemeClr>
                </a:solidFill>
              </a:rPr>
              <a:t>A Public Appeal by </a:t>
            </a:r>
            <a:r>
              <a:rPr lang="en-SG" sz="3600" b="1" dirty="0" smtClean="0">
                <a:solidFill>
                  <a:schemeClr val="accent2">
                    <a:lumMod val="75000"/>
                  </a:schemeClr>
                </a:solidFill>
              </a:rPr>
              <a:t>IRI</a:t>
            </a:r>
          </a:p>
          <a:p>
            <a:pPr marL="571500" lvl="0" indent="-571500">
              <a:buFont typeface="Arial" pitchFamily="34" charset="0"/>
              <a:buChar char="•"/>
            </a:pPr>
            <a:r>
              <a:rPr lang="en-SG" sz="3600" dirty="0"/>
              <a:t>Those who have stolen country’s assets </a:t>
            </a:r>
            <a:r>
              <a:rPr lang="en-SG" sz="3600" dirty="0" smtClean="0"/>
              <a:t/>
            </a:r>
            <a:br>
              <a:rPr lang="en-SG" sz="3600" dirty="0" smtClean="0"/>
            </a:br>
            <a:r>
              <a:rPr lang="en-SG" sz="3600" dirty="0" smtClean="0"/>
              <a:t>over </a:t>
            </a:r>
            <a:r>
              <a:rPr lang="en-SG" sz="3600" dirty="0"/>
              <a:t>the years and stashed away their </a:t>
            </a:r>
            <a:r>
              <a:rPr lang="en-SG" sz="3600" dirty="0" smtClean="0"/>
              <a:t/>
            </a:r>
            <a:br>
              <a:rPr lang="en-SG" sz="3600" dirty="0" smtClean="0"/>
            </a:br>
            <a:r>
              <a:rPr lang="en-SG" sz="3600" dirty="0" smtClean="0"/>
              <a:t>ill-gotten </a:t>
            </a:r>
            <a:r>
              <a:rPr lang="en-SG" sz="3600" dirty="0"/>
              <a:t>wealth, estimated at </a:t>
            </a:r>
            <a:r>
              <a:rPr lang="en-SG" sz="3600" dirty="0" smtClean="0"/>
              <a:t/>
            </a:r>
            <a:br>
              <a:rPr lang="en-SG" sz="3600" dirty="0" smtClean="0"/>
            </a:br>
            <a:r>
              <a:rPr lang="en-SG" sz="3600" dirty="0" smtClean="0"/>
              <a:t>about </a:t>
            </a:r>
            <a:r>
              <a:rPr lang="en-SG" sz="3600" dirty="0" err="1"/>
              <a:t>Rs</a:t>
            </a:r>
            <a:r>
              <a:rPr lang="en-SG" sz="3600" dirty="0"/>
              <a:t>. 70 lakh </a:t>
            </a:r>
            <a:r>
              <a:rPr lang="en-SG" sz="3600" dirty="0" err="1"/>
              <a:t>crore</a:t>
            </a:r>
            <a:r>
              <a:rPr lang="en-SG" sz="3600" dirty="0"/>
              <a:t>, in foreign countries have betrayed their country. They need to be punished and the stolen assets be brought back without any delay.</a:t>
            </a:r>
            <a:endParaRPr lang="en-US" sz="3600" dirty="0"/>
          </a:p>
        </p:txBody>
      </p:sp>
    </p:spTree>
    <p:extLst>
      <p:ext uri="{BB962C8B-B14F-4D97-AF65-F5344CB8AC3E}">
        <p14:creationId xmlns:p14="http://schemas.microsoft.com/office/powerpoint/2010/main" val="1803116040"/>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0" y="1295400"/>
            <a:ext cx="9144000" cy="3416320"/>
          </a:xfrm>
          <a:prstGeom prst="rect">
            <a:avLst/>
          </a:prstGeom>
          <a:noFill/>
        </p:spPr>
        <p:txBody>
          <a:bodyPr wrap="square" rtlCol="0">
            <a:spAutoFit/>
          </a:bodyPr>
          <a:lstStyle/>
          <a:p>
            <a:r>
              <a:rPr lang="en-SG" sz="3600" b="1" dirty="0">
                <a:solidFill>
                  <a:schemeClr val="accent2">
                    <a:lumMod val="75000"/>
                  </a:schemeClr>
                </a:solidFill>
              </a:rPr>
              <a:t>A Public Appeal by </a:t>
            </a:r>
            <a:r>
              <a:rPr lang="en-SG" sz="3600" b="1" dirty="0" smtClean="0">
                <a:solidFill>
                  <a:schemeClr val="accent2">
                    <a:lumMod val="75000"/>
                  </a:schemeClr>
                </a:solidFill>
              </a:rPr>
              <a:t>IRI</a:t>
            </a:r>
          </a:p>
          <a:p>
            <a:pPr marL="571500" lvl="0" indent="-571500">
              <a:buFont typeface="Arial" pitchFamily="34" charset="0"/>
              <a:buChar char="•"/>
            </a:pPr>
            <a:r>
              <a:rPr lang="en-SG" sz="3600" dirty="0"/>
              <a:t>Recovery of India’s stolen assets </a:t>
            </a:r>
            <a:r>
              <a:rPr lang="en-SG" sz="3600" dirty="0" smtClean="0"/>
              <a:t/>
            </a:r>
            <a:br>
              <a:rPr lang="en-SG" sz="3600" dirty="0" smtClean="0"/>
            </a:br>
            <a:r>
              <a:rPr lang="en-SG" sz="3600" dirty="0" smtClean="0"/>
              <a:t>from </a:t>
            </a:r>
            <a:r>
              <a:rPr lang="en-SG" sz="3600" dirty="0"/>
              <a:t>foreign countries can help in </a:t>
            </a:r>
            <a:r>
              <a:rPr lang="en-SG" sz="3600" dirty="0" smtClean="0"/>
              <a:t/>
            </a:r>
            <a:br>
              <a:rPr lang="en-SG" sz="3600" dirty="0" smtClean="0"/>
            </a:br>
            <a:r>
              <a:rPr lang="en-SG" sz="3600" dirty="0" smtClean="0"/>
              <a:t>poverty </a:t>
            </a:r>
            <a:r>
              <a:rPr lang="en-SG" sz="3600" dirty="0"/>
              <a:t>eradication and creation of </a:t>
            </a:r>
            <a:r>
              <a:rPr lang="en-SG" sz="3600" dirty="0" smtClean="0"/>
              <a:t/>
            </a:r>
            <a:br>
              <a:rPr lang="en-SG" sz="3600" dirty="0" smtClean="0"/>
            </a:br>
            <a:r>
              <a:rPr lang="en-SG" sz="3600" dirty="0" smtClean="0"/>
              <a:t>world </a:t>
            </a:r>
            <a:r>
              <a:rPr lang="en-SG" sz="3600" dirty="0"/>
              <a:t>class social and physical </a:t>
            </a:r>
            <a:r>
              <a:rPr lang="en-SG" sz="3600" dirty="0" smtClean="0"/>
              <a:t/>
            </a:r>
            <a:br>
              <a:rPr lang="en-SG" sz="3600" dirty="0" smtClean="0"/>
            </a:br>
            <a:r>
              <a:rPr lang="en-SG" sz="3600" dirty="0" smtClean="0"/>
              <a:t>infrastructure </a:t>
            </a:r>
            <a:r>
              <a:rPr lang="en-SG" sz="3600" dirty="0"/>
              <a:t>in the country.</a:t>
            </a:r>
            <a:endParaRPr lang="en-US" sz="3600" dirty="0"/>
          </a:p>
        </p:txBody>
      </p:sp>
    </p:spTree>
    <p:extLst>
      <p:ext uri="{BB962C8B-B14F-4D97-AF65-F5344CB8AC3E}">
        <p14:creationId xmlns:p14="http://schemas.microsoft.com/office/powerpoint/2010/main" val="3406456822"/>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295400"/>
          </a:xfrm>
        </p:spPr>
        <p:txBody>
          <a:bodyPr/>
          <a:lstStyle/>
          <a:p>
            <a:endParaRPr lang="en-US" dirty="0"/>
          </a:p>
        </p:txBody>
      </p:sp>
      <p:pic>
        <p:nvPicPr>
          <p:cNvPr id="8" name="Content Placeholder 7"/>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76200"/>
            <a:ext cx="9126682" cy="1371600"/>
          </a:xfrm>
        </p:spPr>
      </p:pic>
      <p:sp>
        <p:nvSpPr>
          <p:cNvPr id="9" name="TextBox 8"/>
          <p:cNvSpPr txBox="1"/>
          <p:nvPr/>
        </p:nvSpPr>
        <p:spPr>
          <a:xfrm>
            <a:off x="2057400" y="533400"/>
            <a:ext cx="4267200" cy="369332"/>
          </a:xfrm>
          <a:prstGeom prst="rect">
            <a:avLst/>
          </a:prstGeom>
          <a:noFill/>
        </p:spPr>
        <p:txBody>
          <a:bodyPr wrap="square" rtlCol="0">
            <a:spAutoFit/>
          </a:bodyPr>
          <a:lstStyle/>
          <a:p>
            <a:r>
              <a:rPr lang="en-US" dirty="0" smtClean="0"/>
              <a:t> </a:t>
            </a:r>
            <a:r>
              <a:rPr lang="en-US" sz="1200" b="1" dirty="0" smtClean="0"/>
              <a:t>A FORUM FOR PROBITY IN PUBLIC LIFE</a:t>
            </a:r>
            <a:endParaRPr lang="en-US" sz="1200" b="1" dirty="0"/>
          </a:p>
        </p:txBody>
      </p:sp>
      <p:sp>
        <p:nvSpPr>
          <p:cNvPr id="10" name="TextBox 9"/>
          <p:cNvSpPr txBox="1"/>
          <p:nvPr/>
        </p:nvSpPr>
        <p:spPr>
          <a:xfrm>
            <a:off x="0" y="1295400"/>
            <a:ext cx="9144000" cy="3970318"/>
          </a:xfrm>
          <a:prstGeom prst="rect">
            <a:avLst/>
          </a:prstGeom>
          <a:noFill/>
        </p:spPr>
        <p:txBody>
          <a:bodyPr wrap="square" rtlCol="0">
            <a:spAutoFit/>
          </a:bodyPr>
          <a:lstStyle/>
          <a:p>
            <a:r>
              <a:rPr lang="en-SG" sz="3600" b="1" dirty="0">
                <a:solidFill>
                  <a:schemeClr val="accent2">
                    <a:lumMod val="75000"/>
                  </a:schemeClr>
                </a:solidFill>
              </a:rPr>
              <a:t>A Public Appeal by </a:t>
            </a:r>
            <a:r>
              <a:rPr lang="en-SG" sz="3600" b="1" dirty="0" smtClean="0">
                <a:solidFill>
                  <a:schemeClr val="accent2">
                    <a:lumMod val="75000"/>
                  </a:schemeClr>
                </a:solidFill>
              </a:rPr>
              <a:t>IRI</a:t>
            </a:r>
          </a:p>
          <a:p>
            <a:pPr marL="571500" indent="-571500">
              <a:buFont typeface="Arial" pitchFamily="34" charset="0"/>
              <a:buChar char="•"/>
            </a:pPr>
            <a:r>
              <a:rPr lang="en-SG" sz="3600" dirty="0" smtClean="0"/>
              <a:t>The </a:t>
            </a:r>
            <a:r>
              <a:rPr lang="en-SG" sz="3600" dirty="0"/>
              <a:t>present system has lost its ability to deal with these problems as for years no sincere effort has been made in this regard and those charged with this responsibility are either timid, pliable, corrupt or tend to get overawed by those in power</a:t>
            </a:r>
            <a:r>
              <a:rPr lang="en-SG" sz="3600" dirty="0" smtClean="0"/>
              <a:t>.</a:t>
            </a:r>
            <a:endParaRPr lang="en-US" sz="3600" dirty="0"/>
          </a:p>
        </p:txBody>
      </p:sp>
    </p:spTree>
    <p:extLst>
      <p:ext uri="{BB962C8B-B14F-4D97-AF65-F5344CB8AC3E}">
        <p14:creationId xmlns:p14="http://schemas.microsoft.com/office/powerpoint/2010/main" val="2192038813"/>
      </p:ext>
    </p:extLst>
  </p:cSld>
  <p:clrMapOvr>
    <a:masterClrMapping/>
  </p:clrMapOvr>
  <p:transition spd="slow">
    <p:wip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ylar">
  <a:themeElements>
    <a:clrScheme name="Mylar">
      <a:dk1>
        <a:srgbClr val="000000"/>
      </a:dk1>
      <a:lt1>
        <a:srgbClr val="FFFFFF"/>
      </a:lt1>
      <a:dk2>
        <a:srgbClr val="656162"/>
      </a:dk2>
      <a:lt2>
        <a:srgbClr val="E0DACC"/>
      </a:lt2>
      <a:accent1>
        <a:srgbClr val="4A5A7A"/>
      </a:accent1>
      <a:accent2>
        <a:srgbClr val="F7BD40"/>
      </a:accent2>
      <a:accent3>
        <a:srgbClr val="975C00"/>
      </a:accent3>
      <a:accent4>
        <a:srgbClr val="754D41"/>
      </a:accent4>
      <a:accent5>
        <a:srgbClr val="838995"/>
      </a:accent5>
      <a:accent6>
        <a:srgbClr val="687B66"/>
      </a:accent6>
      <a:hlink>
        <a:srgbClr val="B5740B"/>
      </a:hlink>
      <a:folHlink>
        <a:srgbClr val="7483A0"/>
      </a:folHlink>
    </a:clrScheme>
    <a:fontScheme name="Mylar">
      <a:maj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ylar">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effectStyle>
        <a:effectStyle>
          <a:effectLst>
            <a:innerShdw blurRad="50800" dist="25400" dir="13500000">
              <a:srgbClr val="000000">
                <a:alpha val="75000"/>
              </a:srgbClr>
            </a:innerShdw>
            <a:outerShdw blurRad="50800" dist="25400" dir="5400000" rotWithShape="0">
              <a:srgbClr val="000000">
                <a:alpha val="50000"/>
              </a:srgbClr>
            </a:outerShdw>
          </a:effectLst>
          <a:scene3d>
            <a:camera prst="orthographicFront">
              <a:rot lat="0" lon="0" rev="0"/>
            </a:camera>
            <a:lightRig rig="threePt" dir="tl"/>
          </a:scene3d>
          <a:sp3d prstMaterial="dkEdge">
            <a:bevelT w="25400" h="508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tint val="100000"/>
                <a:shade val="30000"/>
                <a:alpha val="100000"/>
                <a:satMod val="255000"/>
                <a:lumMod val="100000"/>
              </a:schemeClr>
            </a:gs>
          </a:gsLst>
          <a:path path="circle">
            <a:fillToRect l="50000" t="-80000" r="50000" b="180000"/>
          </a:path>
        </a:gradFill>
        <a:blipFill rotWithShape="1">
          <a:blip xmlns:r="http://schemas.openxmlformats.org/officeDocument/2006/relationships" r:embed="rId1">
            <a:duotone>
              <a:schemeClr val="phClr">
                <a:lumMod val="80000"/>
              </a:schemeClr>
              <a:schemeClr val="phClr">
                <a:tint val="50000"/>
                <a:lumMod val="1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TC101790491[[fn=Mylar]]</Template>
  <TotalTime>183</TotalTime>
  <Words>665</Words>
  <Application>Microsoft Office PowerPoint</Application>
  <PresentationFormat>On-screen Show (4:3)</PresentationFormat>
  <Paragraphs>112</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Mylar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Surendera M. Bhanot</dc:creator>
  <cp:lastModifiedBy>Surendera M. Bhanot</cp:lastModifiedBy>
  <cp:revision>15</cp:revision>
  <dcterms:created xsi:type="dcterms:W3CDTF">2010-05-18T07:24:29Z</dcterms:created>
  <dcterms:modified xsi:type="dcterms:W3CDTF">2010-05-18T10:28:26Z</dcterms:modified>
</cp:coreProperties>
</file>