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52" r:id="rId1"/>
  </p:sldMasterIdLst>
  <p:notesMasterIdLst>
    <p:notesMasterId r:id="rId16"/>
  </p:notesMasterIdLst>
  <p:sldIdLst>
    <p:sldId id="256" r:id="rId2"/>
    <p:sldId id="257" r:id="rId3"/>
    <p:sldId id="258" r:id="rId4"/>
    <p:sldId id="259" r:id="rId5"/>
    <p:sldId id="260" r:id="rId6"/>
    <p:sldId id="261" r:id="rId7"/>
    <p:sldId id="263" r:id="rId8"/>
    <p:sldId id="264" r:id="rId9"/>
    <p:sldId id="265" r:id="rId10"/>
    <p:sldId id="268" r:id="rId11"/>
    <p:sldId id="269" r:id="rId12"/>
    <p:sldId id="270" r:id="rId13"/>
    <p:sldId id="266" r:id="rId14"/>
    <p:sldId id="267" r:id="rId15"/>
  </p:sldIdLst>
  <p:sldSz cx="6858000" cy="9144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624" autoAdjust="0"/>
  </p:normalViewPr>
  <p:slideViewPr>
    <p:cSldViewPr>
      <p:cViewPr varScale="1">
        <p:scale>
          <a:sx n="52" d="100"/>
          <a:sy n="52" d="100"/>
        </p:scale>
        <p:origin x="-2274" y="-84"/>
      </p:cViewPr>
      <p:guideLst>
        <p:guide orient="horz" pos="2880"/>
        <p:guide pos="2160"/>
      </p:guideLst>
    </p:cSldViewPr>
  </p:slideViewPr>
  <p:outlineViewPr>
    <p:cViewPr>
      <p:scale>
        <a:sx n="33" d="100"/>
        <a:sy n="33" d="100"/>
      </p:scale>
      <p:origin x="0" y="3024"/>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CF9D10F-06AA-400F-B682-F13C80B788A0}" type="datetimeFigureOut">
              <a:rPr lang="en-IN" smtClean="0"/>
              <a:pPr/>
              <a:t>31-10-2012</a:t>
            </a:fld>
            <a:endParaRPr lang="en-IN"/>
          </a:p>
        </p:txBody>
      </p:sp>
      <p:sp>
        <p:nvSpPr>
          <p:cNvPr id="4" name="Slide Image Placeholder 3"/>
          <p:cNvSpPr>
            <a:spLocks noGrp="1" noRot="1" noChangeAspect="1"/>
          </p:cNvSpPr>
          <p:nvPr>
            <p:ph type="sldImg" idx="2"/>
          </p:nvPr>
        </p:nvSpPr>
        <p:spPr>
          <a:xfrm>
            <a:off x="2143125" y="685800"/>
            <a:ext cx="2571750" cy="34290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938D475-FB9C-4D0D-9CA9-67EF2A206994}" type="slidenum">
              <a:rPr lang="en-IN" smtClean="0"/>
              <a:pPr/>
              <a:t>‹#›</a:t>
            </a:fld>
            <a:endParaRPr lang="en-IN"/>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9938D475-FB9C-4D0D-9CA9-67EF2A206994}" type="slidenum">
              <a:rPr lang="en-IN" smtClean="0"/>
              <a:pPr/>
              <a:t>1</a:t>
            </a:fld>
            <a:endParaRPr lang="en-IN"/>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7.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8.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0.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400050" y="1828800"/>
            <a:ext cx="5888736" cy="24384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400050" y="4304715"/>
            <a:ext cx="5891022" cy="23368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1D8BD707-D9CF-40AE-B4C6-C98DA3205C09}" type="datetimeFigureOut">
              <a:rPr lang="en-US" smtClean="0"/>
              <a:pPr/>
              <a:t>10/31/2012</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B6F15528-21DE-4FAA-801E-634DDDAF4B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transition spd="slow">
    <p:wedge/>
    <p:sndAc>
      <p:stSnd>
        <p:snd r:embed="rId1" name="camera.wav"/>
      </p:stSnd>
    </p:sndAc>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10/31/2012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ransition spd="slow">
    <p:wedge/>
    <p:sndAc>
      <p:stSnd>
        <p:snd r:embed="rId1" name="camera.wav"/>
      </p:stSnd>
    </p:sndAc>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97764" y="1755648"/>
            <a:ext cx="5829300" cy="1816608"/>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397764" y="3606220"/>
            <a:ext cx="5829300" cy="2012949"/>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10/31/2012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transition spd="slow">
    <p:wedge/>
    <p:sndAc>
      <p:stSnd>
        <p:snd r:embed="rId1" name="camera.wav"/>
      </p:stSnd>
    </p:sndAc>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342900" y="938784"/>
            <a:ext cx="6172200" cy="1524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342900" y="2560113"/>
            <a:ext cx="3028950" cy="591312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3486150" y="2560113"/>
            <a:ext cx="3028950" cy="591312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10/31/2012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ransition spd="slow">
    <p:wedge/>
    <p:sndAc>
      <p:stSnd>
        <p:snd r:embed="rId1" name="camera.wav"/>
      </p:stSnd>
    </p:sndAc>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938784"/>
            <a:ext cx="6172200" cy="1524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342901" y="2473664"/>
            <a:ext cx="3030141" cy="879136"/>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3483770" y="2479678"/>
            <a:ext cx="3031331" cy="873124"/>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342901" y="3352801"/>
            <a:ext cx="3030141" cy="5127627"/>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3483770" y="3352801"/>
            <a:ext cx="3031331" cy="5127627"/>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10/31/2012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ransition spd="slow">
    <p:wedge/>
    <p:sndAc>
      <p:stSnd>
        <p:snd r:embed="rId1" name="camera.wav"/>
      </p:stSnd>
    </p:sndAc>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342900" y="938784"/>
            <a:ext cx="6229350" cy="1524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1D8BD707-D9CF-40AE-B4C6-C98DA3205C09}" type="datetimeFigureOut">
              <a:rPr lang="en-US" smtClean="0"/>
              <a:pPr/>
              <a:t>10/31/2012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ransition spd="slow">
    <p:wedge/>
    <p:sndAc>
      <p:stSnd>
        <p:snd r:embed="rId1" name="camera.wav"/>
      </p:stSnd>
    </p:sndAc>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10/31/2012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ransition spd="slow">
    <p:wedge/>
    <p:sndAc>
      <p:stSnd>
        <p:snd r:embed="rId1" name="camera.wav"/>
      </p:stSnd>
    </p:sndAc>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14350" y="685803"/>
            <a:ext cx="2057400" cy="154940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514350" y="2235200"/>
            <a:ext cx="2057400" cy="6096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2681288" y="2235200"/>
            <a:ext cx="3833813" cy="6096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10/31/2012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ransition spd="slow">
    <p:wedge/>
    <p:sndAc>
      <p:stSnd>
        <p:snd r:embed="rId1" name="camera.wav"/>
      </p:stSnd>
    </p:sndAc>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2374315" y="1477436"/>
            <a:ext cx="3943350" cy="54864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6003101" y="7146359"/>
            <a:ext cx="116586" cy="207264"/>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457200" y="1569330"/>
            <a:ext cx="1659636" cy="211016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457200" y="3771713"/>
            <a:ext cx="1657350" cy="290576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10/31/2012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6057900" y="8475136"/>
            <a:ext cx="457200" cy="486833"/>
          </a:xfrm>
        </p:spPr>
        <p:txBody>
          <a:bodyPr/>
          <a:lstStyle/>
          <a:p>
            <a:fld id="{B6F15528-21DE-4FAA-801E-634DDDAF4B2B}" type="slidenum">
              <a:rPr lang="en-US" smtClean="0"/>
              <a:pPr/>
              <a:t>‹#›</a:t>
            </a:fld>
            <a:endParaRPr lang="en-US"/>
          </a:p>
        </p:txBody>
      </p:sp>
      <p:sp>
        <p:nvSpPr>
          <p:cNvPr id="3" name="Picture Placeholder 2"/>
          <p:cNvSpPr>
            <a:spLocks noGrp="1"/>
          </p:cNvSpPr>
          <p:nvPr>
            <p:ph type="pic" idx="1"/>
          </p:nvPr>
        </p:nvSpPr>
        <p:spPr>
          <a:xfrm rot="420000">
            <a:off x="2614345" y="1599356"/>
            <a:ext cx="3463290" cy="524256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7144" y="7755468"/>
            <a:ext cx="6872288" cy="1388533"/>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3286126" y="8293102"/>
            <a:ext cx="3571875" cy="850900"/>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transition spd="slow">
    <p:wedge/>
    <p:sndAc>
      <p:stSnd>
        <p:snd r:embed="rId1" name="camera.wav"/>
      </p:stSnd>
    </p:sndAc>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10/31/2012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ransition spd="slow">
    <p:wedge/>
    <p:sndAc>
      <p:stSnd>
        <p:snd r:embed="rId1" name="camera.wav"/>
      </p:stSnd>
    </p:sndAc>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72050" y="1219204"/>
            <a:ext cx="1543050" cy="6949017"/>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342900" y="1219204"/>
            <a:ext cx="4514850" cy="6949017"/>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10/31/2012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ransition spd="slow">
    <p:wedge/>
    <p:sndAc>
      <p:stSnd>
        <p:snd r:embed="rId1" name="camera.wav"/>
      </p:stSnd>
    </p:sndAc>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audio" Target="../media/audio1.wav"/><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7144" y="-9525"/>
            <a:ext cx="6872288" cy="1388533"/>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3286126" y="-9525"/>
            <a:ext cx="3571875" cy="850900"/>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342900" y="938784"/>
            <a:ext cx="6172200" cy="1524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342900" y="2580640"/>
            <a:ext cx="6172200" cy="585216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342900" y="8475136"/>
            <a:ext cx="1600200" cy="486833"/>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1D8BD707-D9CF-40AE-B4C6-C98DA3205C09}" type="datetimeFigureOut">
              <a:rPr lang="en-US" smtClean="0"/>
              <a:pPr/>
              <a:t>10/31/2012</a:t>
            </a:fld>
            <a:endParaRPr lang="en-US"/>
          </a:p>
        </p:txBody>
      </p:sp>
      <p:sp>
        <p:nvSpPr>
          <p:cNvPr id="22" name="Footer Placeholder 21"/>
          <p:cNvSpPr>
            <a:spLocks noGrp="1"/>
          </p:cNvSpPr>
          <p:nvPr>
            <p:ph type="ftr" sz="quarter" idx="3"/>
          </p:nvPr>
        </p:nvSpPr>
        <p:spPr>
          <a:xfrm>
            <a:off x="2000250" y="8475136"/>
            <a:ext cx="2514600" cy="486833"/>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5943600" y="8475136"/>
            <a:ext cx="571500" cy="486833"/>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6F15528-21DE-4FAA-801E-634DDDAF4B2B}" type="slidenum">
              <a:rPr lang="en-US" smtClean="0"/>
              <a:pPr/>
              <a:t>‹#›</a:t>
            </a:fld>
            <a:endParaRPr lang="en-US"/>
          </a:p>
        </p:txBody>
      </p:sp>
      <p:grpSp>
        <p:nvGrpSpPr>
          <p:cNvPr id="2" name="Group 1"/>
          <p:cNvGrpSpPr/>
          <p:nvPr/>
        </p:nvGrpSpPr>
        <p:grpSpPr>
          <a:xfrm>
            <a:off x="-14263" y="269877"/>
            <a:ext cx="6885411" cy="865632"/>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4153" r:id="rId1"/>
    <p:sldLayoutId id="2147484154" r:id="rId2"/>
    <p:sldLayoutId id="2147484155" r:id="rId3"/>
    <p:sldLayoutId id="2147484156" r:id="rId4"/>
    <p:sldLayoutId id="2147484157" r:id="rId5"/>
    <p:sldLayoutId id="2147484158" r:id="rId6"/>
    <p:sldLayoutId id="2147484159" r:id="rId7"/>
    <p:sldLayoutId id="2147484160" r:id="rId8"/>
    <p:sldLayoutId id="2147484161" r:id="rId9"/>
    <p:sldLayoutId id="2147484162" r:id="rId10"/>
    <p:sldLayoutId id="2147484163" r:id="rId11"/>
  </p:sldLayoutIdLst>
  <p:transition spd="slow">
    <p:wedge/>
    <p:sndAc>
      <p:stSnd>
        <p:snd r:embed="rId13" name="camera.wav"/>
      </p:stSnd>
    </p:sndAc>
  </p:transition>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just"/>
            <a:r>
              <a:rPr lang="en-US" dirty="0" smtClean="0"/>
              <a:t>PLEA BARGAINING</a:t>
            </a:r>
            <a:endParaRPr lang="en-IN" dirty="0"/>
          </a:p>
        </p:txBody>
      </p:sp>
      <p:sp>
        <p:nvSpPr>
          <p:cNvPr id="3" name="Subtitle 2"/>
          <p:cNvSpPr>
            <a:spLocks noGrp="1"/>
          </p:cNvSpPr>
          <p:nvPr>
            <p:ph type="subTitle" idx="1"/>
          </p:nvPr>
        </p:nvSpPr>
        <p:spPr/>
        <p:txBody>
          <a:bodyPr/>
          <a:lstStyle/>
          <a:p>
            <a:pPr algn="just"/>
            <a:r>
              <a:rPr lang="en-US" dirty="0" smtClean="0"/>
              <a:t>It’s past , present &amp; future.</a:t>
            </a:r>
          </a:p>
          <a:p>
            <a:pPr algn="just"/>
            <a:endParaRPr lang="en-IN" dirty="0"/>
          </a:p>
        </p:txBody>
      </p:sp>
      <p:sp>
        <p:nvSpPr>
          <p:cNvPr id="4" name="TextBox 3"/>
          <p:cNvSpPr txBox="1"/>
          <p:nvPr/>
        </p:nvSpPr>
        <p:spPr>
          <a:xfrm>
            <a:off x="3810000" y="7010400"/>
            <a:ext cx="2667000" cy="1754326"/>
          </a:xfrm>
          <a:prstGeom prst="rect">
            <a:avLst/>
          </a:prstGeom>
          <a:noFill/>
        </p:spPr>
        <p:txBody>
          <a:bodyPr wrap="square" rtlCol="0">
            <a:spAutoFit/>
          </a:bodyPr>
          <a:lstStyle/>
          <a:p>
            <a:r>
              <a:rPr lang="en-US" b="1" dirty="0" smtClean="0">
                <a:solidFill>
                  <a:srgbClr val="002060"/>
                </a:solidFill>
                <a:effectLst>
                  <a:outerShdw blurRad="38100" dist="38100" dir="2700000" algn="tl">
                    <a:srgbClr val="000000">
                      <a:alpha val="43137"/>
                    </a:srgbClr>
                  </a:outerShdw>
                </a:effectLst>
              </a:rPr>
              <a:t>                   BY</a:t>
            </a:r>
          </a:p>
          <a:p>
            <a:r>
              <a:rPr lang="en-US" b="1" dirty="0" smtClean="0">
                <a:solidFill>
                  <a:srgbClr val="002060"/>
                </a:solidFill>
                <a:effectLst>
                  <a:outerShdw blurRad="38100" dist="38100" dir="2700000" algn="tl">
                    <a:srgbClr val="000000">
                      <a:alpha val="43137"/>
                    </a:srgbClr>
                  </a:outerShdw>
                </a:effectLst>
              </a:rPr>
              <a:t>ANIRBAN   PAL.</a:t>
            </a:r>
            <a:endParaRPr lang="en-IN" b="1" dirty="0" smtClean="0">
              <a:solidFill>
                <a:srgbClr val="002060"/>
              </a:solidFill>
              <a:effectLst>
                <a:outerShdw blurRad="38100" dist="38100" dir="2700000" algn="tl">
                  <a:srgbClr val="000000">
                    <a:alpha val="43137"/>
                  </a:srgbClr>
                </a:outerShdw>
              </a:effectLst>
            </a:endParaRPr>
          </a:p>
          <a:p>
            <a:r>
              <a:rPr lang="en-US" b="1" dirty="0" smtClean="0">
                <a:solidFill>
                  <a:srgbClr val="002060"/>
                </a:solidFill>
                <a:effectLst>
                  <a:outerShdw blurRad="38100" dist="38100" dir="2700000" algn="tl">
                    <a:srgbClr val="000000">
                      <a:alpha val="43137"/>
                    </a:srgbClr>
                  </a:outerShdw>
                </a:effectLst>
              </a:rPr>
              <a:t>ADVOCATE,</a:t>
            </a:r>
            <a:endParaRPr lang="en-IN" b="1" dirty="0" smtClean="0">
              <a:solidFill>
                <a:srgbClr val="002060"/>
              </a:solidFill>
              <a:effectLst>
                <a:outerShdw blurRad="38100" dist="38100" dir="2700000" algn="tl">
                  <a:srgbClr val="000000">
                    <a:alpha val="43137"/>
                  </a:srgbClr>
                </a:outerShdw>
              </a:effectLst>
            </a:endParaRPr>
          </a:p>
          <a:p>
            <a:r>
              <a:rPr lang="en-US" b="1" dirty="0" smtClean="0">
                <a:solidFill>
                  <a:srgbClr val="002060"/>
                </a:solidFill>
                <a:effectLst>
                  <a:outerShdw blurRad="38100" dist="38100" dir="2700000" algn="tl">
                    <a:srgbClr val="000000">
                      <a:alpha val="43137"/>
                    </a:srgbClr>
                  </a:outerShdw>
                </a:effectLst>
              </a:rPr>
              <a:t>ALIPORE CIVIL  &amp;  CRIMINAL  COURT , KOLKATA</a:t>
            </a:r>
          </a:p>
        </p:txBody>
      </p:sp>
    </p:spTree>
  </p:cSld>
  <p:clrMapOvr>
    <a:masterClrMapping/>
  </p:clrMapOvr>
  <p:transition spd="slow">
    <p:wedg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a:r>
              <a:rPr lang="en-US" dirty="0" smtClean="0"/>
              <a:t>Introduction</a:t>
            </a:r>
            <a:endParaRPr lang="en-IN" dirty="0"/>
          </a:p>
        </p:txBody>
      </p:sp>
      <p:sp>
        <p:nvSpPr>
          <p:cNvPr id="3" name="Content Placeholder 2"/>
          <p:cNvSpPr>
            <a:spLocks noGrp="1"/>
          </p:cNvSpPr>
          <p:nvPr>
            <p:ph idx="1"/>
          </p:nvPr>
        </p:nvSpPr>
        <p:spPr/>
        <p:txBody>
          <a:bodyPr>
            <a:normAutofit fontScale="70000" lnSpcReduction="20000"/>
          </a:bodyPr>
          <a:lstStyle/>
          <a:p>
            <a:pPr algn="just">
              <a:buNone/>
            </a:pPr>
            <a:r>
              <a:rPr lang="en-US" dirty="0" smtClean="0"/>
              <a:t>                    ‘Plea Bargaining’ a simple word containing a meaning which is much more different from that of the conventional system of criminal justice. ‘Plea Bargaining’ means an agreement in a criminal case between the victim and the accused ,where the accused agrees to plead guilty to a particular charge in return for some concession  . This may mean that the accused will plead guilty  to a less serious charge or to one of several charges , in return for a more lenient sentence. This concept has been originated from the legal system of United States .</a:t>
            </a:r>
            <a:r>
              <a:rPr lang="en-IN" dirty="0" smtClean="0"/>
              <a:t> </a:t>
            </a:r>
            <a:r>
              <a:rPr lang="en-IN" dirty="0" err="1" smtClean="0"/>
              <a:t>Alschuler</a:t>
            </a:r>
            <a:r>
              <a:rPr lang="en-IN" dirty="0" smtClean="0"/>
              <a:t>  (supra) has undertaken to document that  ‘Plea Bargaining’  was unknown  during  most of  the history of  the  common law. Only in the nineteenth century do he found significant evidence of the practice in either England or America.</a:t>
            </a:r>
            <a:r>
              <a:rPr lang="en-US" dirty="0" smtClean="0"/>
              <a:t> It has been incorporated into the Code of Criminal Procedure,1973  vide  Criminal  Law(Amendment)Act,2005(2 of 2006) [w.e.f.5.7.2006 vide Notification No. S.O.990(E),dated 3.7.2006]. But this concept of ‘Plea Bargaining’ has been criticized  by various law jurists and Judges too. This concept has also been criticized  by   the   Hon ’</a:t>
            </a:r>
            <a:r>
              <a:rPr lang="en-US" dirty="0" err="1" smtClean="0"/>
              <a:t>ble</a:t>
            </a:r>
            <a:r>
              <a:rPr lang="en-US" dirty="0" smtClean="0"/>
              <a:t>   Supreme Court of India</a:t>
            </a:r>
            <a:r>
              <a:rPr lang="en-IN" dirty="0" smtClean="0"/>
              <a:t> in </a:t>
            </a:r>
            <a:r>
              <a:rPr lang="en-IN" b="1" dirty="0" err="1" smtClean="0"/>
              <a:t>Murlidhar</a:t>
            </a:r>
            <a:r>
              <a:rPr lang="en-IN" b="1" dirty="0" smtClean="0"/>
              <a:t> </a:t>
            </a:r>
            <a:r>
              <a:rPr lang="en-IN" b="1" dirty="0" err="1" smtClean="0"/>
              <a:t>Meghraj</a:t>
            </a:r>
            <a:r>
              <a:rPr lang="en-IN" b="1" dirty="0" smtClean="0"/>
              <a:t> </a:t>
            </a:r>
            <a:r>
              <a:rPr lang="en-IN" b="1" dirty="0" err="1" smtClean="0"/>
              <a:t>Loya</a:t>
            </a:r>
            <a:r>
              <a:rPr lang="en-IN" b="1" dirty="0" smtClean="0"/>
              <a:t> v. State of Maharashtra, AIR 1976 SC 1929</a:t>
            </a:r>
            <a:r>
              <a:rPr lang="en-IN" dirty="0" smtClean="0"/>
              <a:t> .</a:t>
            </a:r>
          </a:p>
          <a:p>
            <a:pPr algn="just">
              <a:buNone/>
            </a:pPr>
            <a:endParaRPr lang="en-US" dirty="0" smtClean="0"/>
          </a:p>
        </p:txBody>
      </p:sp>
      <p:sp>
        <p:nvSpPr>
          <p:cNvPr id="4" name="TextBox 3"/>
          <p:cNvSpPr txBox="1"/>
          <p:nvPr/>
        </p:nvSpPr>
        <p:spPr>
          <a:xfrm>
            <a:off x="5029200" y="8382002"/>
            <a:ext cx="1828800" cy="646331"/>
          </a:xfrm>
          <a:prstGeom prst="rect">
            <a:avLst/>
          </a:prstGeom>
          <a:noFill/>
        </p:spPr>
        <p:txBody>
          <a:bodyPr wrap="square" rtlCol="0">
            <a:spAutoFit/>
          </a:bodyPr>
          <a:lstStyle/>
          <a:p>
            <a:r>
              <a:rPr lang="en-US" dirty="0" smtClean="0">
                <a:solidFill>
                  <a:srgbClr val="00B050"/>
                </a:solidFill>
              </a:rPr>
              <a:t>ANIRBAN   PAL. ADVOCATE</a:t>
            </a:r>
            <a:endParaRPr lang="en-IN" dirty="0"/>
          </a:p>
        </p:txBody>
      </p:sp>
    </p:spTree>
  </p:cSld>
  <p:clrMapOvr>
    <a:masterClrMapping/>
  </p:clrMapOvr>
  <p:transition spd="slow">
    <p:wedge/>
    <p:sndAc>
      <p:stSnd>
        <p:snd r:embed="rId2" name="camera.wav"/>
      </p:stSnd>
    </p:sndAc>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just"/>
            <a:r>
              <a:rPr lang="en-US" dirty="0" smtClean="0"/>
              <a:t>Application of ‘Plea  Bargaining’ </a:t>
            </a:r>
            <a:endParaRPr lang="en-IN" dirty="0"/>
          </a:p>
        </p:txBody>
      </p:sp>
      <p:sp>
        <p:nvSpPr>
          <p:cNvPr id="3" name="Content Placeholder 2"/>
          <p:cNvSpPr>
            <a:spLocks noGrp="1"/>
          </p:cNvSpPr>
          <p:nvPr>
            <p:ph idx="1"/>
          </p:nvPr>
        </p:nvSpPr>
        <p:spPr/>
        <p:txBody>
          <a:bodyPr>
            <a:normAutofit fontScale="92500"/>
          </a:bodyPr>
          <a:lstStyle/>
          <a:p>
            <a:pPr algn="just">
              <a:buNone/>
            </a:pPr>
            <a:r>
              <a:rPr lang="en-US" dirty="0" smtClean="0"/>
              <a:t>                     ‘Plea Bargaining’ shall apply in respect of an accused against whom-</a:t>
            </a:r>
          </a:p>
          <a:p>
            <a:pPr algn="just"/>
            <a:r>
              <a:rPr lang="en-US" dirty="0" smtClean="0"/>
              <a:t> the report has been forwarded by the officer-in-charge of the police station u/s 173 alleging therein that an offence appears to have been committed by him  for  which the punishment is  of imprisonment for a term of seven years or less or fine; or</a:t>
            </a:r>
          </a:p>
          <a:p>
            <a:pPr algn="just"/>
            <a:r>
              <a:rPr lang="en-US" dirty="0" smtClean="0"/>
              <a:t>a Magistrate has taken cognizance of an offence on complaint ,for which the punishment  is of imprisonment for a term  of  seven years or less or fine , and after examining complaint and witnesses u/s 200,issued the process  u/s 204.</a:t>
            </a:r>
          </a:p>
        </p:txBody>
      </p:sp>
      <p:sp>
        <p:nvSpPr>
          <p:cNvPr id="4" name="TextBox 3"/>
          <p:cNvSpPr txBox="1"/>
          <p:nvPr/>
        </p:nvSpPr>
        <p:spPr>
          <a:xfrm>
            <a:off x="4876800" y="8382002"/>
            <a:ext cx="1981200" cy="646331"/>
          </a:xfrm>
          <a:prstGeom prst="rect">
            <a:avLst/>
          </a:prstGeom>
          <a:noFill/>
        </p:spPr>
        <p:txBody>
          <a:bodyPr wrap="square" rtlCol="0">
            <a:spAutoFit/>
          </a:bodyPr>
          <a:lstStyle/>
          <a:p>
            <a:r>
              <a:rPr lang="en-US" dirty="0" smtClean="0">
                <a:solidFill>
                  <a:srgbClr val="00B050"/>
                </a:solidFill>
              </a:rPr>
              <a:t>ANIRBAN   PAL. ADVOCATE</a:t>
            </a:r>
            <a:endParaRPr lang="en-IN" dirty="0"/>
          </a:p>
        </p:txBody>
      </p:sp>
    </p:spTree>
  </p:cSld>
  <p:clrMapOvr>
    <a:masterClrMapping/>
  </p:clrMapOvr>
  <p:transition spd="slow">
    <p:wedge/>
    <p:sndAc>
      <p:stSnd>
        <p:snd r:embed="rId2" name="camera.wav"/>
      </p:stSnd>
    </p:sndAc>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just"/>
            <a:r>
              <a:rPr lang="en-US" dirty="0" smtClean="0"/>
              <a:t>Non-application of ‘Plea Bargaining’</a:t>
            </a:r>
            <a:endParaRPr lang="en-IN" dirty="0"/>
          </a:p>
        </p:txBody>
      </p:sp>
      <p:sp>
        <p:nvSpPr>
          <p:cNvPr id="3" name="Content Placeholder 2"/>
          <p:cNvSpPr>
            <a:spLocks noGrp="1"/>
          </p:cNvSpPr>
          <p:nvPr>
            <p:ph idx="1"/>
          </p:nvPr>
        </p:nvSpPr>
        <p:spPr/>
        <p:txBody>
          <a:bodyPr>
            <a:normAutofit fontScale="85000" lnSpcReduction="20000"/>
          </a:bodyPr>
          <a:lstStyle/>
          <a:p>
            <a:pPr algn="just">
              <a:buNone/>
            </a:pPr>
            <a:r>
              <a:rPr lang="en-US" dirty="0" smtClean="0"/>
              <a:t>                      ‘Plea Bargaining’ is  not applicable-</a:t>
            </a:r>
          </a:p>
          <a:p>
            <a:pPr algn="just"/>
            <a:r>
              <a:rPr lang="en-US" dirty="0" smtClean="0"/>
              <a:t>in case of an offence  for  which  the  punishment  is  death; or </a:t>
            </a:r>
          </a:p>
          <a:p>
            <a:pPr algn="just"/>
            <a:r>
              <a:rPr lang="en-US" dirty="0" smtClean="0"/>
              <a:t>in case of an offence  for which the punishment is imprisonment for life; or</a:t>
            </a:r>
          </a:p>
          <a:p>
            <a:pPr algn="just"/>
            <a:r>
              <a:rPr lang="en-US" dirty="0" smtClean="0"/>
              <a:t>in case of an offence  for  which the punishment is imprisonment  for  a  term  exceeding  seven years; or</a:t>
            </a:r>
          </a:p>
          <a:p>
            <a:pPr algn="just"/>
            <a:r>
              <a:rPr lang="en-US" dirty="0" smtClean="0"/>
              <a:t>in case of an offence  which effects the socio- economic  condition  of  the country; or</a:t>
            </a:r>
          </a:p>
          <a:p>
            <a:pPr algn="just"/>
            <a:r>
              <a:rPr lang="en-US" dirty="0" smtClean="0"/>
              <a:t>in  case of an offence committed  against  a woman; or</a:t>
            </a:r>
          </a:p>
          <a:p>
            <a:pPr algn="just"/>
            <a:r>
              <a:rPr lang="en-US" dirty="0" smtClean="0"/>
              <a:t>in case of an offence committed against a child below the age of fourteen years; or</a:t>
            </a:r>
          </a:p>
          <a:p>
            <a:pPr algn="just"/>
            <a:r>
              <a:rPr lang="en-US" dirty="0" smtClean="0"/>
              <a:t>In case of a Juvenile or Child as defined  in sub clause (k) of section 2 of the Juvenile Justice (Care and Protection of Children) Act,2000(56 of 2000).</a:t>
            </a:r>
          </a:p>
        </p:txBody>
      </p:sp>
      <p:sp>
        <p:nvSpPr>
          <p:cNvPr id="4" name="TextBox 3"/>
          <p:cNvSpPr txBox="1"/>
          <p:nvPr/>
        </p:nvSpPr>
        <p:spPr>
          <a:xfrm>
            <a:off x="4876800" y="8305802"/>
            <a:ext cx="1981200" cy="646331"/>
          </a:xfrm>
          <a:prstGeom prst="rect">
            <a:avLst/>
          </a:prstGeom>
          <a:noFill/>
        </p:spPr>
        <p:txBody>
          <a:bodyPr wrap="square" rtlCol="0">
            <a:spAutoFit/>
          </a:bodyPr>
          <a:lstStyle/>
          <a:p>
            <a:r>
              <a:rPr lang="en-US" dirty="0" smtClean="0">
                <a:solidFill>
                  <a:srgbClr val="00B050"/>
                </a:solidFill>
              </a:rPr>
              <a:t>ANIRBAN   PAL. ADVOCATE</a:t>
            </a:r>
            <a:endParaRPr lang="en-IN" dirty="0"/>
          </a:p>
        </p:txBody>
      </p:sp>
    </p:spTree>
  </p:cSld>
  <p:clrMapOvr>
    <a:masterClrMapping/>
  </p:clrMapOvr>
  <p:transition spd="slow">
    <p:wedge/>
    <p:sndAc>
      <p:stSnd>
        <p:snd r:embed="rId2" name="camera.wav"/>
      </p:stSnd>
    </p:sndAc>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just"/>
            <a:r>
              <a:rPr lang="en-US" smtClean="0"/>
              <a:t>Application/procedure </a:t>
            </a:r>
            <a:r>
              <a:rPr lang="en-US" dirty="0" smtClean="0"/>
              <a:t>for ‘Plea bargaining’ </a:t>
            </a:r>
            <a:endParaRPr lang="en-IN" dirty="0"/>
          </a:p>
        </p:txBody>
      </p:sp>
      <p:sp>
        <p:nvSpPr>
          <p:cNvPr id="3" name="Content Placeholder 2"/>
          <p:cNvSpPr>
            <a:spLocks noGrp="1"/>
          </p:cNvSpPr>
          <p:nvPr>
            <p:ph idx="1"/>
          </p:nvPr>
        </p:nvSpPr>
        <p:spPr/>
        <p:txBody>
          <a:bodyPr numCol="1">
            <a:normAutofit fontScale="77500" lnSpcReduction="20000"/>
          </a:bodyPr>
          <a:lstStyle/>
          <a:p>
            <a:pPr algn="just"/>
            <a:r>
              <a:rPr lang="en-US" dirty="0" smtClean="0"/>
              <a:t>A  person accused  of an offence may file application for ‘plea Bargaining’ in the Court in which such offence is pending for trial.</a:t>
            </a:r>
          </a:p>
          <a:p>
            <a:pPr algn="just"/>
            <a:r>
              <a:rPr lang="en-US" dirty="0" smtClean="0"/>
              <a:t>The application shall contain a brief  description of the case relating to which the application is filed.</a:t>
            </a:r>
          </a:p>
          <a:p>
            <a:pPr algn="just"/>
            <a:r>
              <a:rPr lang="en-US" dirty="0" smtClean="0"/>
              <a:t>The application should include the offence  to which the case relates .</a:t>
            </a:r>
          </a:p>
          <a:p>
            <a:pPr algn="just"/>
            <a:r>
              <a:rPr lang="en-US" dirty="0" smtClean="0"/>
              <a:t>The application shall be accompanied by  an affidavit sworn by the accused stating  therein  that he has voluntarily preferred  the application ,after understanding  the nature and extent of punishment  provided under the law  for  the  offence .</a:t>
            </a:r>
          </a:p>
          <a:p>
            <a:pPr algn="just"/>
            <a:r>
              <a:rPr lang="en-US" dirty="0" smtClean="0"/>
              <a:t>It must be noted that the person applying for ‘Plea Bargaining’ has not previously been convicted for the same offence by a Court in  some  other case.</a:t>
            </a:r>
          </a:p>
          <a:p>
            <a:pPr algn="just"/>
            <a:endParaRPr lang="en-US" dirty="0" smtClean="0"/>
          </a:p>
          <a:p>
            <a:pPr algn="just"/>
            <a:endParaRPr lang="en-US" dirty="0" smtClean="0"/>
          </a:p>
          <a:p>
            <a:pPr algn="just">
              <a:buNone/>
            </a:pPr>
            <a:r>
              <a:rPr lang="en-US" i="1" u="sng" dirty="0" smtClean="0">
                <a:solidFill>
                  <a:srgbClr val="FF0000"/>
                </a:solidFill>
              </a:rPr>
              <a:t>Note</a:t>
            </a:r>
            <a:r>
              <a:rPr lang="en-US" i="1" dirty="0" smtClean="0">
                <a:solidFill>
                  <a:srgbClr val="FF0000"/>
                </a:solidFill>
              </a:rPr>
              <a:t>  : </a:t>
            </a:r>
            <a:r>
              <a:rPr lang="en-US" dirty="0" smtClean="0"/>
              <a:t> the statement of the accused made in case </a:t>
            </a:r>
            <a:r>
              <a:rPr lang="en-US" smtClean="0"/>
              <a:t>of    ‘</a:t>
            </a:r>
            <a:r>
              <a:rPr lang="en-US" dirty="0" smtClean="0"/>
              <a:t>Plea Bargaining’ shall not be used for any </a:t>
            </a:r>
            <a:r>
              <a:rPr lang="en-US" smtClean="0"/>
              <a:t>other purpose.</a:t>
            </a:r>
            <a:endParaRPr lang="en-US" i="1" u="sng" dirty="0" smtClean="0">
              <a:solidFill>
                <a:srgbClr val="FF0000"/>
              </a:solidFill>
            </a:endParaRPr>
          </a:p>
          <a:p>
            <a:pPr algn="just">
              <a:buNone/>
            </a:pPr>
            <a:endParaRPr lang="en-US" dirty="0" smtClean="0">
              <a:solidFill>
                <a:srgbClr val="FF0000"/>
              </a:solidFill>
            </a:endParaRPr>
          </a:p>
        </p:txBody>
      </p:sp>
      <p:sp>
        <p:nvSpPr>
          <p:cNvPr id="4" name="TextBox 3"/>
          <p:cNvSpPr txBox="1"/>
          <p:nvPr/>
        </p:nvSpPr>
        <p:spPr>
          <a:xfrm>
            <a:off x="4800600" y="8458202"/>
            <a:ext cx="2057400" cy="646331"/>
          </a:xfrm>
          <a:prstGeom prst="rect">
            <a:avLst/>
          </a:prstGeom>
          <a:noFill/>
        </p:spPr>
        <p:txBody>
          <a:bodyPr wrap="square" rtlCol="0">
            <a:spAutoFit/>
          </a:bodyPr>
          <a:lstStyle/>
          <a:p>
            <a:r>
              <a:rPr lang="en-US" dirty="0" smtClean="0">
                <a:solidFill>
                  <a:srgbClr val="00B050"/>
                </a:solidFill>
              </a:rPr>
              <a:t>ANIRBAN   PAL. ADVOCATE</a:t>
            </a:r>
            <a:endParaRPr lang="en-IN" dirty="0"/>
          </a:p>
        </p:txBody>
      </p:sp>
    </p:spTree>
  </p:cSld>
  <p:clrMapOvr>
    <a:masterClrMapping/>
  </p:clrMapOvr>
  <p:transition spd="slow">
    <p:wedge/>
    <p:sndAc>
      <p:stSnd>
        <p:snd r:embed="rId2" name="camera.wav"/>
      </p:stSnd>
    </p:sndAc>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just"/>
            <a:r>
              <a:rPr lang="en-US" dirty="0" smtClean="0"/>
              <a:t>Steps to be taken by the Court</a:t>
            </a:r>
            <a:endParaRPr lang="en-IN" dirty="0"/>
          </a:p>
        </p:txBody>
      </p:sp>
      <p:sp>
        <p:nvSpPr>
          <p:cNvPr id="3" name="Content Placeholder 2"/>
          <p:cNvSpPr>
            <a:spLocks noGrp="1"/>
          </p:cNvSpPr>
          <p:nvPr>
            <p:ph idx="1"/>
          </p:nvPr>
        </p:nvSpPr>
        <p:spPr/>
        <p:txBody>
          <a:bodyPr>
            <a:normAutofit fontScale="62500" lnSpcReduction="20000"/>
          </a:bodyPr>
          <a:lstStyle/>
          <a:p>
            <a:pPr algn="just"/>
            <a:r>
              <a:rPr lang="en-US" dirty="0" smtClean="0"/>
              <a:t>After  receiving  the  application  for  ‘Plea Bargaining’ by an accused ,the Court shall issue notice to the Public Prosecutor or the complainant  of the case(as the case may be) and  to the accused to appear on the date fixed for the case.</a:t>
            </a:r>
          </a:p>
          <a:p>
            <a:pPr algn="just"/>
            <a:r>
              <a:rPr lang="en-US" dirty="0" smtClean="0"/>
              <a:t>The Public Prosecutor or  the complainant of the case (as the case may be) ,and the accused appear on the date fixed for the case.</a:t>
            </a:r>
          </a:p>
          <a:p>
            <a:pPr algn="just"/>
            <a:r>
              <a:rPr lang="en-US" dirty="0" smtClean="0"/>
              <a:t> The court shall examine the accused in camera  whether he/she had voluntarily given the application for ‘Plea Bargaining’ or not ( where the other party in the case shall not be present to satisfy itself that  the accused has filed the application voluntarily).</a:t>
            </a:r>
          </a:p>
          <a:p>
            <a:pPr algn="just"/>
            <a:r>
              <a:rPr lang="en-US" dirty="0" smtClean="0"/>
              <a:t>The court on satisfying that the accused had voluntarily made the application, it will be  processed  as provided for in the section. That  means that  there would  be  a  </a:t>
            </a:r>
            <a:r>
              <a:rPr lang="en-US" i="1" dirty="0" smtClean="0">
                <a:solidFill>
                  <a:schemeClr val="accent1"/>
                </a:solidFill>
              </a:rPr>
              <a:t>mutual satisfactory disposition</a:t>
            </a:r>
            <a:r>
              <a:rPr lang="en-US" dirty="0" smtClean="0"/>
              <a:t>  of   the  case  by  giving  compensation to the victim by  the accused and other expenses during the case and a  date  would  be fixed for the further hearing of the case. </a:t>
            </a:r>
          </a:p>
          <a:p>
            <a:pPr algn="just"/>
            <a:r>
              <a:rPr lang="en-US" dirty="0" smtClean="0"/>
              <a:t>If  the court finds that the accused was in fact coerced  to make the  application  of  ‘Plea  Bargaining’  , then  the  accused  will be  tried  in accordance  with the usual procedure  of  law  but not under the  chapter  of  ‘Plea  Bargaining’.</a:t>
            </a:r>
          </a:p>
          <a:p>
            <a:pPr algn="just">
              <a:lnSpc>
                <a:spcPct val="120000"/>
              </a:lnSpc>
              <a:buNone/>
            </a:pPr>
            <a:r>
              <a:rPr lang="en-US" dirty="0" smtClean="0"/>
              <a:t>      </a:t>
            </a:r>
            <a:endParaRPr lang="en-US" i="1" dirty="0" smtClean="0">
              <a:solidFill>
                <a:schemeClr val="accent1"/>
              </a:solidFill>
            </a:endParaRPr>
          </a:p>
          <a:p>
            <a:pPr algn="just">
              <a:lnSpc>
                <a:spcPct val="120000"/>
              </a:lnSpc>
              <a:buNone/>
            </a:pPr>
            <a:r>
              <a:rPr lang="en-US" dirty="0" smtClean="0"/>
              <a:t>                            </a:t>
            </a:r>
          </a:p>
          <a:p>
            <a:pPr algn="just">
              <a:buNone/>
            </a:pPr>
            <a:endParaRPr lang="en-US" dirty="0" smtClean="0"/>
          </a:p>
          <a:p>
            <a:pPr algn="just">
              <a:buNone/>
            </a:pPr>
            <a:endParaRPr lang="en-IN" dirty="0"/>
          </a:p>
        </p:txBody>
      </p:sp>
      <p:sp>
        <p:nvSpPr>
          <p:cNvPr id="4" name="TextBox 3"/>
          <p:cNvSpPr txBox="1"/>
          <p:nvPr/>
        </p:nvSpPr>
        <p:spPr>
          <a:xfrm>
            <a:off x="4419600" y="8458202"/>
            <a:ext cx="2209800" cy="646331"/>
          </a:xfrm>
          <a:prstGeom prst="rect">
            <a:avLst/>
          </a:prstGeom>
          <a:noFill/>
        </p:spPr>
        <p:txBody>
          <a:bodyPr wrap="square" rtlCol="0">
            <a:spAutoFit/>
          </a:bodyPr>
          <a:lstStyle/>
          <a:p>
            <a:r>
              <a:rPr lang="en-US" dirty="0" smtClean="0">
                <a:solidFill>
                  <a:srgbClr val="00B050"/>
                </a:solidFill>
              </a:rPr>
              <a:t>ANIRBAN   PAL. ADVOCATE</a:t>
            </a:r>
            <a:endParaRPr lang="en-IN" dirty="0"/>
          </a:p>
        </p:txBody>
      </p:sp>
    </p:spTree>
  </p:cSld>
  <p:clrMapOvr>
    <a:masterClrMapping/>
  </p:clrMapOvr>
  <p:transition spd="slow">
    <p:wedge/>
    <p:sndAc>
      <p:stSnd>
        <p:snd r:embed="rId2" name="camera.wav"/>
      </p:stSnd>
    </p:sndAc>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just"/>
            <a:r>
              <a:rPr lang="en-US" dirty="0" smtClean="0"/>
              <a:t>Guidelines for mutually satisfactory disposition</a:t>
            </a:r>
            <a:endParaRPr lang="en-IN" dirty="0"/>
          </a:p>
        </p:txBody>
      </p:sp>
      <p:sp>
        <p:nvSpPr>
          <p:cNvPr id="3" name="Content Placeholder 2"/>
          <p:cNvSpPr>
            <a:spLocks noGrp="1"/>
          </p:cNvSpPr>
          <p:nvPr>
            <p:ph idx="1"/>
          </p:nvPr>
        </p:nvSpPr>
        <p:spPr/>
        <p:txBody>
          <a:bodyPr>
            <a:normAutofit fontScale="55000" lnSpcReduction="20000"/>
          </a:bodyPr>
          <a:lstStyle/>
          <a:p>
            <a:pPr algn="just">
              <a:buNone/>
            </a:pPr>
            <a:r>
              <a:rPr lang="en-US" i="1" dirty="0" smtClean="0">
                <a:solidFill>
                  <a:schemeClr val="tx2"/>
                </a:solidFill>
              </a:rPr>
              <a:t>Case instituted on police report :</a:t>
            </a:r>
          </a:p>
          <a:p>
            <a:pPr algn="just"/>
            <a:r>
              <a:rPr lang="en-US" dirty="0" smtClean="0"/>
              <a:t>    The  court shall issue notice to ,</a:t>
            </a:r>
            <a:endParaRPr lang="en-IN" dirty="0" smtClean="0"/>
          </a:p>
          <a:p>
            <a:pPr algn="just"/>
            <a:endParaRPr lang="en-US" dirty="0" smtClean="0"/>
          </a:p>
          <a:p>
            <a:pPr marL="571500" indent="-571500" algn="just">
              <a:buFont typeface="+mj-lt"/>
              <a:buAutoNum type="romanUcPeriod"/>
            </a:pPr>
            <a:r>
              <a:rPr lang="en-US" dirty="0" smtClean="0"/>
              <a:t>the Public Prosecutor;</a:t>
            </a:r>
          </a:p>
          <a:p>
            <a:pPr marL="571500" indent="-571500" algn="just">
              <a:buFont typeface="+mj-lt"/>
              <a:buAutoNum type="romanUcPeriod"/>
            </a:pPr>
            <a:r>
              <a:rPr lang="en-US" dirty="0" smtClean="0"/>
              <a:t>the police officer who has investigated  the case;</a:t>
            </a:r>
          </a:p>
          <a:p>
            <a:pPr marL="571500" indent="-571500" algn="just">
              <a:buFont typeface="+mj-lt"/>
              <a:buAutoNum type="romanUcPeriod"/>
            </a:pPr>
            <a:r>
              <a:rPr lang="en-US" dirty="0" smtClean="0"/>
              <a:t>the accused of the case;</a:t>
            </a:r>
          </a:p>
          <a:p>
            <a:pPr marL="571500" indent="-571500" algn="just">
              <a:buFont typeface="+mj-lt"/>
              <a:buAutoNum type="romanUcPeriod"/>
            </a:pPr>
            <a:r>
              <a:rPr lang="en-US" dirty="0" smtClean="0"/>
              <a:t>the  victim of the case;</a:t>
            </a:r>
          </a:p>
          <a:p>
            <a:pPr marL="571500" indent="-571500" algn="just">
              <a:buNone/>
            </a:pPr>
            <a:r>
              <a:rPr lang="en-US" dirty="0" smtClean="0"/>
              <a:t>                                to participate in the meeting to workout a satisfactory disposition of the case.</a:t>
            </a:r>
          </a:p>
          <a:p>
            <a:pPr marL="571500" indent="-571500" algn="just"/>
            <a:r>
              <a:rPr lang="en-US" dirty="0" smtClean="0"/>
              <a:t>It shall be the duty of the court to ensure that the entire process is completed voluntarily by the parties participating in the meeting.</a:t>
            </a:r>
          </a:p>
          <a:p>
            <a:pPr marL="571500" indent="-571500" algn="just"/>
            <a:r>
              <a:rPr lang="en-US" dirty="0" smtClean="0"/>
              <a:t>The accused can bring his pleader  ( if any engaged in the case) to participate in such meeting.</a:t>
            </a:r>
          </a:p>
          <a:p>
            <a:pPr marL="571500" indent="-571500" algn="just">
              <a:buNone/>
            </a:pPr>
            <a:endParaRPr lang="en-US" dirty="0" smtClean="0"/>
          </a:p>
          <a:p>
            <a:pPr marL="571500" indent="-571500" algn="just">
              <a:buNone/>
            </a:pPr>
            <a:r>
              <a:rPr lang="en-US" i="1" dirty="0" smtClean="0">
                <a:solidFill>
                  <a:schemeClr val="tx2"/>
                </a:solidFill>
              </a:rPr>
              <a:t>Case  instituted  otherwise  :</a:t>
            </a:r>
          </a:p>
          <a:p>
            <a:pPr marL="571500" indent="-571500" algn="just"/>
            <a:r>
              <a:rPr lang="en-US" dirty="0" smtClean="0"/>
              <a:t>  The  court shall  issue  notice to,</a:t>
            </a:r>
          </a:p>
          <a:p>
            <a:pPr marL="571500" indent="-571500" algn="just">
              <a:buFont typeface="+mj-lt"/>
              <a:buAutoNum type="romanUcPeriod"/>
            </a:pPr>
            <a:r>
              <a:rPr lang="en-US" dirty="0" smtClean="0"/>
              <a:t>   the  accused  of  the  case;</a:t>
            </a:r>
          </a:p>
          <a:p>
            <a:pPr marL="571500" indent="-571500" algn="just">
              <a:buFont typeface="+mj-lt"/>
              <a:buAutoNum type="romanUcPeriod"/>
            </a:pPr>
            <a:r>
              <a:rPr lang="en-US" dirty="0" smtClean="0"/>
              <a:t>   the   victim  of  the  case;</a:t>
            </a:r>
          </a:p>
          <a:p>
            <a:pPr marL="571500" indent="-571500" algn="just">
              <a:buNone/>
            </a:pPr>
            <a:r>
              <a:rPr lang="en-US" dirty="0" smtClean="0"/>
              <a:t>                                   to  participate  in  a  meeting  to  workout  a  satisfactory  disposition  of  the  case.</a:t>
            </a:r>
          </a:p>
          <a:p>
            <a:pPr marL="571500" indent="-571500" algn="just"/>
            <a:r>
              <a:rPr lang="en-US" dirty="0" smtClean="0"/>
              <a:t>It  shall be  the  duty  of the  court  to  ensure  that  the  entire  process  is  completed  voluntarily  by  the  parties participating in the meeting.</a:t>
            </a:r>
          </a:p>
          <a:p>
            <a:pPr marL="571500" indent="-571500" algn="just"/>
            <a:r>
              <a:rPr lang="en-US" dirty="0" smtClean="0"/>
              <a:t>The  victim  or the accused can bring his pleader (engaged in the  case ) to  participate  in  the  meeting.</a:t>
            </a:r>
          </a:p>
        </p:txBody>
      </p:sp>
      <p:sp>
        <p:nvSpPr>
          <p:cNvPr id="4" name="TextBox 3"/>
          <p:cNvSpPr txBox="1"/>
          <p:nvPr/>
        </p:nvSpPr>
        <p:spPr>
          <a:xfrm>
            <a:off x="4648200" y="8497670"/>
            <a:ext cx="2209800" cy="646331"/>
          </a:xfrm>
          <a:prstGeom prst="rect">
            <a:avLst/>
          </a:prstGeom>
          <a:noFill/>
        </p:spPr>
        <p:txBody>
          <a:bodyPr wrap="square" rtlCol="0">
            <a:spAutoFit/>
          </a:bodyPr>
          <a:lstStyle/>
          <a:p>
            <a:r>
              <a:rPr lang="en-US" dirty="0" smtClean="0">
                <a:solidFill>
                  <a:srgbClr val="00B050"/>
                </a:solidFill>
              </a:rPr>
              <a:t>ANIRBAN   PAL. ADVOCATE</a:t>
            </a:r>
            <a:endParaRPr lang="en-IN" dirty="0"/>
          </a:p>
        </p:txBody>
      </p:sp>
    </p:spTree>
  </p:cSld>
  <p:clrMapOvr>
    <a:masterClrMapping/>
  </p:clrMapOvr>
  <p:transition spd="slow">
    <p:wedge/>
    <p:sndAc>
      <p:stSnd>
        <p:snd r:embed="rId2" name="camera.wav"/>
      </p:stSnd>
    </p:sndAc>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just"/>
            <a:r>
              <a:rPr lang="en-US" dirty="0" smtClean="0"/>
              <a:t>Report of mutually satisfactory disposition </a:t>
            </a:r>
            <a:endParaRPr lang="en-IN" dirty="0"/>
          </a:p>
        </p:txBody>
      </p:sp>
      <p:sp>
        <p:nvSpPr>
          <p:cNvPr id="3" name="Content Placeholder 2"/>
          <p:cNvSpPr>
            <a:spLocks noGrp="1"/>
          </p:cNvSpPr>
          <p:nvPr>
            <p:ph idx="1"/>
          </p:nvPr>
        </p:nvSpPr>
        <p:spPr/>
        <p:txBody>
          <a:bodyPr>
            <a:normAutofit fontScale="85000" lnSpcReduction="10000"/>
          </a:bodyPr>
          <a:lstStyle/>
          <a:p>
            <a:pPr algn="just"/>
            <a:r>
              <a:rPr lang="en-US" dirty="0" smtClean="0"/>
              <a:t>If the meeting between the accused      and  the victim for mutually satisfactory disposition of the case has been worked   out ;</a:t>
            </a:r>
          </a:p>
          <a:p>
            <a:pPr marL="571500" indent="-571500" algn="just">
              <a:buFont typeface="+mj-lt"/>
              <a:buAutoNum type="romanUcPeriod"/>
            </a:pPr>
            <a:r>
              <a:rPr lang="en-US" dirty="0" smtClean="0"/>
              <a:t>court  shall prepare a report of such disposition which shall be signed by the presiding officer of the court;</a:t>
            </a:r>
          </a:p>
          <a:p>
            <a:pPr marL="571500" indent="-571500" algn="just">
              <a:buFont typeface="+mj-lt"/>
              <a:buAutoNum type="romanUcPeriod"/>
            </a:pPr>
            <a:r>
              <a:rPr lang="en-US" dirty="0" smtClean="0"/>
              <a:t>it should bear the signature of all other persons ,who participated in the meeting.</a:t>
            </a:r>
          </a:p>
          <a:p>
            <a:pPr marL="571500" indent="-571500" algn="just"/>
            <a:r>
              <a:rPr lang="en-US" dirty="0" smtClean="0"/>
              <a:t>If the meeting between the accused and the victim for the mutual satisfactory disposition of the case has not been worked out;</a:t>
            </a:r>
          </a:p>
          <a:p>
            <a:pPr marL="571500" indent="-571500" algn="just">
              <a:buFont typeface="+mj-lt"/>
              <a:buAutoNum type="romanUcPeriod"/>
            </a:pPr>
            <a:r>
              <a:rPr lang="en-US" dirty="0" smtClean="0"/>
              <a:t>the court shall record such observation ;        &amp;      </a:t>
            </a:r>
          </a:p>
          <a:p>
            <a:pPr marL="571500" indent="-571500" algn="just">
              <a:buFont typeface="+mj-lt"/>
              <a:buAutoNum type="romanUcPeriod"/>
            </a:pPr>
            <a:r>
              <a:rPr lang="en-US" dirty="0" smtClean="0"/>
              <a:t>Proceed  further in accordance with the provisions of the Code of Criminal Procedure.                                                                                                                                           </a:t>
            </a:r>
            <a:endParaRPr lang="en-IN" dirty="0"/>
          </a:p>
        </p:txBody>
      </p:sp>
      <p:sp>
        <p:nvSpPr>
          <p:cNvPr id="4" name="TextBox 3"/>
          <p:cNvSpPr txBox="1"/>
          <p:nvPr/>
        </p:nvSpPr>
        <p:spPr>
          <a:xfrm>
            <a:off x="4572000" y="8382002"/>
            <a:ext cx="2286000" cy="646331"/>
          </a:xfrm>
          <a:prstGeom prst="rect">
            <a:avLst/>
          </a:prstGeom>
          <a:noFill/>
        </p:spPr>
        <p:txBody>
          <a:bodyPr wrap="square" rtlCol="0">
            <a:spAutoFit/>
          </a:bodyPr>
          <a:lstStyle/>
          <a:p>
            <a:r>
              <a:rPr lang="en-US" dirty="0" smtClean="0">
                <a:solidFill>
                  <a:srgbClr val="00B050"/>
                </a:solidFill>
              </a:rPr>
              <a:t>ANIRBAN   PAL. ADVOCATE</a:t>
            </a:r>
            <a:endParaRPr lang="en-IN" dirty="0"/>
          </a:p>
        </p:txBody>
      </p:sp>
    </p:spTree>
  </p:cSld>
  <p:clrMapOvr>
    <a:masterClrMapping/>
  </p:clrMapOvr>
  <p:transition spd="slow">
    <p:wedge/>
    <p:sndAc>
      <p:stSnd>
        <p:snd r:embed="rId2" name="camera.wav"/>
      </p:stSnd>
    </p:sndAc>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Disposal of the case by the court</a:t>
            </a:r>
            <a:endParaRPr lang="en-IN" dirty="0"/>
          </a:p>
        </p:txBody>
      </p:sp>
      <p:sp>
        <p:nvSpPr>
          <p:cNvPr id="3" name="Content Placeholder 2"/>
          <p:cNvSpPr>
            <a:spLocks noGrp="1"/>
          </p:cNvSpPr>
          <p:nvPr>
            <p:ph idx="1"/>
          </p:nvPr>
        </p:nvSpPr>
        <p:spPr/>
        <p:txBody>
          <a:bodyPr>
            <a:normAutofit fontScale="55000" lnSpcReduction="20000"/>
          </a:bodyPr>
          <a:lstStyle/>
          <a:p>
            <a:pPr algn="just">
              <a:buNone/>
            </a:pPr>
            <a:r>
              <a:rPr lang="en-US" dirty="0" smtClean="0"/>
              <a:t>                     As the settlement between the victim and the accused has been done successfully , the court shall award the compensation to the victim . </a:t>
            </a:r>
          </a:p>
          <a:p>
            <a:pPr algn="just">
              <a:buNone/>
            </a:pPr>
            <a:r>
              <a:rPr lang="en-US" dirty="0" smtClean="0"/>
              <a:t>                      After this the court shall hear both the parties on the </a:t>
            </a:r>
            <a:r>
              <a:rPr lang="en-US" i="1" dirty="0" smtClean="0">
                <a:solidFill>
                  <a:schemeClr val="accent4"/>
                </a:solidFill>
              </a:rPr>
              <a:t>quantum of  the punishment  </a:t>
            </a:r>
            <a:r>
              <a:rPr lang="en-US" dirty="0" smtClean="0"/>
              <a:t>can</a:t>
            </a:r>
          </a:p>
          <a:p>
            <a:pPr marL="571500" indent="-571500" algn="just">
              <a:buFont typeface="+mj-lt"/>
              <a:buAutoNum type="romanUcPeriod"/>
            </a:pPr>
            <a:r>
              <a:rPr lang="en-US" dirty="0" smtClean="0"/>
              <a:t>release  the accused on probation of good conduct or after admonition u/s 360 of the Code of Criminal Procedure ; or </a:t>
            </a:r>
          </a:p>
          <a:p>
            <a:pPr marL="571500" indent="-571500" algn="just">
              <a:buFont typeface="+mj-lt"/>
              <a:buAutoNum type="romanUcPeriod"/>
            </a:pPr>
            <a:r>
              <a:rPr lang="en-US" dirty="0" smtClean="0"/>
              <a:t>may deal with the accused under the provisions of  Probation of  Offenders Act,1958 (20 of 1958) ; or</a:t>
            </a:r>
          </a:p>
          <a:p>
            <a:pPr marL="571500" indent="-571500" algn="just">
              <a:buFont typeface="+mj-lt"/>
              <a:buAutoNum type="romanUcPeriod"/>
            </a:pPr>
            <a:r>
              <a:rPr lang="en-US" dirty="0" smtClean="0"/>
              <a:t>may  deal  with the accused under the provisions of any other law for the time being in force ( which can be applied to the case ).</a:t>
            </a:r>
          </a:p>
          <a:p>
            <a:pPr marL="571500" indent="-571500" algn="just">
              <a:buNone/>
            </a:pPr>
            <a:endParaRPr lang="en-US" dirty="0" smtClean="0"/>
          </a:p>
          <a:p>
            <a:pPr marL="571500" indent="-571500" algn="just">
              <a:buNone/>
            </a:pPr>
            <a:r>
              <a:rPr lang="en-US" i="1" dirty="0" smtClean="0">
                <a:solidFill>
                  <a:schemeClr val="accent1"/>
                </a:solidFill>
              </a:rPr>
              <a:t>Amount of  punishments :</a:t>
            </a:r>
          </a:p>
          <a:p>
            <a:pPr marL="571500" indent="-571500" algn="just">
              <a:buNone/>
            </a:pPr>
            <a:endParaRPr lang="en-US" i="1" dirty="0" smtClean="0">
              <a:solidFill>
                <a:schemeClr val="accent1"/>
              </a:solidFill>
            </a:endParaRPr>
          </a:p>
          <a:p>
            <a:pPr marL="571500" indent="-571500" algn="just"/>
            <a:r>
              <a:rPr lang="en-US" dirty="0" smtClean="0"/>
              <a:t>If the minimum punishment has been provided for the offence ,then the court may sentence the accused with half of such minimum punishment.</a:t>
            </a:r>
          </a:p>
          <a:p>
            <a:pPr marL="571500" indent="-571500" algn="just"/>
            <a:r>
              <a:rPr lang="en-US" dirty="0" smtClean="0"/>
              <a:t>If  the minimum punishment has not been provided for an offence , then the  court may sentence the accused with ¼th of the  punishment  provided or extendable (as the case may be) for such offence.</a:t>
            </a:r>
            <a:endParaRPr lang="en-US" u="sng" dirty="0" smtClean="0"/>
          </a:p>
          <a:p>
            <a:pPr marL="571500" indent="-571500" algn="just">
              <a:buNone/>
            </a:pPr>
            <a:endParaRPr lang="en-US" u="sng" dirty="0" smtClean="0"/>
          </a:p>
          <a:p>
            <a:pPr marL="571500" indent="-571500" algn="just">
              <a:buNone/>
            </a:pPr>
            <a:r>
              <a:rPr lang="en-US" i="1" u="sng" dirty="0" smtClean="0">
                <a:solidFill>
                  <a:srgbClr val="FF0000"/>
                </a:solidFill>
              </a:rPr>
              <a:t>Note</a:t>
            </a:r>
            <a:r>
              <a:rPr lang="en-US" dirty="0" smtClean="0">
                <a:solidFill>
                  <a:srgbClr val="FF0000"/>
                </a:solidFill>
              </a:rPr>
              <a:t>  :</a:t>
            </a:r>
            <a:r>
              <a:rPr lang="en-US" dirty="0" smtClean="0"/>
              <a:t> the period of detention undergone by the accused to be set-off against the sentence of imprisonment.</a:t>
            </a:r>
          </a:p>
          <a:p>
            <a:pPr marL="571500" indent="-571500" algn="just">
              <a:buNone/>
            </a:pPr>
            <a:endParaRPr lang="en-US" i="1" dirty="0" smtClean="0">
              <a:solidFill>
                <a:schemeClr val="accent1"/>
              </a:solidFill>
            </a:endParaRPr>
          </a:p>
          <a:p>
            <a:pPr marL="571500" indent="-571500" algn="just">
              <a:buNone/>
            </a:pPr>
            <a:endParaRPr lang="en-US" dirty="0" smtClean="0"/>
          </a:p>
          <a:p>
            <a:pPr marL="571500" indent="-571500" algn="just">
              <a:buNone/>
            </a:pPr>
            <a:r>
              <a:rPr lang="en-US" i="1" dirty="0" smtClean="0">
                <a:solidFill>
                  <a:schemeClr val="accent1"/>
                </a:solidFill>
              </a:rPr>
              <a:t>Judgment :</a:t>
            </a:r>
          </a:p>
          <a:p>
            <a:pPr marL="571500" indent="-571500" algn="just">
              <a:buNone/>
            </a:pPr>
            <a:r>
              <a:rPr lang="en-US" i="1" dirty="0" smtClean="0">
                <a:solidFill>
                  <a:schemeClr val="accent1"/>
                </a:solidFill>
              </a:rPr>
              <a:t>                        </a:t>
            </a:r>
            <a:r>
              <a:rPr lang="en-US" dirty="0" smtClean="0"/>
              <a:t>the court delivering the  judgment in case of ‘Plea Bargaining’ will be final in nature. No appeal shall lie  against  such judgment ( except special leave petition under Article 136  of the Constitution of India and writ petition under Article 226  and 227  of  the Constitution of  India).</a:t>
            </a:r>
            <a:endParaRPr lang="en-US" i="1" dirty="0" smtClean="0">
              <a:solidFill>
                <a:schemeClr val="accent1"/>
              </a:solidFill>
            </a:endParaRPr>
          </a:p>
        </p:txBody>
      </p:sp>
      <p:sp>
        <p:nvSpPr>
          <p:cNvPr id="5" name="TextBox 4"/>
          <p:cNvSpPr txBox="1"/>
          <p:nvPr/>
        </p:nvSpPr>
        <p:spPr>
          <a:xfrm>
            <a:off x="4800600" y="8382002"/>
            <a:ext cx="2057400" cy="646331"/>
          </a:xfrm>
          <a:prstGeom prst="rect">
            <a:avLst/>
          </a:prstGeom>
          <a:noFill/>
        </p:spPr>
        <p:txBody>
          <a:bodyPr wrap="square" rtlCol="0">
            <a:spAutoFit/>
          </a:bodyPr>
          <a:lstStyle/>
          <a:p>
            <a:r>
              <a:rPr lang="en-US" dirty="0" smtClean="0">
                <a:solidFill>
                  <a:srgbClr val="00B050"/>
                </a:solidFill>
              </a:rPr>
              <a:t>ANIRBAN   PAL. ADVOCATE</a:t>
            </a:r>
            <a:endParaRPr lang="en-IN" dirty="0"/>
          </a:p>
        </p:txBody>
      </p:sp>
    </p:spTree>
  </p:cSld>
  <p:clrMapOvr>
    <a:masterClrMapping/>
  </p:clrMapOvr>
  <p:transition spd="slow">
    <p:wedge/>
    <p:sndAc>
      <p:stSnd>
        <p:snd r:embed="rId2" name="camera.wav"/>
      </p:stSnd>
    </p:sndAc>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just"/>
            <a:r>
              <a:rPr lang="en-US" dirty="0" smtClean="0"/>
              <a:t>Pro forma application for ‘Plea bargaining’ </a:t>
            </a:r>
            <a:endParaRPr lang="en-IN" dirty="0"/>
          </a:p>
        </p:txBody>
      </p:sp>
      <p:sp>
        <p:nvSpPr>
          <p:cNvPr id="3" name="Content Placeholder 2"/>
          <p:cNvSpPr>
            <a:spLocks noGrp="1"/>
          </p:cNvSpPr>
          <p:nvPr>
            <p:ph idx="1"/>
          </p:nvPr>
        </p:nvSpPr>
        <p:spPr/>
        <p:txBody>
          <a:bodyPr>
            <a:normAutofit fontScale="40000" lnSpcReduction="20000"/>
          </a:bodyPr>
          <a:lstStyle/>
          <a:p>
            <a:pPr>
              <a:buNone/>
            </a:pPr>
            <a:r>
              <a:rPr lang="en-US" dirty="0" smtClean="0"/>
              <a:t>District : </a:t>
            </a:r>
            <a:r>
              <a:rPr lang="en-US" u="sng" dirty="0" smtClean="0"/>
              <a:t> Darjeeling</a:t>
            </a:r>
          </a:p>
          <a:p>
            <a:pPr>
              <a:buNone/>
            </a:pPr>
            <a:endParaRPr lang="en-US" dirty="0" smtClean="0"/>
          </a:p>
          <a:p>
            <a:pPr algn="just">
              <a:buNone/>
            </a:pPr>
            <a:r>
              <a:rPr lang="en-US" dirty="0" smtClean="0"/>
              <a:t>In the court of  Chief Judicial Magistrate/ Addl. Chief Judicial Magistrate, Darjeeling/ </a:t>
            </a:r>
            <a:r>
              <a:rPr lang="en-US" dirty="0" err="1" smtClean="0"/>
              <a:t>Kurseong</a:t>
            </a:r>
            <a:r>
              <a:rPr lang="en-US" dirty="0" smtClean="0"/>
              <a:t>  / </a:t>
            </a:r>
            <a:r>
              <a:rPr lang="en-US" dirty="0" err="1" smtClean="0"/>
              <a:t>Kalimpong</a:t>
            </a:r>
            <a:endParaRPr lang="en-US" dirty="0" smtClean="0"/>
          </a:p>
          <a:p>
            <a:pPr algn="just">
              <a:buNone/>
            </a:pPr>
            <a:endParaRPr lang="en-US" dirty="0" smtClean="0"/>
          </a:p>
          <a:p>
            <a:pPr algn="just">
              <a:buNone/>
            </a:pPr>
            <a:r>
              <a:rPr lang="en-US" dirty="0" smtClean="0"/>
              <a:t>                                             </a:t>
            </a:r>
            <a:r>
              <a:rPr lang="en-US" u="sng" dirty="0" smtClean="0"/>
              <a:t>G.R/N.G.R no.      /2012 </a:t>
            </a:r>
          </a:p>
          <a:p>
            <a:pPr algn="just">
              <a:buNone/>
            </a:pPr>
            <a:endParaRPr lang="en-US" u="sng" dirty="0" smtClean="0"/>
          </a:p>
          <a:p>
            <a:pPr algn="just">
              <a:buNone/>
            </a:pPr>
            <a:r>
              <a:rPr lang="en-US" dirty="0" smtClean="0"/>
              <a:t>                                                          STATE</a:t>
            </a:r>
          </a:p>
          <a:p>
            <a:pPr algn="just">
              <a:buNone/>
            </a:pPr>
            <a:r>
              <a:rPr lang="en-US" dirty="0" smtClean="0"/>
              <a:t>                     </a:t>
            </a:r>
          </a:p>
          <a:p>
            <a:pPr algn="just">
              <a:buNone/>
            </a:pPr>
            <a:r>
              <a:rPr lang="en-US" dirty="0" smtClean="0"/>
              <a:t>                                                         -versus-</a:t>
            </a:r>
          </a:p>
          <a:p>
            <a:pPr algn="just">
              <a:buNone/>
            </a:pPr>
            <a:r>
              <a:rPr lang="en-US" dirty="0" smtClean="0"/>
              <a:t>  </a:t>
            </a:r>
          </a:p>
          <a:p>
            <a:pPr algn="just">
              <a:buNone/>
            </a:pPr>
            <a:r>
              <a:rPr lang="en-US" dirty="0" smtClean="0"/>
              <a:t>                                             Mr. </a:t>
            </a:r>
            <a:r>
              <a:rPr lang="en-US" dirty="0" smtClean="0"/>
              <a:t>ABC</a:t>
            </a:r>
            <a:r>
              <a:rPr lang="en-US" dirty="0" smtClean="0"/>
              <a:t> </a:t>
            </a:r>
            <a:r>
              <a:rPr lang="en-US" dirty="0" smtClean="0"/>
              <a:t>……….. Accused</a:t>
            </a:r>
          </a:p>
          <a:p>
            <a:pPr algn="just">
              <a:buNone/>
            </a:pPr>
            <a:endParaRPr lang="en-US" dirty="0" smtClean="0"/>
          </a:p>
          <a:p>
            <a:pPr algn="just">
              <a:buNone/>
            </a:pPr>
            <a:r>
              <a:rPr lang="en-US" dirty="0" smtClean="0"/>
              <a:t>                        </a:t>
            </a:r>
            <a:r>
              <a:rPr lang="en-US" u="sng" dirty="0" smtClean="0"/>
              <a:t>Petition u/s 265B  of  Criminal Procedure Code  for  plea bargaining</a:t>
            </a:r>
          </a:p>
          <a:p>
            <a:pPr algn="just">
              <a:buNone/>
            </a:pPr>
            <a:r>
              <a:rPr lang="en-US" dirty="0" smtClean="0"/>
              <a:t>                                                                     </a:t>
            </a:r>
          </a:p>
          <a:p>
            <a:pPr algn="just">
              <a:buNone/>
            </a:pPr>
            <a:r>
              <a:rPr lang="en-US" dirty="0" smtClean="0"/>
              <a:t>                                                                                                                                  The  humble petition  filed by  </a:t>
            </a:r>
          </a:p>
          <a:p>
            <a:pPr algn="just">
              <a:buNone/>
            </a:pPr>
            <a:r>
              <a:rPr lang="en-US" dirty="0" smtClean="0"/>
              <a:t>                                                                                                                                    the  accused person                                                                           </a:t>
            </a:r>
          </a:p>
          <a:p>
            <a:pPr algn="just">
              <a:buNone/>
            </a:pPr>
            <a:r>
              <a:rPr lang="en-US" dirty="0" smtClean="0"/>
              <a:t>                                                                                                                                                                                                            </a:t>
            </a:r>
          </a:p>
          <a:p>
            <a:pPr algn="just">
              <a:buNone/>
            </a:pPr>
            <a:r>
              <a:rPr lang="en-US" dirty="0" smtClean="0"/>
              <a:t>                                                                                                                                                                                                            </a:t>
            </a:r>
          </a:p>
          <a:p>
            <a:pPr algn="just">
              <a:buNone/>
            </a:pPr>
            <a:r>
              <a:rPr lang="en-US" dirty="0" smtClean="0"/>
              <a:t>                                                                                                                                                                                                         </a:t>
            </a:r>
          </a:p>
          <a:p>
            <a:pPr algn="just">
              <a:buNone/>
            </a:pPr>
            <a:endParaRPr lang="en-US" dirty="0" smtClean="0"/>
          </a:p>
          <a:p>
            <a:pPr algn="just">
              <a:buNone/>
            </a:pPr>
            <a:r>
              <a:rPr lang="en-US" u="sng" dirty="0" smtClean="0"/>
              <a:t>Most  Respectfully  </a:t>
            </a:r>
            <a:r>
              <a:rPr lang="en-US" u="sng" dirty="0" err="1" smtClean="0"/>
              <a:t>Shewth</a:t>
            </a:r>
            <a:r>
              <a:rPr lang="en-US" u="sng" dirty="0" smtClean="0"/>
              <a:t> :</a:t>
            </a:r>
            <a:r>
              <a:rPr lang="en-US" dirty="0" smtClean="0"/>
              <a:t>        </a:t>
            </a:r>
          </a:p>
          <a:p>
            <a:pPr algn="just">
              <a:buNone/>
            </a:pPr>
            <a:endParaRPr lang="en-US" dirty="0" smtClean="0"/>
          </a:p>
          <a:p>
            <a:pPr marL="514350" indent="-514350" algn="just"/>
            <a:r>
              <a:rPr lang="en-US" dirty="0" smtClean="0"/>
              <a:t>That , I have  been implicated in this case for the offence u/s  </a:t>
            </a:r>
            <a:r>
              <a:rPr lang="en-US" dirty="0" smtClean="0"/>
              <a:t>290</a:t>
            </a:r>
            <a:r>
              <a:rPr lang="en-US" dirty="0" smtClean="0"/>
              <a:t>  </a:t>
            </a:r>
            <a:r>
              <a:rPr lang="en-US" dirty="0" smtClean="0"/>
              <a:t>of  Indian Penal Code as an accused person.</a:t>
            </a:r>
          </a:p>
          <a:p>
            <a:pPr marL="514350" indent="-514350" algn="just">
              <a:buFont typeface="+mj-lt"/>
              <a:buAutoNum type="arabicPeriod"/>
            </a:pPr>
            <a:endParaRPr lang="en-US" dirty="0" smtClean="0"/>
          </a:p>
          <a:p>
            <a:pPr marL="514350" indent="-514350" algn="just"/>
            <a:r>
              <a:rPr lang="en-US" dirty="0" smtClean="0"/>
              <a:t>That , I intended to plead guilty  by  way  of  plea  bargaining  in  exercise of  the  provision of  sec. 265B of  Criminal  Procedure Code.</a:t>
            </a:r>
          </a:p>
          <a:p>
            <a:pPr marL="514350" indent="-514350" algn="just">
              <a:buFont typeface="+mj-lt"/>
              <a:buAutoNum type="arabicPeriod"/>
            </a:pPr>
            <a:endParaRPr lang="en-US" dirty="0" smtClean="0"/>
          </a:p>
          <a:p>
            <a:pPr marL="514350" indent="-514350" algn="just"/>
            <a:r>
              <a:rPr lang="en-US" dirty="0" smtClean="0"/>
              <a:t>That  ,  the  maximum  punishment for the offence  u/s </a:t>
            </a:r>
            <a:r>
              <a:rPr lang="en-US" dirty="0" smtClean="0"/>
              <a:t>290</a:t>
            </a:r>
            <a:r>
              <a:rPr lang="en-US" dirty="0" smtClean="0"/>
              <a:t>  </a:t>
            </a:r>
            <a:r>
              <a:rPr lang="en-US" dirty="0" smtClean="0"/>
              <a:t>of the Indian Penal Code is  </a:t>
            </a:r>
            <a:r>
              <a:rPr lang="en-US" dirty="0" smtClean="0"/>
              <a:t>fine which may extend to Rs.200</a:t>
            </a:r>
            <a:r>
              <a:rPr lang="en-US" dirty="0" smtClean="0"/>
              <a:t>.  </a:t>
            </a:r>
            <a:r>
              <a:rPr lang="en-US" dirty="0" smtClean="0"/>
              <a:t>As such I am  entitled to get </a:t>
            </a:r>
            <a:r>
              <a:rPr lang="en-US" dirty="0" smtClean="0"/>
              <a:t>concession in  punishment  as </a:t>
            </a:r>
            <a:r>
              <a:rPr lang="en-US" dirty="0" smtClean="0"/>
              <a:t>per the provisions  of section 265E of the Criminal Procedure  Code.             </a:t>
            </a:r>
          </a:p>
        </p:txBody>
      </p:sp>
      <p:sp>
        <p:nvSpPr>
          <p:cNvPr id="4" name="TextBox 3"/>
          <p:cNvSpPr txBox="1"/>
          <p:nvPr/>
        </p:nvSpPr>
        <p:spPr>
          <a:xfrm>
            <a:off x="5105400" y="8458201"/>
            <a:ext cx="1752600" cy="646331"/>
          </a:xfrm>
          <a:prstGeom prst="rect">
            <a:avLst/>
          </a:prstGeom>
          <a:noFill/>
        </p:spPr>
        <p:txBody>
          <a:bodyPr wrap="square" rtlCol="0">
            <a:spAutoFit/>
          </a:bodyPr>
          <a:lstStyle/>
          <a:p>
            <a:r>
              <a:rPr lang="en-US" dirty="0" smtClean="0">
                <a:solidFill>
                  <a:schemeClr val="accent4"/>
                </a:solidFill>
              </a:rPr>
              <a:t>ANIRBAN PAL</a:t>
            </a:r>
          </a:p>
          <a:p>
            <a:r>
              <a:rPr lang="en-US" dirty="0" smtClean="0">
                <a:solidFill>
                  <a:schemeClr val="accent4"/>
                </a:solidFill>
              </a:rPr>
              <a:t>ADVOCATE</a:t>
            </a:r>
            <a:endParaRPr lang="en-IN" dirty="0">
              <a:solidFill>
                <a:schemeClr val="accent4"/>
              </a:solidFill>
            </a:endParaRPr>
          </a:p>
        </p:txBody>
      </p:sp>
    </p:spTree>
  </p:cSld>
  <p:clrMapOvr>
    <a:masterClrMapping/>
  </p:clrMapOvr>
  <p:transition spd="slow">
    <p:wedge/>
    <p:sndAc>
      <p:stSnd>
        <p:snd r:embed="rId2" name="camera.wav"/>
      </p:stSnd>
    </p:sndAc>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Pro-forma application of ‘ Plea bargaining’ </a:t>
            </a:r>
            <a:endParaRPr lang="en-IN" dirty="0"/>
          </a:p>
        </p:txBody>
      </p:sp>
      <p:sp>
        <p:nvSpPr>
          <p:cNvPr id="3" name="Content Placeholder 2"/>
          <p:cNvSpPr>
            <a:spLocks noGrp="1"/>
          </p:cNvSpPr>
          <p:nvPr>
            <p:ph idx="1"/>
          </p:nvPr>
        </p:nvSpPr>
        <p:spPr/>
        <p:txBody>
          <a:bodyPr>
            <a:normAutofit fontScale="62500" lnSpcReduction="20000"/>
          </a:bodyPr>
          <a:lstStyle/>
          <a:p>
            <a:pPr marL="514350" indent="-514350" algn="just"/>
            <a:r>
              <a:rPr lang="en-US" dirty="0" smtClean="0"/>
              <a:t>That, I have filed this application voluntarily  without  any  threat, pressure  or  coercion from  any corner.</a:t>
            </a:r>
          </a:p>
          <a:p>
            <a:pPr marL="514350" indent="-514350" algn="just"/>
            <a:r>
              <a:rPr lang="en-US" dirty="0" smtClean="0"/>
              <a:t>That,  I have filed this application understanding  the  provisions  of  chapter  XXIA of the Criminal Procedure Code regarding  Plea Bargaining.</a:t>
            </a:r>
            <a:endParaRPr lang="en-IN" dirty="0" smtClean="0"/>
          </a:p>
          <a:p>
            <a:pPr marL="514350" indent="-514350" algn="just">
              <a:buNone/>
            </a:pPr>
            <a:endParaRPr lang="en-US" dirty="0" smtClean="0"/>
          </a:p>
          <a:p>
            <a:pPr marL="514350" indent="-514350">
              <a:buNone/>
            </a:pPr>
            <a:r>
              <a:rPr lang="en-US" dirty="0" smtClean="0"/>
              <a:t>                                                             </a:t>
            </a:r>
            <a:r>
              <a:rPr lang="en-US" dirty="0" smtClean="0"/>
              <a:t>   It </a:t>
            </a:r>
            <a:r>
              <a:rPr lang="en-US" dirty="0" smtClean="0"/>
              <a:t>is most humbly   </a:t>
            </a:r>
          </a:p>
          <a:p>
            <a:pPr marL="514350" indent="-514350" algn="just">
              <a:buNone/>
            </a:pPr>
            <a:r>
              <a:rPr lang="en-US" dirty="0" smtClean="0"/>
              <a:t>                                                              </a:t>
            </a:r>
            <a:r>
              <a:rPr lang="en-US" dirty="0" smtClean="0"/>
              <a:t>  prayed </a:t>
            </a:r>
            <a:r>
              <a:rPr lang="en-US" dirty="0" smtClean="0"/>
              <a:t>that your</a:t>
            </a:r>
          </a:p>
          <a:p>
            <a:pPr marL="514350" indent="-514350" algn="just">
              <a:buNone/>
            </a:pPr>
            <a:r>
              <a:rPr lang="en-US" dirty="0" smtClean="0"/>
              <a:t>                                                              </a:t>
            </a:r>
            <a:r>
              <a:rPr lang="en-US" dirty="0" smtClean="0"/>
              <a:t>  </a:t>
            </a:r>
            <a:r>
              <a:rPr lang="en-US" dirty="0" err="1" smtClean="0"/>
              <a:t>honour</a:t>
            </a:r>
            <a:r>
              <a:rPr lang="en-US" dirty="0" smtClean="0"/>
              <a:t> </a:t>
            </a:r>
            <a:r>
              <a:rPr lang="en-US" dirty="0" smtClean="0"/>
              <a:t>would be </a:t>
            </a:r>
          </a:p>
          <a:p>
            <a:pPr marL="514350" indent="-514350" algn="just">
              <a:buNone/>
            </a:pPr>
            <a:r>
              <a:rPr lang="en-US" dirty="0" smtClean="0"/>
              <a:t>                                                              </a:t>
            </a:r>
            <a:r>
              <a:rPr lang="en-US" dirty="0" smtClean="0"/>
              <a:t>  graciously </a:t>
            </a:r>
            <a:r>
              <a:rPr lang="en-US" dirty="0" smtClean="0"/>
              <a:t>pleased to </a:t>
            </a:r>
          </a:p>
          <a:p>
            <a:pPr marL="514350" indent="-514350" algn="just">
              <a:buNone/>
            </a:pPr>
            <a:r>
              <a:rPr lang="en-US" dirty="0" smtClean="0"/>
              <a:t>                                                              </a:t>
            </a:r>
            <a:r>
              <a:rPr lang="en-US" dirty="0" smtClean="0"/>
              <a:t>  accept </a:t>
            </a:r>
            <a:r>
              <a:rPr lang="en-US" dirty="0" smtClean="0"/>
              <a:t>this application</a:t>
            </a:r>
          </a:p>
          <a:p>
            <a:pPr marL="514350" indent="-514350" algn="just">
              <a:buNone/>
            </a:pPr>
            <a:r>
              <a:rPr lang="en-US" dirty="0" smtClean="0"/>
              <a:t>                                                              </a:t>
            </a:r>
            <a:r>
              <a:rPr lang="en-US" dirty="0" smtClean="0"/>
              <a:t>  of </a:t>
            </a:r>
            <a:r>
              <a:rPr lang="en-US" dirty="0" smtClean="0"/>
              <a:t>plea bargaining</a:t>
            </a:r>
          </a:p>
          <a:p>
            <a:pPr marL="514350" indent="-514350" algn="just">
              <a:buNone/>
            </a:pPr>
            <a:r>
              <a:rPr lang="en-US" dirty="0" smtClean="0"/>
              <a:t>                                                               </a:t>
            </a:r>
            <a:r>
              <a:rPr lang="en-US" dirty="0" smtClean="0"/>
              <a:t> and </a:t>
            </a:r>
            <a:r>
              <a:rPr lang="en-US" dirty="0" smtClean="0"/>
              <a:t>to allow the same</a:t>
            </a:r>
          </a:p>
          <a:p>
            <a:pPr marL="514350" indent="-514350" algn="just">
              <a:buNone/>
            </a:pPr>
            <a:r>
              <a:rPr lang="en-US" dirty="0" smtClean="0"/>
              <a:t>                                                               </a:t>
            </a:r>
            <a:r>
              <a:rPr lang="en-US" dirty="0" smtClean="0"/>
              <a:t> considering </a:t>
            </a:r>
            <a:r>
              <a:rPr lang="en-US" dirty="0" smtClean="0"/>
              <a:t>the </a:t>
            </a:r>
          </a:p>
          <a:p>
            <a:pPr marL="514350" indent="-514350" algn="just">
              <a:buNone/>
            </a:pPr>
            <a:r>
              <a:rPr lang="en-US" dirty="0" smtClean="0"/>
              <a:t>                                                               </a:t>
            </a:r>
            <a:r>
              <a:rPr lang="en-US" dirty="0" smtClean="0"/>
              <a:t> quantum </a:t>
            </a:r>
            <a:r>
              <a:rPr lang="en-US" dirty="0" smtClean="0"/>
              <a:t>of punishment</a:t>
            </a:r>
          </a:p>
          <a:p>
            <a:pPr marL="514350" indent="-514350" algn="just">
              <a:buNone/>
            </a:pPr>
            <a:r>
              <a:rPr lang="en-US" dirty="0" smtClean="0"/>
              <a:t>                                                                as I am entitled to get </a:t>
            </a:r>
          </a:p>
          <a:p>
            <a:pPr marL="514350" indent="-514350" algn="just">
              <a:buNone/>
            </a:pPr>
            <a:r>
              <a:rPr lang="en-US" dirty="0" smtClean="0"/>
              <a:t>                                                                under the law and equity</a:t>
            </a:r>
          </a:p>
          <a:p>
            <a:pPr marL="514350" indent="-514350" algn="just">
              <a:buNone/>
            </a:pPr>
            <a:r>
              <a:rPr lang="en-US" dirty="0" smtClean="0"/>
              <a:t>                                                                 and to pass such other</a:t>
            </a:r>
          </a:p>
          <a:p>
            <a:pPr marL="514350" indent="-514350" algn="just">
              <a:buNone/>
            </a:pPr>
            <a:r>
              <a:rPr lang="en-US" dirty="0" smtClean="0"/>
              <a:t>                                                                 order or orders as your</a:t>
            </a:r>
          </a:p>
          <a:p>
            <a:pPr marL="514350" indent="-514350" algn="just">
              <a:buNone/>
            </a:pPr>
            <a:r>
              <a:rPr lang="en-US" dirty="0" smtClean="0"/>
              <a:t>                                                               </a:t>
            </a:r>
            <a:r>
              <a:rPr lang="en-US" dirty="0" smtClean="0"/>
              <a:t>  </a:t>
            </a:r>
            <a:r>
              <a:rPr lang="en-US" dirty="0" err="1" smtClean="0"/>
              <a:t>honour</a:t>
            </a:r>
            <a:r>
              <a:rPr lang="en-US" dirty="0" smtClean="0"/>
              <a:t>  </a:t>
            </a:r>
            <a:r>
              <a:rPr lang="en-US" dirty="0" smtClean="0"/>
              <a:t>may deem</a:t>
            </a:r>
          </a:p>
          <a:p>
            <a:pPr marL="514350" indent="-514350" algn="just">
              <a:buNone/>
            </a:pPr>
            <a:r>
              <a:rPr lang="en-US" dirty="0" smtClean="0"/>
              <a:t>                                                                 </a:t>
            </a:r>
            <a:r>
              <a:rPr lang="en-US" dirty="0" smtClean="0"/>
              <a:t>fit </a:t>
            </a:r>
            <a:r>
              <a:rPr lang="en-US" dirty="0" smtClean="0"/>
              <a:t>and proper.</a:t>
            </a:r>
          </a:p>
          <a:p>
            <a:pPr marL="514350" indent="-514350" algn="just">
              <a:buNone/>
            </a:pPr>
            <a:endParaRPr lang="en-US" dirty="0" smtClean="0"/>
          </a:p>
          <a:p>
            <a:pPr marL="514350" indent="-514350" algn="just">
              <a:buNone/>
            </a:pPr>
            <a:r>
              <a:rPr lang="en-US" dirty="0" smtClean="0"/>
              <a:t>         </a:t>
            </a:r>
            <a:r>
              <a:rPr lang="en-US" dirty="0" smtClean="0"/>
              <a:t> And </a:t>
            </a:r>
            <a:r>
              <a:rPr lang="en-US" dirty="0" smtClean="0"/>
              <a:t>for this act of kindness your petitioner as in duty bound shall ever pray.</a:t>
            </a:r>
          </a:p>
        </p:txBody>
      </p:sp>
      <p:sp>
        <p:nvSpPr>
          <p:cNvPr id="4" name="TextBox 3"/>
          <p:cNvSpPr txBox="1"/>
          <p:nvPr/>
        </p:nvSpPr>
        <p:spPr>
          <a:xfrm>
            <a:off x="4800600" y="8534400"/>
            <a:ext cx="1660519" cy="923330"/>
          </a:xfrm>
          <a:prstGeom prst="rect">
            <a:avLst/>
          </a:prstGeom>
          <a:noFill/>
        </p:spPr>
        <p:txBody>
          <a:bodyPr wrap="none" rtlCol="0">
            <a:spAutoFit/>
          </a:bodyPr>
          <a:lstStyle/>
          <a:p>
            <a:r>
              <a:rPr lang="en-US" dirty="0" smtClean="0">
                <a:solidFill>
                  <a:schemeClr val="accent4"/>
                </a:solidFill>
              </a:rPr>
              <a:t>ANIRBAN PAL</a:t>
            </a:r>
          </a:p>
          <a:p>
            <a:r>
              <a:rPr lang="en-US" dirty="0" smtClean="0">
                <a:solidFill>
                  <a:schemeClr val="accent4"/>
                </a:solidFill>
              </a:rPr>
              <a:t>ADVOCATE</a:t>
            </a:r>
          </a:p>
          <a:p>
            <a:endParaRPr lang="en-IN" dirty="0">
              <a:solidFill>
                <a:schemeClr val="accent4"/>
              </a:solidFill>
            </a:endParaRPr>
          </a:p>
        </p:txBody>
      </p:sp>
    </p:spTree>
  </p:cSld>
  <p:clrMapOvr>
    <a:masterClrMapping/>
  </p:clrMapOvr>
  <p:transition spd="slow">
    <p:wedge/>
    <p:sndAc>
      <p:stSnd>
        <p:snd r:embed="rId2" name="camera.wav"/>
      </p:stSnd>
    </p:sndAc>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a:t>
            </a:r>
            <a:r>
              <a:rPr lang="en-US" u="sng" dirty="0" smtClean="0"/>
              <a:t>AFFIDAVIT</a:t>
            </a:r>
            <a:endParaRPr lang="en-IN" dirty="0"/>
          </a:p>
        </p:txBody>
      </p:sp>
      <p:sp>
        <p:nvSpPr>
          <p:cNvPr id="3" name="Content Placeholder 2"/>
          <p:cNvSpPr>
            <a:spLocks noGrp="1"/>
          </p:cNvSpPr>
          <p:nvPr>
            <p:ph idx="1"/>
          </p:nvPr>
        </p:nvSpPr>
        <p:spPr>
          <a:xfrm>
            <a:off x="381000" y="2590800"/>
            <a:ext cx="6172200" cy="5852160"/>
          </a:xfrm>
        </p:spPr>
        <p:txBody>
          <a:bodyPr>
            <a:normAutofit fontScale="92500" lnSpcReduction="20000"/>
          </a:bodyPr>
          <a:lstStyle/>
          <a:p>
            <a:pPr algn="just">
              <a:buNone/>
            </a:pPr>
            <a:r>
              <a:rPr lang="en-US" dirty="0" smtClean="0"/>
              <a:t>                  I, Sri ABC ,son of  XYZ aged about  40,by faith  </a:t>
            </a:r>
            <a:r>
              <a:rPr lang="en-US" dirty="0" smtClean="0"/>
              <a:t>H</a:t>
            </a:r>
            <a:r>
              <a:rPr lang="en-US" dirty="0" smtClean="0"/>
              <a:t>indu , by occupation business man ,residing at </a:t>
            </a:r>
            <a:r>
              <a:rPr lang="en-US" dirty="0" err="1" smtClean="0"/>
              <a:t>C</a:t>
            </a:r>
            <a:r>
              <a:rPr lang="en-US" dirty="0" err="1" smtClean="0"/>
              <a:t>howrasta</a:t>
            </a:r>
            <a:r>
              <a:rPr lang="en-US" dirty="0" smtClean="0"/>
              <a:t> , p.s. Darjeeling, district-Darjeeling, do hereby solemnly affirm and state as follows :</a:t>
            </a:r>
          </a:p>
          <a:p>
            <a:pPr marL="514350" indent="-514350" algn="just">
              <a:buFont typeface="+mj-lt"/>
              <a:buAutoNum type="arabicPeriod"/>
            </a:pPr>
            <a:r>
              <a:rPr lang="en-US" dirty="0" smtClean="0"/>
              <a:t>That , I am the petitioner /accused in  this case and have filed this application  knowing  fully the contents of the same.</a:t>
            </a:r>
          </a:p>
          <a:p>
            <a:pPr marL="514350" indent="-514350" algn="just">
              <a:buFont typeface="+mj-lt"/>
              <a:buAutoNum type="arabicPeriod"/>
            </a:pPr>
            <a:r>
              <a:rPr lang="en-US" dirty="0" smtClean="0"/>
              <a:t>That , the statements made in the aforesaid  paragraphs  of the application  are true to best of my knowledge.</a:t>
            </a:r>
            <a:endParaRPr lang="en-US" dirty="0" smtClean="0"/>
          </a:p>
          <a:p>
            <a:pPr marL="514350" indent="-514350" algn="just">
              <a:buNone/>
            </a:pPr>
            <a:endParaRPr lang="en-US" dirty="0" smtClean="0"/>
          </a:p>
          <a:p>
            <a:pPr marL="514350" indent="-514350" algn="just">
              <a:buNone/>
            </a:pPr>
            <a:r>
              <a:rPr lang="en-US" dirty="0" smtClean="0"/>
              <a:t> </a:t>
            </a:r>
            <a:r>
              <a:rPr lang="en-US" dirty="0" smtClean="0"/>
              <a:t>                                                       </a:t>
            </a:r>
          </a:p>
          <a:p>
            <a:pPr marL="514350" indent="-514350">
              <a:buNone/>
            </a:pPr>
            <a:r>
              <a:rPr lang="en-US" dirty="0" smtClean="0"/>
              <a:t>                                                   DEPONENT</a:t>
            </a:r>
          </a:p>
          <a:p>
            <a:pPr marL="514350" indent="-514350">
              <a:buNone/>
            </a:pPr>
            <a:r>
              <a:rPr lang="en-US" dirty="0" smtClean="0"/>
              <a:t>                                           (identified by  me)</a:t>
            </a:r>
          </a:p>
          <a:p>
            <a:pPr marL="514350" indent="-514350">
              <a:buNone/>
            </a:pPr>
            <a:endParaRPr lang="en-US" dirty="0" smtClean="0"/>
          </a:p>
          <a:p>
            <a:pPr marL="514350" indent="-514350">
              <a:buNone/>
            </a:pPr>
            <a:r>
              <a:rPr lang="en-US" dirty="0" smtClean="0"/>
              <a:t>                                                    ADVOCATE</a:t>
            </a:r>
            <a:endParaRPr lang="en-US" dirty="0" smtClean="0"/>
          </a:p>
        </p:txBody>
      </p:sp>
      <p:cxnSp>
        <p:nvCxnSpPr>
          <p:cNvPr id="5" name="Straight Connector 4"/>
          <p:cNvCxnSpPr/>
          <p:nvPr/>
        </p:nvCxnSpPr>
        <p:spPr>
          <a:xfrm>
            <a:off x="4114800" y="6705600"/>
            <a:ext cx="23622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4191000" y="7848600"/>
            <a:ext cx="2362200" cy="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wedge/>
    <p:sndAc>
      <p:stSnd>
        <p:snd r:embed="rId2" name="camera.wav"/>
      </p:stSnd>
    </p:sndAc>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IN" dirty="0"/>
          </a:p>
        </p:txBody>
      </p:sp>
      <p:sp>
        <p:nvSpPr>
          <p:cNvPr id="3" name="Content Placeholder 2"/>
          <p:cNvSpPr>
            <a:spLocks noGrp="1"/>
          </p:cNvSpPr>
          <p:nvPr>
            <p:ph idx="1"/>
          </p:nvPr>
        </p:nvSpPr>
        <p:spPr/>
        <p:txBody>
          <a:bodyPr>
            <a:normAutofit fontScale="62500" lnSpcReduction="20000"/>
          </a:bodyPr>
          <a:lstStyle/>
          <a:p>
            <a:pPr algn="just">
              <a:buNone/>
            </a:pPr>
            <a:r>
              <a:rPr lang="en-US" dirty="0" smtClean="0"/>
              <a:t>                 After saying all these words it’s time to conclude. But before concluding we should know about the future of  this concept of  ‘Plea Bargaining’ . After the entry of  ‘Plea Bargaining’  into the Code of Criminal  Procedure ; the burden of cases over the courts has been decreased . It also saves time of the court and Justice can also be rendered expeditiously by the court of law .</a:t>
            </a:r>
            <a:r>
              <a:rPr lang="en-IN" dirty="0" smtClean="0"/>
              <a:t> Concept of Plea Bargaining should be encouraged and the litigant should be encouraged to avail the remedy of plea bargaining to settle the pending cases. For the successful implementation of plea bargaining and to achieve its objectives, the role of judiciary and the bar is very important. The member of the bar should encourage the litigant to opt for the plea bargaining rather than to treat the plea bargaining a threat to their profession. With the changing world scenario where all the countries are shifting to ADR from the traditional litigation process which is lengthy as well as complex, the plea bargaining may be one of the best recourse as an ADR mechanism to meet the challenges of disposal of pending cases.</a:t>
            </a:r>
            <a:r>
              <a:rPr lang="en-US" dirty="0" smtClean="0"/>
              <a:t> Apart from all these advantages , there are  also some disadvantages  too . It would tend  to encourage corruption and collusion  and as a direct consequence , contribute to the lowering of  the standard  of justice as it has been mentioned in </a:t>
            </a:r>
            <a:r>
              <a:rPr lang="en-US" i="1" dirty="0" smtClean="0">
                <a:solidFill>
                  <a:schemeClr val="accent1"/>
                </a:solidFill>
              </a:rPr>
              <a:t> </a:t>
            </a:r>
            <a:r>
              <a:rPr lang="en-US" i="1" dirty="0" err="1" smtClean="0">
                <a:solidFill>
                  <a:schemeClr val="accent1"/>
                </a:solidFill>
              </a:rPr>
              <a:t>Kasambhai</a:t>
            </a:r>
            <a:r>
              <a:rPr lang="en-US" i="1" dirty="0" smtClean="0">
                <a:solidFill>
                  <a:schemeClr val="accent1"/>
                </a:solidFill>
              </a:rPr>
              <a:t> vs. State of  Gujarat,A.I.R.1980 S.C.854.</a:t>
            </a:r>
            <a:r>
              <a:rPr lang="en-US" dirty="0" smtClean="0"/>
              <a:t> Till date this concept of  ‘Plea Bargaining’ has proved to be a successful one; but in future it can create confusion and disequilibrium in the Justice delivery system of India . So , in my personal opinion this concept of  ‘ Plea Bargaining’ has not at all a bright future in the Justice delivery system of India , because the presence of  minimum inner content of the morality  in this law is not at all clear to us till present day.</a:t>
            </a:r>
            <a:endParaRPr lang="en-US" smtClean="0"/>
          </a:p>
          <a:p>
            <a:pPr algn="just">
              <a:buNone/>
            </a:pPr>
            <a:endParaRPr lang="en-IN" dirty="0"/>
          </a:p>
        </p:txBody>
      </p:sp>
      <p:sp>
        <p:nvSpPr>
          <p:cNvPr id="4" name="TextBox 3"/>
          <p:cNvSpPr txBox="1"/>
          <p:nvPr/>
        </p:nvSpPr>
        <p:spPr>
          <a:xfrm rot="10800000" flipV="1">
            <a:off x="4267200" y="8359169"/>
            <a:ext cx="2590800" cy="646331"/>
          </a:xfrm>
          <a:prstGeom prst="rect">
            <a:avLst/>
          </a:prstGeom>
          <a:noFill/>
        </p:spPr>
        <p:txBody>
          <a:bodyPr wrap="square" rtlCol="0">
            <a:spAutoFit/>
          </a:bodyPr>
          <a:lstStyle/>
          <a:p>
            <a:r>
              <a:rPr lang="en-US" dirty="0" smtClean="0">
                <a:solidFill>
                  <a:srgbClr val="00B050"/>
                </a:solidFill>
              </a:rPr>
              <a:t>ANIRBAN   PAL. ADVOCATE</a:t>
            </a:r>
            <a:endParaRPr lang="en-IN" dirty="0">
              <a:solidFill>
                <a:srgbClr val="00B050"/>
              </a:solidFill>
            </a:endParaRPr>
          </a:p>
        </p:txBody>
      </p:sp>
    </p:spTree>
  </p:cSld>
  <p:clrMapOvr>
    <a:masterClrMapping/>
  </p:clrMapOvr>
  <p:transition spd="slow">
    <p:wedge/>
    <p:sndAc>
      <p:stSnd>
        <p:snd r:embed="rId2" name="camera.wav"/>
      </p:stSnd>
    </p:sndAc>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37451" y="4110335"/>
            <a:ext cx="4983095" cy="1754326"/>
          </a:xfrm>
          <a:prstGeom prst="rect">
            <a:avLst/>
          </a:prstGeom>
          <a:noFill/>
        </p:spPr>
        <p:txBody>
          <a:bodyPr wrap="none" lIns="91440" tIns="45720" rIns="91440" bIns="45720">
            <a:spAutoFit/>
            <a:scene3d>
              <a:camera prst="isometricLeftDown"/>
              <a:lightRig rig="threePt" dir="t"/>
            </a:scene3d>
          </a:bodyPr>
          <a:lstStyle/>
          <a:p>
            <a:pPr algn="ctr"/>
            <a:endParaRPr lang="en-US" sz="5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a:p>
            <a:pPr algn="ctr"/>
            <a:r>
              <a:rPr lang="en-US"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THANK     YOU</a:t>
            </a:r>
            <a:endParaRPr lang="en-US"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4" name="TextBox 3"/>
          <p:cNvSpPr txBox="1"/>
          <p:nvPr/>
        </p:nvSpPr>
        <p:spPr>
          <a:xfrm>
            <a:off x="3276600" y="8001000"/>
            <a:ext cx="3200400" cy="1231107"/>
          </a:xfrm>
          <a:prstGeom prst="rect">
            <a:avLst/>
          </a:prstGeom>
          <a:noFill/>
        </p:spPr>
        <p:txBody>
          <a:bodyPr wrap="square" rtlCol="0">
            <a:spAutoFit/>
          </a:bodyPr>
          <a:lstStyle/>
          <a:p>
            <a:r>
              <a:rPr lang="en-US" b="1" dirty="0" smtClean="0">
                <a:solidFill>
                  <a:srgbClr val="7030A0"/>
                </a:solidFill>
                <a:effectLst>
                  <a:outerShdw blurRad="38100" dist="38100" dir="2700000" algn="tl">
                    <a:srgbClr val="000000">
                      <a:alpha val="43137"/>
                    </a:srgbClr>
                  </a:outerShdw>
                </a:effectLst>
              </a:rPr>
              <a:t>ANIRBAN  PAL.  ADVOCATE</a:t>
            </a:r>
          </a:p>
          <a:p>
            <a:r>
              <a:rPr lang="en-US" b="1" dirty="0" smtClean="0">
                <a:solidFill>
                  <a:srgbClr val="7030A0"/>
                </a:solidFill>
                <a:effectLst>
                  <a:outerShdw blurRad="38100" dist="38100" dir="2700000" algn="tl">
                    <a:srgbClr val="000000">
                      <a:alpha val="43137"/>
                    </a:srgbClr>
                  </a:outerShdw>
                </a:effectLst>
              </a:rPr>
              <a:t>ALIPORE CIVIL &amp; CRIMINAL  COURT,KOLKATA.</a:t>
            </a:r>
            <a:endParaRPr lang="en-IN" b="1" dirty="0">
              <a:solidFill>
                <a:srgbClr val="7030A0"/>
              </a:solidFill>
              <a:effectLst>
                <a:outerShdw blurRad="38100" dist="38100" dir="2700000" algn="tl">
                  <a:srgbClr val="000000">
                    <a:alpha val="43137"/>
                  </a:srgbClr>
                </a:outerShdw>
              </a:effectLst>
            </a:endParaRPr>
          </a:p>
        </p:txBody>
      </p:sp>
    </p:spTree>
  </p:cSld>
  <p:clrMapOvr>
    <a:masterClrMapping/>
  </p:clrMapOvr>
  <p:transition spd="slow">
    <p:wedge/>
    <p:sndAc>
      <p:stSnd>
        <p:snd r:embed="rId2" name="camera.wav"/>
      </p:stSnd>
    </p:sndAc>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1118</TotalTime>
  <Words>2247</Words>
  <Application>Microsoft Office PowerPoint</Application>
  <PresentationFormat>On-screen Show (4:3)</PresentationFormat>
  <Paragraphs>160</Paragraphs>
  <Slides>14</Slides>
  <Notes>1</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Flow</vt:lpstr>
      <vt:lpstr>PLEA BARGAINING</vt:lpstr>
      <vt:lpstr>Introduction</vt:lpstr>
      <vt:lpstr>Application of ‘Plea  Bargaining’ </vt:lpstr>
      <vt:lpstr>Non-application of ‘Plea Bargaining’</vt:lpstr>
      <vt:lpstr>Application/procedure for ‘Plea bargaining’ </vt:lpstr>
      <vt:lpstr>Steps to be taken by the Court</vt:lpstr>
      <vt:lpstr>Guidelines for mutually satisfactory disposition</vt:lpstr>
      <vt:lpstr>Report of mutually satisfactory disposition </vt:lpstr>
      <vt:lpstr>Disposal of the case by the court</vt:lpstr>
      <vt:lpstr>Pro forma application for ‘Plea bargaining’ </vt:lpstr>
      <vt:lpstr>Pro-forma application of ‘ Plea bargaining’ </vt:lpstr>
      <vt:lpstr>           AFFIDAVIT</vt:lpstr>
      <vt:lpstr>Conclusion</vt:lpstr>
      <vt:lpstr>Slide 14</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PLEA BARGAINING</dc:title>
  <dc:creator>VAIO</dc:creator>
  <cp:lastModifiedBy>VAIO</cp:lastModifiedBy>
  <cp:revision>159</cp:revision>
  <dcterms:created xsi:type="dcterms:W3CDTF">2006-08-16T00:00:00Z</dcterms:created>
  <dcterms:modified xsi:type="dcterms:W3CDTF">2012-10-31T15:07:16Z</dcterms:modified>
</cp:coreProperties>
</file>