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DBF8-2392-4E5A-A5D7-78A209E5C648}" type="datetimeFigureOut">
              <a:rPr lang="en-US" smtClean="0"/>
              <a:pPr/>
              <a:t>4/8/2011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019EB8-6FC6-42F3-BE06-68B34C1A64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DBF8-2392-4E5A-A5D7-78A209E5C648}" type="datetimeFigureOut">
              <a:rPr lang="en-US" smtClean="0"/>
              <a:pPr/>
              <a:t>4/8/2011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B019EB8-6FC6-42F3-BE06-68B34C1A64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DBF8-2392-4E5A-A5D7-78A209E5C648}" type="datetimeFigureOut">
              <a:rPr lang="en-US" smtClean="0"/>
              <a:pPr/>
              <a:t>4/8/2011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019EB8-6FC6-42F3-BE06-68B34C1A64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E278DBF8-2392-4E5A-A5D7-78A209E5C648}" type="datetimeFigureOut">
              <a:rPr lang="en-US" smtClean="0"/>
              <a:pPr/>
              <a:t>4/8/2011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19EB8-6FC6-42F3-BE06-68B34C1A64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DBF8-2392-4E5A-A5D7-78A209E5C648}" type="datetimeFigureOut">
              <a:rPr lang="en-US" smtClean="0"/>
              <a:pPr/>
              <a:t>4/8/2011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B019EB8-6FC6-42F3-BE06-68B34C1A64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DBF8-2392-4E5A-A5D7-78A209E5C648}" type="datetimeFigureOut">
              <a:rPr lang="en-US" smtClean="0"/>
              <a:pPr/>
              <a:t>4/8/2011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B019EB8-6FC6-42F3-BE06-68B34C1A64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DBF8-2392-4E5A-A5D7-78A209E5C648}" type="datetimeFigureOut">
              <a:rPr lang="en-US" smtClean="0"/>
              <a:pPr/>
              <a:t>4/8/2011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B019EB8-6FC6-42F3-BE06-68B34C1A64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019EB8-6FC6-42F3-BE06-68B34C1A64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DBF8-2392-4E5A-A5D7-78A209E5C648}" type="datetimeFigureOut">
              <a:rPr lang="en-US" smtClean="0"/>
              <a:pPr/>
              <a:t>4/8/2011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B019EB8-6FC6-42F3-BE06-68B34C1A64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E278DBF8-2392-4E5A-A5D7-78A209E5C648}" type="datetimeFigureOut">
              <a:rPr lang="en-US" smtClean="0"/>
              <a:pPr/>
              <a:t>4/8/2011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DBF8-2392-4E5A-A5D7-78A209E5C648}" type="datetimeFigureOut">
              <a:rPr lang="en-US" smtClean="0"/>
              <a:pPr/>
              <a:t>4/8/2011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19EB8-6FC6-42F3-BE06-68B34C1A64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B019EB8-6FC6-42F3-BE06-68B34C1A64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DBF8-2392-4E5A-A5D7-78A209E5C648}" type="datetimeFigureOut">
              <a:rPr lang="en-US" smtClean="0"/>
              <a:pPr/>
              <a:t>4/8/2011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E278DBF8-2392-4E5A-A5D7-78A209E5C648}" type="datetimeFigureOut">
              <a:rPr lang="en-US" smtClean="0"/>
              <a:pPr/>
              <a:t>4/8/2011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019EB8-6FC6-42F3-BE06-68B34C1A64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mailto:vakilarun@yahoo.com" TargetMode="External"/><Relationship Id="rId2" Type="http://schemas.openxmlformats.org/officeDocument/2006/relationships/hyperlink" Target="mailto:vakilarun1@gmail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842868"/>
          </a:xfrm>
        </p:spPr>
        <p:txBody>
          <a:bodyPr>
            <a:normAutofit fontScale="90000"/>
          </a:bodyPr>
          <a:lstStyle/>
          <a:p>
            <a:r>
              <a:rPr lang="en-US" b="1" u="sng" dirty="0">
                <a:solidFill>
                  <a:schemeClr val="bg2">
                    <a:lumMod val="75000"/>
                  </a:schemeClr>
                </a:solidFill>
              </a:rPr>
              <a:t>THE FOLLOWING ARE THE DOCUMENTS REQUIRED FOR PURCHASE OF CONVERTED REVENUE LANDS- Maharashtra:</a:t>
            </a:r>
            <a:endParaRPr lang="en-U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1. Title Deed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>
                <a:solidFill>
                  <a:schemeClr val="bg2">
                    <a:lumMod val="75000"/>
                  </a:schemeClr>
                </a:solidFill>
              </a:rPr>
              <a:t>2. Flow of title to 30 years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528668"/>
          </a:xfrm>
        </p:spPr>
        <p:txBody>
          <a:bodyPr>
            <a:normAutofit/>
          </a:bodyPr>
          <a:lstStyle/>
          <a:p>
            <a:r>
              <a:rPr>
                <a:solidFill>
                  <a:schemeClr val="bg2">
                    <a:lumMod val="75000"/>
                  </a:schemeClr>
                </a:solidFill>
              </a:rPr>
              <a:t>3. N.A. Permission from the Collector/SDO.</a:t>
            </a:r>
            <a:br>
              <a:rPr>
                <a:solidFill>
                  <a:schemeClr val="bg2">
                    <a:lumMod val="75000"/>
                  </a:schemeClr>
                </a:solidFill>
              </a:rPr>
            </a:br>
            <a:endParaRPr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452468"/>
          </a:xfrm>
        </p:spPr>
        <p:txBody>
          <a:bodyPr/>
          <a:lstStyle/>
          <a:p>
            <a:r>
              <a:rPr>
                <a:solidFill>
                  <a:schemeClr val="bg2">
                    <a:lumMod val="75000"/>
                  </a:schemeClr>
                </a:solidFill>
              </a:rPr>
              <a:t>4. N.A. permission fine.</a:t>
            </a:r>
            <a:br>
              <a:rPr>
                <a:solidFill>
                  <a:schemeClr val="bg2">
                    <a:lumMod val="75000"/>
                  </a:schemeClr>
                </a:solidFill>
              </a:rPr>
            </a:br>
            <a:endParaRPr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985868"/>
          </a:xfrm>
        </p:spPr>
        <p:txBody>
          <a:bodyPr>
            <a:normAutofit/>
          </a:bodyPr>
          <a:lstStyle/>
          <a:p>
            <a:r>
              <a:rPr>
                <a:solidFill>
                  <a:schemeClr val="bg2">
                    <a:lumMod val="75000"/>
                  </a:schemeClr>
                </a:solidFill>
              </a:rPr>
              <a:t>5. Non-agricultural assessment receipt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833468"/>
          </a:xfrm>
        </p:spPr>
        <p:txBody>
          <a:bodyPr>
            <a:normAutofit/>
          </a:bodyPr>
          <a:lstStyle/>
          <a:p>
            <a:r>
              <a:rPr>
                <a:solidFill>
                  <a:schemeClr val="bg2">
                    <a:lumMod val="75000"/>
                  </a:schemeClr>
                </a:solidFill>
              </a:rPr>
              <a:t>6. 7/12- </a:t>
            </a:r>
            <a:r>
              <a:rPr err="1">
                <a:solidFill>
                  <a:schemeClr val="bg2">
                    <a:lumMod val="75000"/>
                  </a:schemeClr>
                </a:solidFill>
              </a:rPr>
              <a:t>Adhikar</a:t>
            </a:r>
            <a:r>
              <a:rPr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err="1">
                <a:solidFill>
                  <a:schemeClr val="bg2">
                    <a:lumMod val="75000"/>
                  </a:schemeClr>
                </a:solidFill>
              </a:rPr>
              <a:t>Abhilekh</a:t>
            </a:r>
            <a:r>
              <a:rPr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err="1">
                <a:solidFill>
                  <a:schemeClr val="bg2">
                    <a:lumMod val="75000"/>
                  </a:schemeClr>
                </a:solidFill>
              </a:rPr>
              <a:t>patrak</a:t>
            </a:r>
            <a:r>
              <a:rPr>
                <a:solidFill>
                  <a:schemeClr val="bg2">
                    <a:lumMod val="75000"/>
                  </a:schemeClr>
                </a:solidFill>
              </a:rPr>
              <a:t> issued by </a:t>
            </a:r>
            <a:r>
              <a:rPr err="1">
                <a:solidFill>
                  <a:schemeClr val="bg2">
                    <a:lumMod val="75000"/>
                  </a:schemeClr>
                </a:solidFill>
              </a:rPr>
              <a:t>Talathi</a:t>
            </a:r>
            <a:r>
              <a:rPr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>
                <a:solidFill>
                  <a:schemeClr val="bg2">
                    <a:lumMod val="75000"/>
                  </a:schemeClr>
                </a:solidFill>
              </a:rPr>
            </a:br>
            <a:endParaRPr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98586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7.  Other Documents of ownership like </a:t>
            </a:r>
            <a:r>
              <a:rPr lang="en-US" dirty="0" err="1">
                <a:solidFill>
                  <a:schemeClr val="bg2">
                    <a:lumMod val="75000"/>
                  </a:schemeClr>
                </a:solidFill>
              </a:rPr>
              <a:t>sanad</a:t>
            </a:r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833468"/>
          </a:xfrm>
        </p:spPr>
        <p:txBody>
          <a:bodyPr/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8. Mutation Register Extracts</a:t>
            </a:r>
            <a:br>
              <a:rPr lang="en-US" dirty="0">
                <a:solidFill>
                  <a:schemeClr val="bg2">
                    <a:lumMod val="75000"/>
                  </a:schemeClr>
                </a:solidFill>
              </a:rPr>
            </a:br>
            <a:endParaRPr lang="en-U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60486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9. </a:t>
            </a:r>
            <a:r>
              <a:rPr lang="en-US" dirty="0" err="1">
                <a:solidFill>
                  <a:schemeClr val="bg2">
                    <a:lumMod val="75000"/>
                  </a:schemeClr>
                </a:solidFill>
              </a:rPr>
              <a:t>Akarband</a:t>
            </a:r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/</a:t>
            </a:r>
            <a:r>
              <a:rPr lang="en-US" dirty="0" err="1">
                <a:solidFill>
                  <a:schemeClr val="bg2">
                    <a:lumMod val="75000"/>
                  </a:schemeClr>
                </a:solidFill>
              </a:rPr>
              <a:t>Tippani</a:t>
            </a:r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/</a:t>
            </a:r>
            <a:r>
              <a:rPr lang="en-US" dirty="0" err="1">
                <a:solidFill>
                  <a:schemeClr val="bg2">
                    <a:lumMod val="75000"/>
                  </a:schemeClr>
                </a:solidFill>
              </a:rPr>
              <a:t>Podi</a:t>
            </a:r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 Extracts.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757268"/>
          </a:xfrm>
        </p:spPr>
        <p:txBody>
          <a:bodyPr/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10. Surveys/Boundary Map.</a:t>
            </a:r>
            <a:br>
              <a:rPr lang="en-US" dirty="0">
                <a:solidFill>
                  <a:schemeClr val="bg2">
                    <a:lumMod val="75000"/>
                  </a:schemeClr>
                </a:solidFill>
              </a:rPr>
            </a:br>
            <a:endParaRPr lang="en-U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>
                <a:solidFill>
                  <a:schemeClr val="bg2">
                    <a:lumMod val="75000"/>
                  </a:schemeClr>
                </a:solidFill>
              </a:rPr>
              <a:t>11. Village Map.</a:t>
            </a:r>
            <a:br>
              <a:rPr>
                <a:solidFill>
                  <a:schemeClr val="bg2">
                    <a:lumMod val="75000"/>
                  </a:schemeClr>
                </a:solidFill>
              </a:rPr>
            </a:br>
            <a:endParaRPr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12. Nil Tenancy Certificate.</a:t>
            </a:r>
            <a:br>
              <a:rPr lang="en-US" dirty="0">
                <a:solidFill>
                  <a:schemeClr val="bg2">
                    <a:lumMod val="75000"/>
                  </a:schemeClr>
                </a:solidFill>
              </a:rPr>
            </a:br>
            <a:endParaRPr lang="en-U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>
                <a:solidFill>
                  <a:schemeClr val="bg2">
                    <a:lumMod val="75000"/>
                  </a:schemeClr>
                </a:solidFill>
              </a:rPr>
              <a:t>13. Confirmation from the competent authority that there is no land acquisition proceedings.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985868"/>
          </a:xfrm>
        </p:spPr>
        <p:txBody>
          <a:bodyPr>
            <a:normAutofit/>
          </a:bodyPr>
          <a:lstStyle/>
          <a:p>
            <a:r>
              <a:rPr>
                <a:solidFill>
                  <a:schemeClr val="bg2">
                    <a:lumMod val="75000"/>
                  </a:schemeClr>
                </a:solidFill>
              </a:rPr>
              <a:t>14. Layout Plan Approval by the competent authority.</a:t>
            </a:r>
            <a:br>
              <a:rPr>
                <a:solidFill>
                  <a:schemeClr val="bg2">
                    <a:lumMod val="75000"/>
                  </a:schemeClr>
                </a:solidFill>
              </a:rPr>
            </a:br>
            <a:endParaRPr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68106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15. Property tax Certificate issued by the Revenue authority.</a:t>
            </a:r>
            <a:br>
              <a:rPr lang="en-US" dirty="0">
                <a:solidFill>
                  <a:schemeClr val="bg2">
                    <a:lumMod val="75000"/>
                  </a:schemeClr>
                </a:solidFill>
              </a:rPr>
            </a:br>
            <a:endParaRPr lang="en-U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909668"/>
          </a:xfrm>
        </p:spPr>
        <p:txBody>
          <a:bodyPr/>
          <a:lstStyle/>
          <a:p>
            <a:r>
              <a:rPr>
                <a:solidFill>
                  <a:schemeClr val="bg2">
                    <a:lumMod val="75000"/>
                  </a:schemeClr>
                </a:solidFill>
              </a:rPr>
              <a:t>16. Latest Tax Paid Receipts.</a:t>
            </a:r>
            <a:br>
              <a:rPr>
                <a:solidFill>
                  <a:schemeClr val="bg2">
                    <a:lumMod val="75000"/>
                  </a:schemeClr>
                </a:solidFill>
              </a:rPr>
            </a:br>
            <a:endParaRPr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681068"/>
          </a:xfrm>
        </p:spPr>
        <p:txBody>
          <a:bodyPr>
            <a:normAutofit/>
          </a:bodyPr>
          <a:lstStyle/>
          <a:p>
            <a:r>
              <a:rPr>
                <a:solidFill>
                  <a:schemeClr val="bg2">
                    <a:lumMod val="75000"/>
                  </a:schemeClr>
                </a:solidFill>
              </a:rPr>
              <a:t>17. Search Report for the last 30 years.</a:t>
            </a:r>
            <a:br>
              <a:rPr>
                <a:solidFill>
                  <a:schemeClr val="bg2">
                    <a:lumMod val="75000"/>
                  </a:schemeClr>
                </a:solidFill>
              </a:rPr>
            </a:br>
            <a:endParaRPr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528668"/>
          </a:xfrm>
        </p:spPr>
        <p:txBody>
          <a:bodyPr>
            <a:noAutofit/>
          </a:bodyPr>
          <a:lstStyle/>
          <a:p>
            <a:r>
              <a:rPr>
                <a:solidFill>
                  <a:schemeClr val="bg2">
                    <a:lumMod val="75000"/>
                  </a:schemeClr>
                </a:solidFill>
              </a:rPr>
              <a:t>18. Validity of AOS/Development agreement/ the Power of Attorney.</a:t>
            </a:r>
            <a:br>
              <a:rPr>
                <a:solidFill>
                  <a:schemeClr val="bg2">
                    <a:lumMod val="75000"/>
                  </a:schemeClr>
                </a:solidFill>
              </a:rPr>
            </a:br>
            <a:endParaRPr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452468"/>
          </a:xfrm>
        </p:spPr>
        <p:txBody>
          <a:bodyPr/>
          <a:lstStyle/>
          <a:p>
            <a:r>
              <a:rPr>
                <a:solidFill>
                  <a:schemeClr val="bg2">
                    <a:lumMod val="75000"/>
                  </a:schemeClr>
                </a:solidFill>
              </a:rPr>
              <a:t>19. Zonal Regulation Map.</a:t>
            </a:r>
            <a:br>
              <a:rPr>
                <a:solidFill>
                  <a:schemeClr val="bg2">
                    <a:lumMod val="75000"/>
                  </a:schemeClr>
                </a:solidFill>
              </a:rPr>
            </a:br>
            <a:endParaRPr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528668"/>
          </a:xfrm>
        </p:spPr>
        <p:txBody>
          <a:bodyPr/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20. Disputed cases</a:t>
            </a:r>
            <a:br>
              <a:rPr lang="en-US" dirty="0">
                <a:solidFill>
                  <a:schemeClr val="bg2">
                    <a:lumMod val="75000"/>
                  </a:schemeClr>
                </a:solidFill>
              </a:rPr>
            </a:br>
            <a:endParaRPr lang="en-U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452468"/>
          </a:xfrm>
        </p:spPr>
        <p:txBody>
          <a:bodyPr/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21. Civil Court cases</a:t>
            </a:r>
            <a:br>
              <a:rPr lang="en-US" dirty="0">
                <a:solidFill>
                  <a:schemeClr val="bg2">
                    <a:lumMod val="75000"/>
                  </a:schemeClr>
                </a:solidFill>
              </a:rPr>
            </a:br>
            <a:endParaRPr lang="en-U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60486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22.  Sale permission </a:t>
            </a:r>
            <a:r>
              <a:rPr lang="en-US" dirty="0" err="1">
                <a:solidFill>
                  <a:schemeClr val="bg2">
                    <a:lumMod val="75000"/>
                  </a:schemeClr>
                </a:solidFill>
              </a:rPr>
              <a:t>Wakf</a:t>
            </a:r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/trust/Charity commissioner </a:t>
            </a:r>
            <a:br>
              <a:rPr lang="en-US" dirty="0">
                <a:solidFill>
                  <a:schemeClr val="bg2">
                    <a:lumMod val="75000"/>
                  </a:schemeClr>
                </a:solidFill>
              </a:rPr>
            </a:br>
            <a:endParaRPr lang="en-U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45246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23. Collectors permission for collector’s land/SC and ST land.</a:t>
            </a:r>
            <a:br>
              <a:rPr lang="en-US" dirty="0">
                <a:solidFill>
                  <a:schemeClr val="bg2">
                    <a:lumMod val="75000"/>
                  </a:schemeClr>
                </a:solidFill>
              </a:rPr>
            </a:br>
            <a:endParaRPr lang="en-U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528668"/>
          </a:xfrm>
        </p:spPr>
        <p:txBody>
          <a:bodyPr/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24. Legal </a:t>
            </a:r>
            <a:r>
              <a:rPr lang="en-US" dirty="0" err="1">
                <a:solidFill>
                  <a:schemeClr val="bg2">
                    <a:lumMod val="75000"/>
                  </a:schemeClr>
                </a:solidFill>
              </a:rPr>
              <a:t>heirship</a:t>
            </a:r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 certificate.</a:t>
            </a:r>
            <a:br>
              <a:rPr lang="en-US" dirty="0">
                <a:solidFill>
                  <a:schemeClr val="bg2">
                    <a:lumMod val="75000"/>
                  </a:schemeClr>
                </a:solidFill>
              </a:rPr>
            </a:br>
            <a:endParaRPr lang="en-U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25. Death Certificate/Succession Certificate.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52866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26. Wills, Probate and Letters of Administration.</a:t>
            </a:r>
            <a:br>
              <a:rPr lang="en-US" dirty="0">
                <a:solidFill>
                  <a:schemeClr val="bg2">
                    <a:lumMod val="75000"/>
                  </a:schemeClr>
                </a:solidFill>
              </a:rPr>
            </a:br>
            <a:endParaRPr lang="en-U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60486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27. Collector’s permission under BTAL 1948.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45246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28. Road Lining/Highway/Railway setback.</a:t>
            </a:r>
            <a:br>
              <a:rPr lang="en-US" dirty="0">
                <a:solidFill>
                  <a:schemeClr val="bg2">
                    <a:lumMod val="75000"/>
                  </a:schemeClr>
                </a:solidFill>
              </a:rPr>
            </a:br>
            <a:endParaRPr lang="en-U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452468"/>
          </a:xfrm>
        </p:spPr>
        <p:txBody>
          <a:bodyPr/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29. Water availability.</a:t>
            </a:r>
            <a:br>
              <a:rPr lang="en-US" dirty="0">
                <a:solidFill>
                  <a:schemeClr val="bg2">
                    <a:lumMod val="75000"/>
                  </a:schemeClr>
                </a:solidFill>
              </a:rPr>
            </a:br>
            <a:endParaRPr lang="en-U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52866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30. Height restrictions of AAI/Funnel zone/FAC.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300068"/>
          </a:xfrm>
        </p:spPr>
        <p:txBody>
          <a:bodyPr/>
          <a:lstStyle/>
          <a:p>
            <a:r>
              <a:rPr>
                <a:solidFill>
                  <a:schemeClr val="bg2">
                    <a:lumMod val="75000"/>
                  </a:schemeClr>
                </a:solidFill>
              </a:rPr>
              <a:t>31. CDP/Development Plan.</a:t>
            </a:r>
            <a:br>
              <a:rPr>
                <a:solidFill>
                  <a:schemeClr val="bg2">
                    <a:lumMod val="75000"/>
                  </a:schemeClr>
                </a:solidFill>
              </a:rPr>
            </a:br>
            <a:endParaRPr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452468"/>
          </a:xfrm>
        </p:spPr>
        <p:txBody>
          <a:bodyPr/>
          <a:lstStyle/>
          <a:p>
            <a:r>
              <a:rPr>
                <a:solidFill>
                  <a:schemeClr val="bg2">
                    <a:lumMod val="75000"/>
                  </a:schemeClr>
                </a:solidFill>
              </a:rPr>
              <a:t>32. Land user under CDP.</a:t>
            </a:r>
            <a:br>
              <a:rPr>
                <a:solidFill>
                  <a:schemeClr val="bg2">
                    <a:lumMod val="75000"/>
                  </a:schemeClr>
                </a:solidFill>
              </a:rPr>
            </a:br>
            <a:endParaRPr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452468"/>
          </a:xfrm>
        </p:spPr>
        <p:txBody>
          <a:bodyPr/>
          <a:lstStyle/>
          <a:p>
            <a:r>
              <a:rPr>
                <a:solidFill>
                  <a:schemeClr val="bg2">
                    <a:lumMod val="75000"/>
                  </a:schemeClr>
                </a:solidFill>
              </a:rPr>
              <a:t>33. Change of Land User.</a:t>
            </a:r>
            <a:br>
              <a:rPr>
                <a:solidFill>
                  <a:schemeClr val="bg2">
                    <a:lumMod val="75000"/>
                  </a:schemeClr>
                </a:solidFill>
              </a:rPr>
            </a:br>
            <a:endParaRPr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604868"/>
          </a:xfrm>
        </p:spPr>
        <p:txBody>
          <a:bodyPr>
            <a:normAutofit/>
          </a:bodyPr>
          <a:lstStyle/>
          <a:p>
            <a:r>
              <a:rPr>
                <a:solidFill>
                  <a:schemeClr val="bg2">
                    <a:lumMod val="75000"/>
                  </a:schemeClr>
                </a:solidFill>
              </a:rPr>
              <a:t>34. Water  and other tax from municipal authorities.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Contact</a:t>
            </a:r>
            <a:br>
              <a:rPr lang="en-US" dirty="0" smtClean="0"/>
            </a:br>
            <a:r>
              <a:rPr lang="en-US" dirty="0" smtClean="0"/>
              <a:t>M.ARUNPRAKAASH</a:t>
            </a:r>
            <a:br>
              <a:rPr lang="en-US" dirty="0" smtClean="0"/>
            </a:br>
            <a:r>
              <a:rPr lang="en-US" dirty="0" smtClean="0"/>
              <a:t>Advocate High court Bombay</a:t>
            </a:r>
            <a:br>
              <a:rPr lang="en-US" dirty="0" smtClean="0"/>
            </a:br>
            <a:r>
              <a:rPr lang="en-US" dirty="0" smtClean="0">
                <a:hlinkClick r:id="rId2"/>
              </a:rPr>
              <a:t>vakilarun1@gmail.com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>
                <a:hlinkClick r:id="rId3"/>
              </a:rPr>
              <a:t>vakilarun@yahoo.com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9833843250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19</TotalTime>
  <Words>266</Words>
  <Application>Microsoft Office PowerPoint</Application>
  <PresentationFormat>On-screen Show (4:3)</PresentationFormat>
  <Paragraphs>36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Civic</vt:lpstr>
      <vt:lpstr>THE FOLLOWING ARE THE DOCUMENTS REQUIRED FOR PURCHASE OF CONVERTED REVENUE LANDS- Maharashtra:</vt:lpstr>
      <vt:lpstr>1. Title Deed </vt:lpstr>
      <vt:lpstr>2. Flow of title to 30 years</vt:lpstr>
      <vt:lpstr>3. N.A. Permission from the Collector/SDO. </vt:lpstr>
      <vt:lpstr>4. N.A. permission fine. </vt:lpstr>
      <vt:lpstr>5. Non-agricultural assessment receipt </vt:lpstr>
      <vt:lpstr>6. 7/12- Adhikar Abhilekh patrak issued by Talathi </vt:lpstr>
      <vt:lpstr>7.  Other Documents of ownership like sanad. </vt:lpstr>
      <vt:lpstr>8. Mutation Register Extracts </vt:lpstr>
      <vt:lpstr>9. Akarband/Tippani/Podi Extracts. </vt:lpstr>
      <vt:lpstr>10. Surveys/Boundary Map. </vt:lpstr>
      <vt:lpstr>11. Village Map. </vt:lpstr>
      <vt:lpstr>12. Nil Tenancy Certificate. </vt:lpstr>
      <vt:lpstr>13. Confirmation from the competent authority that there is no land acquisition proceedings.</vt:lpstr>
      <vt:lpstr>14. Layout Plan Approval by the competent authority. </vt:lpstr>
      <vt:lpstr>15. Property tax Certificate issued by the Revenue authority. </vt:lpstr>
      <vt:lpstr>16. Latest Tax Paid Receipts. </vt:lpstr>
      <vt:lpstr>17. Search Report for the last 30 years. </vt:lpstr>
      <vt:lpstr>18. Validity of AOS/Development agreement/ the Power of Attorney. </vt:lpstr>
      <vt:lpstr>19. Zonal Regulation Map. </vt:lpstr>
      <vt:lpstr>20. Disputed cases </vt:lpstr>
      <vt:lpstr>21. Civil Court cases </vt:lpstr>
      <vt:lpstr>22.  Sale permission Wakf/trust/Charity commissioner  </vt:lpstr>
      <vt:lpstr>23. Collectors permission for collector’s land/SC and ST land. </vt:lpstr>
      <vt:lpstr>24. Legal heirship certificate. </vt:lpstr>
      <vt:lpstr>25. Death Certificate/Succession Certificate.</vt:lpstr>
      <vt:lpstr>26. Wills, Probate and Letters of Administration. </vt:lpstr>
      <vt:lpstr>27. Collector’s permission under BTAL 1948. </vt:lpstr>
      <vt:lpstr>28. Road Lining/Highway/Railway setback. </vt:lpstr>
      <vt:lpstr>29. Water availability. </vt:lpstr>
      <vt:lpstr>30. Height restrictions of AAI/Funnel zone/FAC. </vt:lpstr>
      <vt:lpstr>31. CDP/Development Plan. </vt:lpstr>
      <vt:lpstr>32. Land user under CDP. </vt:lpstr>
      <vt:lpstr>33. Change of Land User. </vt:lpstr>
      <vt:lpstr>34. Water  and other tax from municipal authorities. </vt:lpstr>
      <vt:lpstr>Slide 36</vt:lpstr>
      <vt:lpstr>   Contact M.ARUNPRAKAASH Advocate High court Bombay vakilarun1@gmail.com vakilarun@yahoo.com 9833843250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FOLLOWING ARE THE DOCUMENTS REQUIRED FOR PURCHASE OF CONVERTED REVENUE LANDS- Maharashtra:</dc:title>
  <dc:creator>Computer</dc:creator>
  <cp:lastModifiedBy>arunprakaash</cp:lastModifiedBy>
  <cp:revision>7</cp:revision>
  <dcterms:created xsi:type="dcterms:W3CDTF">2010-09-03T06:38:35Z</dcterms:created>
  <dcterms:modified xsi:type="dcterms:W3CDTF">2011-04-08T07:44:23Z</dcterms:modified>
</cp:coreProperties>
</file>