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8" d="100"/>
          <a:sy n="68" d="100"/>
        </p:scale>
        <p:origin x="90"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IN"/>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IN"/>
          </a:p>
        </p:txBody>
      </p:sp>
      <p:sp>
        <p:nvSpPr>
          <p:cNvPr id="4" name="Date Placeholder 3"/>
          <p:cNvSpPr>
            <a:spLocks noGrp="1"/>
          </p:cNvSpPr>
          <p:nvPr>
            <p:ph type="dt" sz="half" idx="10"/>
          </p:nvPr>
        </p:nvSpPr>
        <p:spPr/>
        <p:txBody>
          <a:bodyPr/>
          <a:lstStyle/>
          <a:p>
            <a:fld id="{5686E432-30EA-4BB3-B118-9035D1A48CD3}" type="datetimeFigureOut">
              <a:rPr lang="en-IN" smtClean="0"/>
              <a:t>26-04-2020</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DA140C6-1707-45C2-BFF7-E4FC420C6B30}" type="slidenum">
              <a:rPr lang="en-IN" smtClean="0"/>
              <a:t>‹#›</a:t>
            </a:fld>
            <a:endParaRPr lang="en-IN"/>
          </a:p>
        </p:txBody>
      </p:sp>
    </p:spTree>
    <p:extLst>
      <p:ext uri="{BB962C8B-B14F-4D97-AF65-F5344CB8AC3E}">
        <p14:creationId xmlns:p14="http://schemas.microsoft.com/office/powerpoint/2010/main" val="34229745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5686E432-30EA-4BB3-B118-9035D1A48CD3}" type="datetimeFigureOut">
              <a:rPr lang="en-IN" smtClean="0"/>
              <a:t>26-04-2020</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DA140C6-1707-45C2-BFF7-E4FC420C6B30}" type="slidenum">
              <a:rPr lang="en-IN" smtClean="0"/>
              <a:t>‹#›</a:t>
            </a:fld>
            <a:endParaRPr lang="en-IN"/>
          </a:p>
        </p:txBody>
      </p:sp>
    </p:spTree>
    <p:extLst>
      <p:ext uri="{BB962C8B-B14F-4D97-AF65-F5344CB8AC3E}">
        <p14:creationId xmlns:p14="http://schemas.microsoft.com/office/powerpoint/2010/main" val="38590560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IN"/>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686E432-30EA-4BB3-B118-9035D1A48CD3}" type="datetimeFigureOut">
              <a:rPr lang="en-IN" smtClean="0"/>
              <a:t>26-04-2020</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DA140C6-1707-45C2-BFF7-E4FC420C6B30}" type="slidenum">
              <a:rPr lang="en-IN" smtClean="0"/>
              <a:t>‹#›</a:t>
            </a:fld>
            <a:endParaRPr lang="en-IN"/>
          </a:p>
        </p:txBody>
      </p:sp>
    </p:spTree>
    <p:extLst>
      <p:ext uri="{BB962C8B-B14F-4D97-AF65-F5344CB8AC3E}">
        <p14:creationId xmlns:p14="http://schemas.microsoft.com/office/powerpoint/2010/main" val="3472914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Date Placeholder 4"/>
          <p:cNvSpPr>
            <a:spLocks noGrp="1"/>
          </p:cNvSpPr>
          <p:nvPr>
            <p:ph type="dt" sz="half" idx="10"/>
          </p:nvPr>
        </p:nvSpPr>
        <p:spPr/>
        <p:txBody>
          <a:bodyPr/>
          <a:lstStyle/>
          <a:p>
            <a:fld id="{5686E432-30EA-4BB3-B118-9035D1A48CD3}" type="datetimeFigureOut">
              <a:rPr lang="en-IN" smtClean="0"/>
              <a:t>26-04-2020</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DA140C6-1707-45C2-BFF7-E4FC420C6B30}" type="slidenum">
              <a:rPr lang="en-IN" smtClean="0"/>
              <a:t>‹#›</a:t>
            </a:fld>
            <a:endParaRPr lang="en-IN"/>
          </a:p>
        </p:txBody>
      </p:sp>
    </p:spTree>
    <p:extLst>
      <p:ext uri="{BB962C8B-B14F-4D97-AF65-F5344CB8AC3E}">
        <p14:creationId xmlns:p14="http://schemas.microsoft.com/office/powerpoint/2010/main" val="6426025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IN"/>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7" name="Date Placeholder 6"/>
          <p:cNvSpPr>
            <a:spLocks noGrp="1"/>
          </p:cNvSpPr>
          <p:nvPr>
            <p:ph type="dt" sz="half" idx="10"/>
          </p:nvPr>
        </p:nvSpPr>
        <p:spPr/>
        <p:txBody>
          <a:bodyPr/>
          <a:lstStyle/>
          <a:p>
            <a:fld id="{5686E432-30EA-4BB3-B118-9035D1A48CD3}" type="datetimeFigureOut">
              <a:rPr lang="en-IN" smtClean="0"/>
              <a:t>26-04-2020</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2DA140C6-1707-45C2-BFF7-E4FC420C6B30}" type="slidenum">
              <a:rPr lang="en-IN" smtClean="0"/>
              <a:t>‹#›</a:t>
            </a:fld>
            <a:endParaRPr lang="en-IN"/>
          </a:p>
        </p:txBody>
      </p:sp>
    </p:spTree>
    <p:extLst>
      <p:ext uri="{BB962C8B-B14F-4D97-AF65-F5344CB8AC3E}">
        <p14:creationId xmlns:p14="http://schemas.microsoft.com/office/powerpoint/2010/main" val="36064725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Date Placeholder 2"/>
          <p:cNvSpPr>
            <a:spLocks noGrp="1"/>
          </p:cNvSpPr>
          <p:nvPr>
            <p:ph type="dt" sz="half" idx="10"/>
          </p:nvPr>
        </p:nvSpPr>
        <p:spPr/>
        <p:txBody>
          <a:bodyPr/>
          <a:lstStyle/>
          <a:p>
            <a:fld id="{5686E432-30EA-4BB3-B118-9035D1A48CD3}" type="datetimeFigureOut">
              <a:rPr lang="en-IN" smtClean="0"/>
              <a:t>26-04-2020</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DA140C6-1707-45C2-BFF7-E4FC420C6B30}" type="slidenum">
              <a:rPr lang="en-IN" smtClean="0"/>
              <a:t>‹#›</a:t>
            </a:fld>
            <a:endParaRPr lang="en-IN"/>
          </a:p>
        </p:txBody>
      </p:sp>
    </p:spTree>
    <p:extLst>
      <p:ext uri="{BB962C8B-B14F-4D97-AF65-F5344CB8AC3E}">
        <p14:creationId xmlns:p14="http://schemas.microsoft.com/office/powerpoint/2010/main" val="20671558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86E432-30EA-4BB3-B118-9035D1A48CD3}" type="datetimeFigureOut">
              <a:rPr lang="en-IN" smtClean="0"/>
              <a:t>26-04-2020</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2DA140C6-1707-45C2-BFF7-E4FC420C6B30}" type="slidenum">
              <a:rPr lang="en-IN" smtClean="0"/>
              <a:t>‹#›</a:t>
            </a:fld>
            <a:endParaRPr lang="en-IN"/>
          </a:p>
        </p:txBody>
      </p:sp>
    </p:spTree>
    <p:extLst>
      <p:ext uri="{BB962C8B-B14F-4D97-AF65-F5344CB8AC3E}">
        <p14:creationId xmlns:p14="http://schemas.microsoft.com/office/powerpoint/2010/main" val="40910808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IN"/>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686E432-30EA-4BB3-B118-9035D1A48CD3}" type="datetimeFigureOut">
              <a:rPr lang="en-IN" smtClean="0"/>
              <a:t>26-04-2020</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DA140C6-1707-45C2-BFF7-E4FC420C6B30}" type="slidenum">
              <a:rPr lang="en-IN" smtClean="0"/>
              <a:t>‹#›</a:t>
            </a:fld>
            <a:endParaRPr lang="en-IN"/>
          </a:p>
        </p:txBody>
      </p:sp>
    </p:spTree>
    <p:extLst>
      <p:ext uri="{BB962C8B-B14F-4D97-AF65-F5344CB8AC3E}">
        <p14:creationId xmlns:p14="http://schemas.microsoft.com/office/powerpoint/2010/main" val="21798577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IN"/>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686E432-30EA-4BB3-B118-9035D1A48CD3}" type="datetimeFigureOut">
              <a:rPr lang="en-IN" smtClean="0"/>
              <a:t>26-04-2020</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DA140C6-1707-45C2-BFF7-E4FC420C6B30}" type="slidenum">
              <a:rPr lang="en-IN" smtClean="0"/>
              <a:t>‹#›</a:t>
            </a:fld>
            <a:endParaRPr lang="en-IN"/>
          </a:p>
        </p:txBody>
      </p:sp>
    </p:spTree>
    <p:extLst>
      <p:ext uri="{BB962C8B-B14F-4D97-AF65-F5344CB8AC3E}">
        <p14:creationId xmlns:p14="http://schemas.microsoft.com/office/powerpoint/2010/main" val="7348175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5686E432-30EA-4BB3-B118-9035D1A48CD3}" type="datetimeFigureOut">
              <a:rPr lang="en-IN" smtClean="0"/>
              <a:t>26-04-2020</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DA140C6-1707-45C2-BFF7-E4FC420C6B30}" type="slidenum">
              <a:rPr lang="en-IN" smtClean="0"/>
              <a:t>‹#›</a:t>
            </a:fld>
            <a:endParaRPr lang="en-IN"/>
          </a:p>
        </p:txBody>
      </p:sp>
    </p:spTree>
    <p:extLst>
      <p:ext uri="{BB962C8B-B14F-4D97-AF65-F5344CB8AC3E}">
        <p14:creationId xmlns:p14="http://schemas.microsoft.com/office/powerpoint/2010/main" val="42439396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IN"/>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5686E432-30EA-4BB3-B118-9035D1A48CD3}" type="datetimeFigureOut">
              <a:rPr lang="en-IN" smtClean="0"/>
              <a:t>26-04-2020</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DA140C6-1707-45C2-BFF7-E4FC420C6B30}" type="slidenum">
              <a:rPr lang="en-IN" smtClean="0"/>
              <a:t>‹#›</a:t>
            </a:fld>
            <a:endParaRPr lang="en-IN"/>
          </a:p>
        </p:txBody>
      </p:sp>
    </p:spTree>
    <p:extLst>
      <p:ext uri="{BB962C8B-B14F-4D97-AF65-F5344CB8AC3E}">
        <p14:creationId xmlns:p14="http://schemas.microsoft.com/office/powerpoint/2010/main" val="3249483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I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86E432-30EA-4BB3-B118-9035D1A48CD3}" type="datetimeFigureOut">
              <a:rPr lang="en-IN" smtClean="0"/>
              <a:t>26-04-2020</a:t>
            </a:fld>
            <a:endParaRPr lang="en-I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A140C6-1707-45C2-BFF7-E4FC420C6B30}" type="slidenum">
              <a:rPr lang="en-IN" smtClean="0"/>
              <a:t>‹#›</a:t>
            </a:fld>
            <a:endParaRPr lang="en-IN"/>
          </a:p>
        </p:txBody>
      </p:sp>
    </p:spTree>
    <p:extLst>
      <p:ext uri="{BB962C8B-B14F-4D97-AF65-F5344CB8AC3E}">
        <p14:creationId xmlns:p14="http://schemas.microsoft.com/office/powerpoint/2010/main" val="35208242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l="-26000" r="-26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883876" y="323557"/>
            <a:ext cx="7019779" cy="1448973"/>
          </a:xfrm>
        </p:spPr>
        <p:txBody>
          <a:bodyPr>
            <a:normAutofit fontScale="90000"/>
          </a:bodyPr>
          <a:lstStyle/>
          <a:p>
            <a:r>
              <a:rPr lang="en-IN" dirty="0" err="1" smtClean="0"/>
              <a:t>Carrer</a:t>
            </a:r>
            <a:r>
              <a:rPr lang="en-IN" dirty="0" smtClean="0"/>
              <a:t> In Arbitration By Mr. </a:t>
            </a:r>
            <a:r>
              <a:rPr lang="en-IN" dirty="0" err="1" smtClean="0"/>
              <a:t>Ratan</a:t>
            </a:r>
            <a:r>
              <a:rPr lang="en-IN" dirty="0" smtClean="0"/>
              <a:t> K </a:t>
            </a:r>
            <a:r>
              <a:rPr lang="en-IN" dirty="0" err="1" smtClean="0"/>
              <a:t>Singh,FCIArb</a:t>
            </a:r>
            <a:r>
              <a:rPr lang="en-IN" dirty="0" smtClean="0"/>
              <a:t> </a:t>
            </a:r>
            <a:endParaRPr lang="en-IN" dirty="0"/>
          </a:p>
        </p:txBody>
      </p:sp>
      <p:sp>
        <p:nvSpPr>
          <p:cNvPr id="3" name="Subtitle 2"/>
          <p:cNvSpPr>
            <a:spLocks noGrp="1"/>
          </p:cNvSpPr>
          <p:nvPr>
            <p:ph type="subTitle" idx="1"/>
          </p:nvPr>
        </p:nvSpPr>
        <p:spPr>
          <a:xfrm>
            <a:off x="1524000" y="1620982"/>
            <a:ext cx="9144000" cy="3636818"/>
          </a:xfrm>
        </p:spPr>
        <p:txBody>
          <a:bodyPr>
            <a:normAutofit/>
          </a:bodyPr>
          <a:lstStyle/>
          <a:p>
            <a:endParaRPr lang="en-IN" dirty="0" smtClean="0"/>
          </a:p>
          <a:p>
            <a:r>
              <a:rPr lang="en-IN" dirty="0" smtClean="0"/>
              <a:t>Brief </a:t>
            </a:r>
            <a:r>
              <a:rPr lang="en-IN" dirty="0"/>
              <a:t>introduction of </a:t>
            </a:r>
            <a:r>
              <a:rPr lang="en-IN" dirty="0" smtClean="0"/>
              <a:t>Mr. </a:t>
            </a:r>
            <a:r>
              <a:rPr lang="en-IN" dirty="0" err="1" smtClean="0"/>
              <a:t>Ratan</a:t>
            </a:r>
            <a:r>
              <a:rPr lang="en-IN" dirty="0" smtClean="0"/>
              <a:t> </a:t>
            </a:r>
            <a:r>
              <a:rPr lang="en-IN" dirty="0"/>
              <a:t>K </a:t>
            </a:r>
            <a:r>
              <a:rPr lang="en-IN" dirty="0" smtClean="0"/>
              <a:t>Singh.</a:t>
            </a:r>
          </a:p>
          <a:p>
            <a:r>
              <a:rPr lang="en-IN" dirty="0"/>
              <a:t>Mr </a:t>
            </a:r>
            <a:r>
              <a:rPr lang="en-IN" dirty="0" err="1"/>
              <a:t>Ratan</a:t>
            </a:r>
            <a:r>
              <a:rPr lang="en-IN" dirty="0"/>
              <a:t> K </a:t>
            </a:r>
            <a:r>
              <a:rPr lang="en-IN" dirty="0" smtClean="0"/>
              <a:t>Singh </a:t>
            </a:r>
            <a:r>
              <a:rPr lang="en-IN" dirty="0"/>
              <a:t>is director of charted </a:t>
            </a:r>
            <a:r>
              <a:rPr lang="en-IN" dirty="0" smtClean="0"/>
              <a:t>institutes </a:t>
            </a:r>
            <a:r>
              <a:rPr lang="en-IN" dirty="0"/>
              <a:t>of arbitration </a:t>
            </a:r>
            <a:r>
              <a:rPr lang="en-IN" dirty="0" smtClean="0"/>
              <a:t>India </a:t>
            </a:r>
            <a:r>
              <a:rPr lang="en-IN" dirty="0"/>
              <a:t>for last 12 years and founder of </a:t>
            </a:r>
            <a:r>
              <a:rPr lang="en-IN" dirty="0" smtClean="0"/>
              <a:t>society </a:t>
            </a:r>
            <a:r>
              <a:rPr lang="en-IN" dirty="0"/>
              <a:t>for construction law, he has his chamber under the name of chambers of </a:t>
            </a:r>
            <a:r>
              <a:rPr lang="en-IN" dirty="0" smtClean="0"/>
              <a:t>Mr</a:t>
            </a:r>
            <a:r>
              <a:rPr lang="en-IN" dirty="0"/>
              <a:t>. rattan k Singh at Kailash I, Delhi</a:t>
            </a:r>
            <a:r>
              <a:rPr lang="en-IN" dirty="0" smtClean="0"/>
              <a:t>.</a:t>
            </a:r>
          </a:p>
          <a:p>
            <a:endParaRPr lang="en-IN" dirty="0" smtClean="0"/>
          </a:p>
          <a:p>
            <a:endParaRPr lang="en-IN" dirty="0" smtClean="0"/>
          </a:p>
          <a:p>
            <a:endParaRPr lang="en-IN" dirty="0"/>
          </a:p>
          <a:p>
            <a:endParaRPr lang="en-IN" dirty="0" smtClean="0"/>
          </a:p>
        </p:txBody>
      </p:sp>
    </p:spTree>
    <p:extLst>
      <p:ext uri="{BB962C8B-B14F-4D97-AF65-F5344CB8AC3E}">
        <p14:creationId xmlns:p14="http://schemas.microsoft.com/office/powerpoint/2010/main" val="2156085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6000" r="-26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Brief on what is Arbitration.</a:t>
            </a:r>
          </a:p>
        </p:txBody>
      </p:sp>
      <p:sp>
        <p:nvSpPr>
          <p:cNvPr id="3" name="Content Placeholder 2"/>
          <p:cNvSpPr>
            <a:spLocks noGrp="1"/>
          </p:cNvSpPr>
          <p:nvPr>
            <p:ph idx="1"/>
          </p:nvPr>
        </p:nvSpPr>
        <p:spPr/>
        <p:txBody>
          <a:bodyPr/>
          <a:lstStyle/>
          <a:p>
            <a:r>
              <a:rPr lang="en-IN" dirty="0"/>
              <a:t>As mentioned by sir there is no defined definition of arbitration and conciliation act the reason could be that sometimes defining a phrase leads to more questions than answers, in regard to this sir has given two tasks to be performed by the audience of webinar.</a:t>
            </a:r>
          </a:p>
          <a:p>
            <a:r>
              <a:rPr lang="en-IN" dirty="0"/>
              <a:t>In general though arbitration is a process and a way of private dispute resolution process of procedure agreed by the parties, there are two types of arbitration</a:t>
            </a:r>
            <a:r>
              <a:rPr lang="en-IN" dirty="0" smtClean="0"/>
              <a:t>.</a:t>
            </a:r>
          </a:p>
          <a:p>
            <a:r>
              <a:rPr lang="en-IN" dirty="0"/>
              <a:t>1.Institutional Arbitration.</a:t>
            </a:r>
          </a:p>
          <a:p>
            <a:r>
              <a:rPr lang="en-IN" dirty="0"/>
              <a:t>2. Ad hoc Arbitration.</a:t>
            </a:r>
          </a:p>
          <a:p>
            <a:endParaRPr lang="en-IN" dirty="0"/>
          </a:p>
          <a:p>
            <a:endParaRPr lang="en-IN" dirty="0"/>
          </a:p>
        </p:txBody>
      </p:sp>
    </p:spTree>
    <p:extLst>
      <p:ext uri="{BB962C8B-B14F-4D97-AF65-F5344CB8AC3E}">
        <p14:creationId xmlns:p14="http://schemas.microsoft.com/office/powerpoint/2010/main" val="14652282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6000" r="-26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Tasks</a:t>
            </a:r>
            <a:endParaRPr lang="en-IN" dirty="0"/>
          </a:p>
        </p:txBody>
      </p:sp>
      <p:sp>
        <p:nvSpPr>
          <p:cNvPr id="3" name="Content Placeholder 2"/>
          <p:cNvSpPr>
            <a:spLocks noGrp="1"/>
          </p:cNvSpPr>
          <p:nvPr>
            <p:ph idx="1"/>
          </p:nvPr>
        </p:nvSpPr>
        <p:spPr/>
        <p:txBody>
          <a:bodyPr/>
          <a:lstStyle/>
          <a:p>
            <a:r>
              <a:rPr lang="en-IN" dirty="0"/>
              <a:t>Task I</a:t>
            </a:r>
          </a:p>
          <a:p>
            <a:r>
              <a:rPr lang="en-IN" dirty="0"/>
              <a:t>Write Your definition of Arbitration after the webinar ends.</a:t>
            </a:r>
          </a:p>
          <a:p>
            <a:r>
              <a:rPr lang="en-IN" dirty="0"/>
              <a:t>Task II</a:t>
            </a:r>
          </a:p>
          <a:p>
            <a:r>
              <a:rPr lang="en-IN" dirty="0"/>
              <a:t>Since CPC and Evidence Law  does not apply to arbitration what all are the procedure one applies in arbitration?</a:t>
            </a:r>
          </a:p>
        </p:txBody>
      </p:sp>
    </p:spTree>
    <p:extLst>
      <p:ext uri="{BB962C8B-B14F-4D97-AF65-F5344CB8AC3E}">
        <p14:creationId xmlns:p14="http://schemas.microsoft.com/office/powerpoint/2010/main" val="36685312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6000" r="-26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Skill set of Litigation v. Arbitration Lawyers.</a:t>
            </a:r>
          </a:p>
        </p:txBody>
      </p:sp>
      <p:sp>
        <p:nvSpPr>
          <p:cNvPr id="3" name="Content Placeholder 2"/>
          <p:cNvSpPr>
            <a:spLocks noGrp="1"/>
          </p:cNvSpPr>
          <p:nvPr>
            <p:ph idx="1"/>
          </p:nvPr>
        </p:nvSpPr>
        <p:spPr/>
        <p:txBody>
          <a:bodyPr/>
          <a:lstStyle/>
          <a:p>
            <a:r>
              <a:rPr lang="en-IN" dirty="0"/>
              <a:t>Though both are not in total contradiction with each other but in litigation one requires a different skillset to understand the tailor made procedure by the in the arbitration proceedings.</a:t>
            </a:r>
          </a:p>
          <a:p>
            <a:r>
              <a:rPr lang="en-IN" dirty="0"/>
              <a:t>It must be understood that a good arbitrator would also be a good litigator.</a:t>
            </a:r>
          </a:p>
          <a:p>
            <a:r>
              <a:rPr lang="en-IN" dirty="0"/>
              <a:t>For example-: If you want to pursue a </a:t>
            </a:r>
            <a:r>
              <a:rPr lang="en-IN" dirty="0" smtClean="0"/>
              <a:t>carrier </a:t>
            </a:r>
            <a:r>
              <a:rPr lang="en-IN" dirty="0"/>
              <a:t>as a commercial or a corporate lawyer, one must appreciate that around 70% of commercial matters are adjudicated through arbitration and almost 100% of international commercial disputes.</a:t>
            </a:r>
          </a:p>
          <a:p>
            <a:endParaRPr lang="en-IN" dirty="0"/>
          </a:p>
        </p:txBody>
      </p:sp>
    </p:spTree>
    <p:extLst>
      <p:ext uri="{BB962C8B-B14F-4D97-AF65-F5344CB8AC3E}">
        <p14:creationId xmlns:p14="http://schemas.microsoft.com/office/powerpoint/2010/main" val="27028217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6000" r="-26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IN" b="1" dirty="0"/>
              <a:t>Importance of Different types of arbitration specifically international Arbitration for exposure</a:t>
            </a:r>
            <a:r>
              <a:rPr lang="en-IN" dirty="0"/>
              <a:t/>
            </a:r>
            <a:br>
              <a:rPr lang="en-IN" dirty="0"/>
            </a:br>
            <a:endParaRPr lang="en-IN" dirty="0"/>
          </a:p>
        </p:txBody>
      </p:sp>
      <p:sp>
        <p:nvSpPr>
          <p:cNvPr id="3" name="Content Placeholder 2"/>
          <p:cNvSpPr>
            <a:spLocks noGrp="1"/>
          </p:cNvSpPr>
          <p:nvPr>
            <p:ph idx="1"/>
          </p:nvPr>
        </p:nvSpPr>
        <p:spPr/>
        <p:txBody>
          <a:bodyPr/>
          <a:lstStyle/>
          <a:p>
            <a:r>
              <a:rPr lang="en-IN" dirty="0"/>
              <a:t>One must follow domestic, international as well as investment arbitration of different jurisdictions to understand the legal culture of different countries be it civil law, common law or </a:t>
            </a:r>
            <a:r>
              <a:rPr lang="en-IN" dirty="0" smtClean="0"/>
              <a:t>sharia </a:t>
            </a:r>
            <a:r>
              <a:rPr lang="en-IN" dirty="0"/>
              <a:t>law.</a:t>
            </a:r>
          </a:p>
          <a:p>
            <a:r>
              <a:rPr lang="en-IN" dirty="0"/>
              <a:t>The expectation in both the systems are different.</a:t>
            </a:r>
          </a:p>
          <a:p>
            <a:r>
              <a:rPr lang="en-IN" dirty="0"/>
              <a:t>For example in case of cross examination common law jurisdictions are more trained but that is not considered to be an essential element in the civil law countries where the judge </a:t>
            </a:r>
            <a:r>
              <a:rPr lang="en-IN" dirty="0" smtClean="0"/>
              <a:t>asks </a:t>
            </a:r>
            <a:r>
              <a:rPr lang="en-IN" dirty="0"/>
              <a:t>the questions if any.</a:t>
            </a:r>
          </a:p>
          <a:p>
            <a:endParaRPr lang="en-IN" dirty="0"/>
          </a:p>
        </p:txBody>
      </p:sp>
    </p:spTree>
    <p:extLst>
      <p:ext uri="{BB962C8B-B14F-4D97-AF65-F5344CB8AC3E}">
        <p14:creationId xmlns:p14="http://schemas.microsoft.com/office/powerpoint/2010/main" val="12853428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6000" r="-26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b="1" dirty="0"/>
              <a:t>Specific </a:t>
            </a:r>
            <a:r>
              <a:rPr lang="en-IN" b="1" dirty="0" err="1" smtClean="0"/>
              <a:t>Carrer</a:t>
            </a:r>
            <a:r>
              <a:rPr lang="en-IN" b="1" dirty="0" smtClean="0"/>
              <a:t> </a:t>
            </a:r>
            <a:r>
              <a:rPr lang="en-IN" b="1" dirty="0"/>
              <a:t>in the field of arbitration.</a:t>
            </a:r>
            <a:r>
              <a:rPr lang="en-IN" dirty="0"/>
              <a:t/>
            </a:r>
            <a:br>
              <a:rPr lang="en-IN" dirty="0"/>
            </a:br>
            <a:endParaRPr lang="en-IN" dirty="0"/>
          </a:p>
        </p:txBody>
      </p:sp>
      <p:sp>
        <p:nvSpPr>
          <p:cNvPr id="3" name="Content Placeholder 2"/>
          <p:cNvSpPr>
            <a:spLocks noGrp="1"/>
          </p:cNvSpPr>
          <p:nvPr>
            <p:ph idx="1"/>
          </p:nvPr>
        </p:nvSpPr>
        <p:spPr/>
        <p:txBody>
          <a:bodyPr>
            <a:normAutofit fontScale="92500" lnSpcReduction="20000"/>
          </a:bodyPr>
          <a:lstStyle/>
          <a:p>
            <a:pPr lvl="0"/>
            <a:r>
              <a:rPr lang="en-IN" dirty="0" smtClean="0"/>
              <a:t>Arbitration </a:t>
            </a:r>
            <a:r>
              <a:rPr lang="en-IN" dirty="0"/>
              <a:t>lawyer.</a:t>
            </a:r>
          </a:p>
          <a:p>
            <a:pPr lvl="0"/>
            <a:r>
              <a:rPr lang="en-IN" dirty="0"/>
              <a:t>Arbitrator.</a:t>
            </a:r>
          </a:p>
          <a:p>
            <a:pPr lvl="0"/>
            <a:r>
              <a:rPr lang="en-IN" dirty="0"/>
              <a:t>In house Arbitration Counsel.</a:t>
            </a:r>
          </a:p>
          <a:p>
            <a:pPr lvl="0"/>
            <a:r>
              <a:rPr lang="en-IN" dirty="0"/>
              <a:t>Tribunal Secretaries.</a:t>
            </a:r>
          </a:p>
          <a:p>
            <a:pPr lvl="0"/>
            <a:r>
              <a:rPr lang="en-IN" dirty="0"/>
              <a:t>International  </a:t>
            </a:r>
            <a:r>
              <a:rPr lang="en-IN" dirty="0" smtClean="0"/>
              <a:t>Bureaucrats.</a:t>
            </a:r>
            <a:endParaRPr lang="en-IN" dirty="0"/>
          </a:p>
          <a:p>
            <a:pPr lvl="0"/>
            <a:r>
              <a:rPr lang="en-IN" b="1" dirty="0"/>
              <a:t>Cited experts of Arbitration.</a:t>
            </a:r>
          </a:p>
          <a:p>
            <a:pPr marL="0" indent="0">
              <a:buNone/>
            </a:pPr>
            <a:r>
              <a:rPr lang="en-IN" dirty="0" smtClean="0"/>
              <a:t>  </a:t>
            </a:r>
            <a:r>
              <a:rPr lang="en-IN" b="1" dirty="0"/>
              <a:t>Experts in arbitration</a:t>
            </a:r>
            <a:endParaRPr lang="en-IN" dirty="0"/>
          </a:p>
          <a:p>
            <a:r>
              <a:rPr lang="en-IN" dirty="0"/>
              <a:t>An expert plays a Vitol role in the proceedings.</a:t>
            </a:r>
          </a:p>
          <a:p>
            <a:r>
              <a:rPr lang="en-IN" dirty="0"/>
              <a:t>For example if a matter is of construction arbitration, one might engage an engineer dealing or having expertise of delay, assumption and quantum of the situation.</a:t>
            </a:r>
          </a:p>
          <a:p>
            <a:endParaRPr lang="en-IN" dirty="0"/>
          </a:p>
        </p:txBody>
      </p:sp>
    </p:spTree>
    <p:extLst>
      <p:ext uri="{BB962C8B-B14F-4D97-AF65-F5344CB8AC3E}">
        <p14:creationId xmlns:p14="http://schemas.microsoft.com/office/powerpoint/2010/main" val="1515482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6000" r="-26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b="1" dirty="0"/>
              <a:t>Who all can become Arbitrators?</a:t>
            </a:r>
            <a:endParaRPr lang="en-IN" dirty="0"/>
          </a:p>
        </p:txBody>
      </p:sp>
      <p:sp>
        <p:nvSpPr>
          <p:cNvPr id="3" name="Content Placeholder 2"/>
          <p:cNvSpPr>
            <a:spLocks noGrp="1"/>
          </p:cNvSpPr>
          <p:nvPr>
            <p:ph idx="1"/>
          </p:nvPr>
        </p:nvSpPr>
        <p:spPr/>
        <p:txBody>
          <a:bodyPr/>
          <a:lstStyle/>
          <a:p>
            <a:pPr lvl="0"/>
            <a:r>
              <a:rPr lang="en-IN" dirty="0"/>
              <a:t>Lawyers. (must have an experience of 10 years)</a:t>
            </a:r>
          </a:p>
          <a:p>
            <a:pPr lvl="0"/>
            <a:r>
              <a:rPr lang="en-IN" dirty="0"/>
              <a:t>Engineer.</a:t>
            </a:r>
          </a:p>
          <a:p>
            <a:pPr lvl="0"/>
            <a:r>
              <a:rPr lang="en-IN" dirty="0"/>
              <a:t>Retired Judicial Officers.</a:t>
            </a:r>
          </a:p>
          <a:p>
            <a:pPr lvl="0"/>
            <a:r>
              <a:rPr lang="en-IN" dirty="0"/>
              <a:t>Architects.</a:t>
            </a:r>
          </a:p>
          <a:p>
            <a:pPr lvl="0"/>
            <a:r>
              <a:rPr lang="en-IN" dirty="0"/>
              <a:t>CA</a:t>
            </a:r>
          </a:p>
          <a:p>
            <a:pPr lvl="0"/>
            <a:r>
              <a:rPr lang="en-IN" dirty="0"/>
              <a:t>CS</a:t>
            </a:r>
          </a:p>
          <a:p>
            <a:pPr lvl="0"/>
            <a:r>
              <a:rPr lang="en-IN" dirty="0"/>
              <a:t>Bureaucrats.</a:t>
            </a:r>
          </a:p>
          <a:p>
            <a:pPr lvl="0"/>
            <a:r>
              <a:rPr lang="en-IN" dirty="0"/>
              <a:t>Ant expert of that particular field.</a:t>
            </a:r>
          </a:p>
          <a:p>
            <a:endParaRPr lang="en-IN" dirty="0"/>
          </a:p>
        </p:txBody>
      </p:sp>
    </p:spTree>
    <p:extLst>
      <p:ext uri="{BB962C8B-B14F-4D97-AF65-F5344CB8AC3E}">
        <p14:creationId xmlns:p14="http://schemas.microsoft.com/office/powerpoint/2010/main" val="10437959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6000" r="-26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b="1" dirty="0"/>
              <a:t>What all sources must one read for a great </a:t>
            </a:r>
            <a:r>
              <a:rPr lang="en-IN" b="1" dirty="0" smtClean="0"/>
              <a:t>beginning?</a:t>
            </a:r>
            <a:endParaRPr lang="en-IN" dirty="0"/>
          </a:p>
        </p:txBody>
      </p:sp>
      <p:sp>
        <p:nvSpPr>
          <p:cNvPr id="3" name="Content Placeholder 2"/>
          <p:cNvSpPr>
            <a:spLocks noGrp="1"/>
          </p:cNvSpPr>
          <p:nvPr>
            <p:ph idx="1"/>
          </p:nvPr>
        </p:nvSpPr>
        <p:spPr>
          <a:xfrm>
            <a:off x="838200" y="1690688"/>
            <a:ext cx="10515600" cy="5033669"/>
          </a:xfrm>
        </p:spPr>
        <p:txBody>
          <a:bodyPr>
            <a:normAutofit fontScale="62500" lnSpcReduction="20000"/>
          </a:bodyPr>
          <a:lstStyle/>
          <a:p>
            <a:pPr lvl="0"/>
            <a:r>
              <a:rPr lang="en-IN" dirty="0"/>
              <a:t>Start by old legislations. (Arbitration and conciliation act)</a:t>
            </a:r>
          </a:p>
          <a:p>
            <a:pPr lvl="0"/>
            <a:r>
              <a:rPr lang="en-IN" dirty="0"/>
              <a:t>Law Commissions Report.</a:t>
            </a:r>
          </a:p>
          <a:p>
            <a:pPr lvl="0"/>
            <a:r>
              <a:rPr lang="en-IN" dirty="0"/>
              <a:t>J. AP shah Committee Report.</a:t>
            </a:r>
          </a:p>
          <a:p>
            <a:pPr lvl="0"/>
            <a:r>
              <a:rPr lang="en-IN" dirty="0"/>
              <a:t>J. BN </a:t>
            </a:r>
            <a:r>
              <a:rPr lang="en-IN" dirty="0" err="1"/>
              <a:t>Srikrishna</a:t>
            </a:r>
            <a:r>
              <a:rPr lang="en-IN" dirty="0"/>
              <a:t> Committee Report.</a:t>
            </a:r>
          </a:p>
          <a:p>
            <a:pPr lvl="0"/>
            <a:r>
              <a:rPr lang="en-IN" dirty="0"/>
              <a:t>ICC rules, SIAC rules and rules of other institutional arbitration centres.</a:t>
            </a:r>
          </a:p>
          <a:p>
            <a:pPr lvl="0"/>
            <a:r>
              <a:rPr lang="en-IN" dirty="0"/>
              <a:t>UNCITRAL model law.</a:t>
            </a:r>
          </a:p>
          <a:p>
            <a:pPr lvl="0"/>
            <a:r>
              <a:rPr lang="en-IN" dirty="0"/>
              <a:t>Legislative History of UNCITRAL Model Law.</a:t>
            </a:r>
          </a:p>
          <a:p>
            <a:pPr lvl="0"/>
            <a:r>
              <a:rPr lang="en-IN" dirty="0"/>
              <a:t>Soft laws</a:t>
            </a:r>
          </a:p>
          <a:p>
            <a:pPr lvl="0"/>
            <a:r>
              <a:rPr lang="en-IN" dirty="0"/>
              <a:t>ICSID Awards.</a:t>
            </a:r>
          </a:p>
          <a:p>
            <a:pPr lvl="0"/>
            <a:r>
              <a:rPr lang="en-IN" dirty="0"/>
              <a:t>Law Reports.</a:t>
            </a:r>
          </a:p>
          <a:p>
            <a:pPr lvl="0"/>
            <a:r>
              <a:rPr lang="en-IN" dirty="0"/>
              <a:t>Arbitration Journal &amp; Awards.</a:t>
            </a:r>
          </a:p>
          <a:p>
            <a:pPr lvl="0"/>
            <a:r>
              <a:rPr lang="en-IN" dirty="0"/>
              <a:t>Books.</a:t>
            </a:r>
          </a:p>
          <a:p>
            <a:pPr lvl="0"/>
            <a:r>
              <a:rPr lang="en-IN" dirty="0"/>
              <a:t>Attend conferences and seminars.</a:t>
            </a:r>
          </a:p>
          <a:p>
            <a:pPr lvl="0"/>
            <a:r>
              <a:rPr lang="en-IN" dirty="0"/>
              <a:t>Student Memberships of different institutions.</a:t>
            </a:r>
          </a:p>
          <a:p>
            <a:pPr lvl="0"/>
            <a:r>
              <a:rPr lang="en-IN" dirty="0"/>
              <a:t>Participating in moot court competitions like Vis Vienna and Vis East Hong Kong.</a:t>
            </a:r>
          </a:p>
          <a:p>
            <a:endParaRPr lang="en-IN" dirty="0"/>
          </a:p>
        </p:txBody>
      </p:sp>
    </p:spTree>
    <p:extLst>
      <p:ext uri="{BB962C8B-B14F-4D97-AF65-F5344CB8AC3E}">
        <p14:creationId xmlns:p14="http://schemas.microsoft.com/office/powerpoint/2010/main" val="18796097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6000" r="-26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Q &amp; A</a:t>
            </a:r>
            <a:endParaRPr lang="en-IN" dirty="0"/>
          </a:p>
        </p:txBody>
      </p:sp>
      <p:sp>
        <p:nvSpPr>
          <p:cNvPr id="3" name="Content Placeholder 2"/>
          <p:cNvSpPr>
            <a:spLocks noGrp="1"/>
          </p:cNvSpPr>
          <p:nvPr>
            <p:ph idx="1"/>
          </p:nvPr>
        </p:nvSpPr>
        <p:spPr/>
        <p:txBody>
          <a:bodyPr>
            <a:normAutofit fontScale="85000" lnSpcReduction="20000"/>
          </a:bodyPr>
          <a:lstStyle/>
          <a:p>
            <a:r>
              <a:rPr lang="en-IN" b="1" dirty="0"/>
              <a:t>Q1. Whether a law degree is prerequisite for someone to become arbitrator.</a:t>
            </a:r>
            <a:endParaRPr lang="en-IN" dirty="0"/>
          </a:p>
          <a:p>
            <a:pPr lvl="0"/>
            <a:r>
              <a:rPr lang="en-IN" dirty="0"/>
              <a:t>No. please refer to who all can become arbitrator’s topic for more clarity.</a:t>
            </a:r>
          </a:p>
          <a:p>
            <a:r>
              <a:rPr lang="en-IN" b="1" dirty="0"/>
              <a:t>Q2. If the Tribunal is not bound by CPC and Evidence act, how is evidence taken in arbitration proceedings.</a:t>
            </a:r>
            <a:endParaRPr lang="en-IN" dirty="0"/>
          </a:p>
          <a:p>
            <a:pPr lvl="0"/>
            <a:r>
              <a:rPr lang="en-IN" dirty="0"/>
              <a:t>Section 19mentiones that the tribunal is not bound but it never the less does not pose a restriction and some provisions can be applied with the suitability of the case.</a:t>
            </a:r>
          </a:p>
          <a:p>
            <a:r>
              <a:rPr lang="en-IN" b="1" dirty="0"/>
              <a:t>Q3. Companies Want Arbitration, Mediation and all other mechanism in a combined manner and not just arbitration, does arbitrational proceedings allows for that?</a:t>
            </a:r>
            <a:endParaRPr lang="en-IN" dirty="0"/>
          </a:p>
          <a:p>
            <a:pPr lvl="0"/>
            <a:r>
              <a:rPr lang="en-IN" dirty="0"/>
              <a:t>Yes one can follow the AMA approach that is Arbitration, mediation and Arbitration when the proceeding is going on and if a settlement is reached section 30 allows for the same to be final settlement.</a:t>
            </a:r>
          </a:p>
          <a:p>
            <a:endParaRPr lang="en-IN" dirty="0"/>
          </a:p>
        </p:txBody>
      </p:sp>
    </p:spTree>
    <p:extLst>
      <p:ext uri="{BB962C8B-B14F-4D97-AF65-F5344CB8AC3E}">
        <p14:creationId xmlns:p14="http://schemas.microsoft.com/office/powerpoint/2010/main" val="34707772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6000" r="-26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Q &amp; A</a:t>
            </a:r>
            <a:endParaRPr lang="en-IN" dirty="0"/>
          </a:p>
        </p:txBody>
      </p:sp>
      <p:sp>
        <p:nvSpPr>
          <p:cNvPr id="3" name="Content Placeholder 2"/>
          <p:cNvSpPr>
            <a:spLocks noGrp="1"/>
          </p:cNvSpPr>
          <p:nvPr>
            <p:ph idx="1"/>
          </p:nvPr>
        </p:nvSpPr>
        <p:spPr>
          <a:xfrm>
            <a:off x="838200" y="1406770"/>
            <a:ext cx="10515600" cy="5451230"/>
          </a:xfrm>
        </p:spPr>
        <p:txBody>
          <a:bodyPr>
            <a:normAutofit fontScale="70000" lnSpcReduction="20000"/>
          </a:bodyPr>
          <a:lstStyle/>
          <a:p>
            <a:r>
              <a:rPr lang="en-IN" b="1" dirty="0"/>
              <a:t>Q4. What are some infrastructural problems with India as Far as inflow of foreign arbitration in India is concerned.</a:t>
            </a:r>
            <a:endParaRPr lang="en-IN" dirty="0"/>
          </a:p>
          <a:p>
            <a:pPr lvl="0"/>
            <a:r>
              <a:rPr lang="en-IN" dirty="0"/>
              <a:t>India never had a culture of institutional arbitration and mostly followed ad hoc arbitration leading to no uniform system and a lot of time and money consumption.</a:t>
            </a:r>
          </a:p>
          <a:p>
            <a:r>
              <a:rPr lang="en-IN" b="1" dirty="0"/>
              <a:t>Q5. Can please explain in brief arbitration proceeding step by step</a:t>
            </a:r>
            <a:r>
              <a:rPr lang="en-IN" b="1" dirty="0" smtClean="0"/>
              <a:t>.</a:t>
            </a:r>
            <a:endParaRPr lang="en-IN" dirty="0"/>
          </a:p>
          <a:p>
            <a:pPr lvl="0"/>
            <a:r>
              <a:rPr lang="en-IN" dirty="0"/>
              <a:t>Execution of Arbitration Agreement (initiation, execution and invocation)</a:t>
            </a:r>
          </a:p>
          <a:p>
            <a:pPr lvl="0"/>
            <a:r>
              <a:rPr lang="en-IN" dirty="0"/>
              <a:t>Constitution of Institution or tribunal</a:t>
            </a:r>
          </a:p>
          <a:p>
            <a:pPr lvl="1"/>
            <a:r>
              <a:rPr lang="en-IN" dirty="0"/>
              <a:t>Statement of claim and defence </a:t>
            </a:r>
          </a:p>
          <a:p>
            <a:pPr lvl="1"/>
            <a:r>
              <a:rPr lang="en-IN" dirty="0"/>
              <a:t>Counter claim and Reply to counter claim if any. </a:t>
            </a:r>
          </a:p>
          <a:p>
            <a:pPr lvl="0"/>
            <a:r>
              <a:rPr lang="en-IN" dirty="0"/>
              <a:t>Documents along Statement of claim and Statement of discovery.</a:t>
            </a:r>
          </a:p>
          <a:p>
            <a:pPr lvl="0"/>
            <a:r>
              <a:rPr lang="en-IN" dirty="0"/>
              <a:t>Process of Discovery.</a:t>
            </a:r>
          </a:p>
          <a:p>
            <a:pPr lvl="0"/>
            <a:r>
              <a:rPr lang="en-IN" dirty="0"/>
              <a:t>Supporting of Discovery.</a:t>
            </a:r>
          </a:p>
          <a:p>
            <a:pPr lvl="0"/>
            <a:r>
              <a:rPr lang="en-IN" dirty="0"/>
              <a:t>Supporting of Pleadings.</a:t>
            </a:r>
          </a:p>
          <a:p>
            <a:pPr lvl="0"/>
            <a:r>
              <a:rPr lang="en-IN" dirty="0"/>
              <a:t>Oral Submissions.</a:t>
            </a:r>
          </a:p>
          <a:p>
            <a:pPr lvl="0"/>
            <a:r>
              <a:rPr lang="en-IN" dirty="0" smtClean="0"/>
              <a:t>Deliberations.</a:t>
            </a:r>
            <a:endParaRPr lang="en-IN" dirty="0"/>
          </a:p>
          <a:p>
            <a:r>
              <a:rPr lang="en-IN" dirty="0"/>
              <a:t>The award becomes final binding and executed as a decree of court unless challenged on the ground mentioned above.</a:t>
            </a:r>
          </a:p>
          <a:p>
            <a:endParaRPr lang="en-IN" dirty="0"/>
          </a:p>
        </p:txBody>
      </p:sp>
    </p:spTree>
    <p:extLst>
      <p:ext uri="{BB962C8B-B14F-4D97-AF65-F5344CB8AC3E}">
        <p14:creationId xmlns:p14="http://schemas.microsoft.com/office/powerpoint/2010/main" val="7411684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6000" r="-26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Q&amp;A</a:t>
            </a:r>
            <a:endParaRPr lang="en-IN" dirty="0"/>
          </a:p>
        </p:txBody>
      </p:sp>
      <p:sp>
        <p:nvSpPr>
          <p:cNvPr id="3" name="Content Placeholder 2"/>
          <p:cNvSpPr>
            <a:spLocks noGrp="1"/>
          </p:cNvSpPr>
          <p:nvPr>
            <p:ph idx="1"/>
          </p:nvPr>
        </p:nvSpPr>
        <p:spPr/>
        <p:txBody>
          <a:bodyPr/>
          <a:lstStyle/>
          <a:p>
            <a:r>
              <a:rPr lang="en-IN" b="1" dirty="0"/>
              <a:t>Q6. How Important is Drafting of Arbitration Agreement.</a:t>
            </a:r>
            <a:endParaRPr lang="en-IN" dirty="0"/>
          </a:p>
          <a:p>
            <a:pPr lvl="0"/>
            <a:r>
              <a:rPr lang="en-IN" dirty="0"/>
              <a:t>It is one of the most important aspect since you include </a:t>
            </a:r>
            <a:r>
              <a:rPr lang="en-IN" dirty="0" err="1"/>
              <a:t>threre</a:t>
            </a:r>
            <a:r>
              <a:rPr lang="en-IN" dirty="0"/>
              <a:t> what you want.</a:t>
            </a:r>
          </a:p>
          <a:p>
            <a:r>
              <a:rPr lang="en-IN" dirty="0"/>
              <a:t>For example-:</a:t>
            </a:r>
          </a:p>
          <a:p>
            <a:pPr lvl="0"/>
            <a:r>
              <a:rPr lang="en-IN" dirty="0"/>
              <a:t>If you </a:t>
            </a:r>
            <a:r>
              <a:rPr lang="en-IN" dirty="0" smtClean="0"/>
              <a:t>want </a:t>
            </a:r>
            <a:r>
              <a:rPr lang="en-IN" dirty="0"/>
              <a:t>fixed time duration in an arbitration agreement mention it in the clause or agreement.</a:t>
            </a:r>
          </a:p>
          <a:p>
            <a:pPr lvl="0"/>
            <a:r>
              <a:rPr lang="en-IN" dirty="0"/>
              <a:t>If you want no cross examination mention it in the agreement.</a:t>
            </a:r>
          </a:p>
          <a:p>
            <a:r>
              <a:rPr lang="en-IN" dirty="0"/>
              <a:t>If you </a:t>
            </a:r>
            <a:r>
              <a:rPr lang="en-IN" dirty="0" smtClean="0"/>
              <a:t>want </a:t>
            </a:r>
            <a:r>
              <a:rPr lang="en-IN" dirty="0"/>
              <a:t>no discovery or oral hearing to be done mention it on the agreement.</a:t>
            </a:r>
          </a:p>
        </p:txBody>
      </p:sp>
    </p:spTree>
    <p:extLst>
      <p:ext uri="{BB962C8B-B14F-4D97-AF65-F5344CB8AC3E}">
        <p14:creationId xmlns:p14="http://schemas.microsoft.com/office/powerpoint/2010/main" val="31362543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887</TotalTime>
  <Words>957</Words>
  <Application>Microsoft Office PowerPoint</Application>
  <PresentationFormat>Widescreen</PresentationFormat>
  <Paragraphs>88</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Calibri Light</vt:lpstr>
      <vt:lpstr>Office Theme</vt:lpstr>
      <vt:lpstr>Carrer In Arbitration By Mr. Ratan K Singh,FCIArb </vt:lpstr>
      <vt:lpstr>Brief on what is Arbitration.</vt:lpstr>
      <vt:lpstr>Tasks</vt:lpstr>
      <vt:lpstr>Skill set of Litigation v. Arbitration Lawyers.</vt:lpstr>
      <vt:lpstr>Importance of Different types of arbitration specifically international Arbitration for exposure </vt:lpstr>
      <vt:lpstr>Specific Carrer in the field of arbitration. </vt:lpstr>
      <vt:lpstr>Who all can become Arbitrators?</vt:lpstr>
      <vt:lpstr>What all sources must one read for a great beginning?</vt:lpstr>
      <vt:lpstr>Q &amp; A</vt:lpstr>
      <vt:lpstr>Q &amp; A</vt:lpstr>
      <vt:lpstr>Q&amp;A</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Windows User</cp:lastModifiedBy>
  <cp:revision>7</cp:revision>
  <dcterms:created xsi:type="dcterms:W3CDTF">2020-04-26T15:15:53Z</dcterms:created>
  <dcterms:modified xsi:type="dcterms:W3CDTF">2020-04-27T06:03:44Z</dcterms:modified>
</cp:coreProperties>
</file>