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66" r:id="rId5"/>
    <p:sldId id="267" r:id="rId6"/>
    <p:sldId id="259" r:id="rId7"/>
    <p:sldId id="260" r:id="rId8"/>
    <p:sldId id="261" r:id="rId9"/>
    <p:sldId id="262" r:id="rId10"/>
    <p:sldId id="263" r:id="rId11"/>
    <p:sldId id="264" r:id="rId12"/>
    <p:sldId id="265"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94660"/>
  </p:normalViewPr>
  <p:slideViewPr>
    <p:cSldViewPr>
      <p:cViewPr>
        <p:scale>
          <a:sx n="79" d="100"/>
          <a:sy n="79" d="100"/>
        </p:scale>
        <p:origin x="1589" y="115"/>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ata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0E156D-7206-446D-985C-83A9B7718209}" type="doc">
      <dgm:prSet loTypeId="urn:microsoft.com/office/officeart/2018/2/layout/IconLabel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F26BB3FC-7E71-4D34-BE5B-96B6B6332561}">
      <dgm:prSet custT="1"/>
      <dgm:spPr/>
      <dgm:t>
        <a:bodyPr/>
        <a:lstStyle/>
        <a:p>
          <a:pPr algn="just"/>
          <a:r>
            <a:rPr lang="en-US" sz="1100" dirty="0">
              <a:latin typeface="Bahnschrift" panose="020B0502040204020203" pitchFamily="34" charset="0"/>
            </a:rPr>
            <a:t>An FIR is such a document where one must provide truly or nearby truly all the facts and details of everything that has happened, as an FIR is a very important document in any investigation. Though various Courts have stated that an FIR is not an Encyclopedia and not all facts must be disclosed in the FIR, my practical experience is that FIR is a very important document and one </a:t>
          </a:r>
          <a:r>
            <a:rPr lang="en-US" sz="1100" b="1" dirty="0">
              <a:latin typeface="Bahnschrift" panose="020B0502040204020203" pitchFamily="34" charset="0"/>
            </a:rPr>
            <a:t>MUST</a:t>
          </a:r>
          <a:r>
            <a:rPr lang="en-US" sz="1100" dirty="0">
              <a:latin typeface="Bahnschrift" panose="020B0502040204020203" pitchFamily="34" charset="0"/>
            </a:rPr>
            <a:t> give all the details in the FIR as much as is possible. Because, the defense lawyer can use a little bit omission against the victim as a contradiction. Therefore, all the details that the victim has at that time must be provided in the FIR. </a:t>
          </a:r>
        </a:p>
      </dgm:t>
    </dgm:pt>
    <dgm:pt modelId="{AC56D532-6017-48D5-9F97-D06D4B0C5C05}" type="parTrans" cxnId="{FDACA722-D5A3-4AFD-90FC-283FD83F48ED}">
      <dgm:prSet/>
      <dgm:spPr/>
      <dgm:t>
        <a:bodyPr/>
        <a:lstStyle/>
        <a:p>
          <a:endParaRPr lang="en-US"/>
        </a:p>
      </dgm:t>
    </dgm:pt>
    <dgm:pt modelId="{F0B16129-72A5-44DB-B115-EFFE58EB2833}" type="sibTrans" cxnId="{FDACA722-D5A3-4AFD-90FC-283FD83F48ED}">
      <dgm:prSet/>
      <dgm:spPr/>
      <dgm:t>
        <a:bodyPr/>
        <a:lstStyle/>
        <a:p>
          <a:endParaRPr lang="en-US"/>
        </a:p>
      </dgm:t>
    </dgm:pt>
    <dgm:pt modelId="{F7C8D3B2-28C8-47C0-B071-7C6BA1E4E000}">
      <dgm:prSet custT="1"/>
      <dgm:spPr/>
      <dgm:t>
        <a:bodyPr/>
        <a:lstStyle/>
        <a:p>
          <a:pPr algn="just"/>
          <a:r>
            <a:rPr lang="en-US" sz="1200" b="1" dirty="0">
              <a:latin typeface="Bahnschrift" panose="020B0502040204020203" pitchFamily="34" charset="0"/>
            </a:rPr>
            <a:t>For instance</a:t>
          </a:r>
          <a:r>
            <a:rPr lang="en-US" sz="1200" dirty="0">
              <a:latin typeface="Bahnschrift" panose="020B0502040204020203" pitchFamily="34" charset="0"/>
            </a:rPr>
            <a:t>, in a case there were four accused, but the victim has stated in the complaint that there were three people A, B and C which is recorded, and FIR is filed. Later when the statement is given under Section 161 </a:t>
          </a:r>
          <a:r>
            <a:rPr lang="en-US" sz="1200" dirty="0" err="1">
              <a:latin typeface="Bahnschrift" panose="020B0502040204020203" pitchFamily="34" charset="0"/>
            </a:rPr>
            <a:t>CrPC</a:t>
          </a:r>
          <a:r>
            <a:rPr lang="en-US" sz="1200" dirty="0">
              <a:latin typeface="Bahnschrift" panose="020B0502040204020203" pitchFamily="34" charset="0"/>
            </a:rPr>
            <a:t> and there are four names that are given, the same is called improvisation of statement which can be used by the defense counsel during the trial which will create a doubt on the prosecution that this is an after-thought created in the mind of the victim to implicate the new person D in a false case. </a:t>
          </a:r>
        </a:p>
      </dgm:t>
    </dgm:pt>
    <dgm:pt modelId="{F60797CD-F979-4E1C-95C1-6C7F07B91C76}" type="parTrans" cxnId="{77CE3CAB-DCC9-4BA9-91AB-82306A8F1F60}">
      <dgm:prSet/>
      <dgm:spPr/>
      <dgm:t>
        <a:bodyPr/>
        <a:lstStyle/>
        <a:p>
          <a:endParaRPr lang="en-US"/>
        </a:p>
      </dgm:t>
    </dgm:pt>
    <dgm:pt modelId="{4E8C56E1-3EF3-413F-8605-CA024402768E}" type="sibTrans" cxnId="{77CE3CAB-DCC9-4BA9-91AB-82306A8F1F60}">
      <dgm:prSet/>
      <dgm:spPr/>
      <dgm:t>
        <a:bodyPr/>
        <a:lstStyle/>
        <a:p>
          <a:endParaRPr lang="en-US"/>
        </a:p>
      </dgm:t>
    </dgm:pt>
    <dgm:pt modelId="{013492BC-7C7E-4682-9BD6-FC45DC1B5CEF}" type="pres">
      <dgm:prSet presAssocID="{E30E156D-7206-446D-985C-83A9B7718209}" presName="root" presStyleCnt="0">
        <dgm:presLayoutVars>
          <dgm:dir/>
          <dgm:resizeHandles val="exact"/>
        </dgm:presLayoutVars>
      </dgm:prSet>
      <dgm:spPr/>
    </dgm:pt>
    <dgm:pt modelId="{8B6CBC4F-97BC-4604-BF52-D3AAB4EFA8BD}" type="pres">
      <dgm:prSet presAssocID="{F26BB3FC-7E71-4D34-BE5B-96B6B6332561}" presName="compNode" presStyleCnt="0"/>
      <dgm:spPr/>
    </dgm:pt>
    <dgm:pt modelId="{85642269-7ADA-4201-897F-ABD8D1C7F0B0}" type="pres">
      <dgm:prSet presAssocID="{F26BB3FC-7E71-4D34-BE5B-96B6B6332561}" presName="iconRect" presStyleLbl="node1" presStyleIdx="0" presStyleCnt="2" custLinFactX="-100000" custLinFactNeighborX="-106845" custLinFactNeighborY="5351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Detective"/>
        </a:ext>
      </dgm:extLst>
    </dgm:pt>
    <dgm:pt modelId="{731CF65A-65FF-4B10-B95B-C8BBBA05731C}" type="pres">
      <dgm:prSet presAssocID="{F26BB3FC-7E71-4D34-BE5B-96B6B6332561}" presName="spaceRect" presStyleCnt="0"/>
      <dgm:spPr/>
    </dgm:pt>
    <dgm:pt modelId="{BE96D53B-B491-4B30-8351-CA2AECB2AFFD}" type="pres">
      <dgm:prSet presAssocID="{F26BB3FC-7E71-4D34-BE5B-96B6B6332561}" presName="textRect" presStyleLbl="revTx" presStyleIdx="0" presStyleCnt="2" custScaleX="132827" custScaleY="78645" custLinFactY="-41832" custLinFactNeighborX="3663" custLinFactNeighborY="-100000">
        <dgm:presLayoutVars>
          <dgm:chMax val="1"/>
          <dgm:chPref val="1"/>
        </dgm:presLayoutVars>
      </dgm:prSet>
      <dgm:spPr/>
    </dgm:pt>
    <dgm:pt modelId="{987DF90B-5796-4A43-B041-8BA43BB0BC9E}" type="pres">
      <dgm:prSet presAssocID="{F0B16129-72A5-44DB-B115-EFFE58EB2833}" presName="sibTrans" presStyleCnt="0"/>
      <dgm:spPr/>
    </dgm:pt>
    <dgm:pt modelId="{7FDCB69E-55FC-4388-AF0B-B561F5F42DDD}" type="pres">
      <dgm:prSet presAssocID="{F7C8D3B2-28C8-47C0-B071-7C6BA1E4E000}" presName="compNode" presStyleCnt="0"/>
      <dgm:spPr/>
    </dgm:pt>
    <dgm:pt modelId="{E4EBF7EA-B0DF-4869-89AB-A8ED1A2A5179}" type="pres">
      <dgm:prSet presAssocID="{F7C8D3B2-28C8-47C0-B071-7C6BA1E4E000}" presName="iconRect" presStyleLbl="node1" presStyleIdx="1" presStyleCnt="2" custLinFactX="-100000" custLinFactNeighborX="-106845" custLinFactNeighborY="-1482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Statistics"/>
        </a:ext>
      </dgm:extLst>
    </dgm:pt>
    <dgm:pt modelId="{E1161E1F-759F-4346-8253-4292A7757B28}" type="pres">
      <dgm:prSet presAssocID="{F7C8D3B2-28C8-47C0-B071-7C6BA1E4E000}" presName="spaceRect" presStyleCnt="0"/>
      <dgm:spPr/>
    </dgm:pt>
    <dgm:pt modelId="{DC0C051F-1145-4471-8BFB-ABFA1550F368}" type="pres">
      <dgm:prSet presAssocID="{F7C8D3B2-28C8-47C0-B071-7C6BA1E4E000}" presName="textRect" presStyleLbl="revTx" presStyleIdx="1" presStyleCnt="2" custScaleX="136286" custScaleY="86065" custLinFactY="-73775" custLinFactNeighborX="4416" custLinFactNeighborY="-100000">
        <dgm:presLayoutVars>
          <dgm:chMax val="1"/>
          <dgm:chPref val="1"/>
        </dgm:presLayoutVars>
      </dgm:prSet>
      <dgm:spPr/>
    </dgm:pt>
  </dgm:ptLst>
  <dgm:cxnLst>
    <dgm:cxn modelId="{F36D6011-1EC4-445D-9760-D1F14F96E961}" type="presOf" srcId="{F26BB3FC-7E71-4D34-BE5B-96B6B6332561}" destId="{BE96D53B-B491-4B30-8351-CA2AECB2AFFD}" srcOrd="0" destOrd="0" presId="urn:microsoft.com/office/officeart/2018/2/layout/IconLabelList"/>
    <dgm:cxn modelId="{FDACA722-D5A3-4AFD-90FC-283FD83F48ED}" srcId="{E30E156D-7206-446D-985C-83A9B7718209}" destId="{F26BB3FC-7E71-4D34-BE5B-96B6B6332561}" srcOrd="0" destOrd="0" parTransId="{AC56D532-6017-48D5-9F97-D06D4B0C5C05}" sibTransId="{F0B16129-72A5-44DB-B115-EFFE58EB2833}"/>
    <dgm:cxn modelId="{A7B2B250-6D4A-4D97-80A4-5C9319C9B4FF}" type="presOf" srcId="{F7C8D3B2-28C8-47C0-B071-7C6BA1E4E000}" destId="{DC0C051F-1145-4471-8BFB-ABFA1550F368}" srcOrd="0" destOrd="0" presId="urn:microsoft.com/office/officeart/2018/2/layout/IconLabelList"/>
    <dgm:cxn modelId="{77CE3CAB-DCC9-4BA9-91AB-82306A8F1F60}" srcId="{E30E156D-7206-446D-985C-83A9B7718209}" destId="{F7C8D3B2-28C8-47C0-B071-7C6BA1E4E000}" srcOrd="1" destOrd="0" parTransId="{F60797CD-F979-4E1C-95C1-6C7F07B91C76}" sibTransId="{4E8C56E1-3EF3-413F-8605-CA024402768E}"/>
    <dgm:cxn modelId="{C256D0F1-71A0-4013-85AD-4D286B89F6E7}" type="presOf" srcId="{E30E156D-7206-446D-985C-83A9B7718209}" destId="{013492BC-7C7E-4682-9BD6-FC45DC1B5CEF}" srcOrd="0" destOrd="0" presId="urn:microsoft.com/office/officeart/2018/2/layout/IconLabelList"/>
    <dgm:cxn modelId="{6E64CC81-64D0-4C91-BA32-94219A3B3ED1}" type="presParOf" srcId="{013492BC-7C7E-4682-9BD6-FC45DC1B5CEF}" destId="{8B6CBC4F-97BC-4604-BF52-D3AAB4EFA8BD}" srcOrd="0" destOrd="0" presId="urn:microsoft.com/office/officeart/2018/2/layout/IconLabelList"/>
    <dgm:cxn modelId="{BC8E6A2E-9191-401D-AFB6-6399351BE9C8}" type="presParOf" srcId="{8B6CBC4F-97BC-4604-BF52-D3AAB4EFA8BD}" destId="{85642269-7ADA-4201-897F-ABD8D1C7F0B0}" srcOrd="0" destOrd="0" presId="urn:microsoft.com/office/officeart/2018/2/layout/IconLabelList"/>
    <dgm:cxn modelId="{4DD04A99-A04B-4540-B10C-6ACFD32F4DF9}" type="presParOf" srcId="{8B6CBC4F-97BC-4604-BF52-D3AAB4EFA8BD}" destId="{731CF65A-65FF-4B10-B95B-C8BBBA05731C}" srcOrd="1" destOrd="0" presId="urn:microsoft.com/office/officeart/2018/2/layout/IconLabelList"/>
    <dgm:cxn modelId="{BBDFB90B-855D-4682-BBD4-DBAE6663F3C9}" type="presParOf" srcId="{8B6CBC4F-97BC-4604-BF52-D3AAB4EFA8BD}" destId="{BE96D53B-B491-4B30-8351-CA2AECB2AFFD}" srcOrd="2" destOrd="0" presId="urn:microsoft.com/office/officeart/2018/2/layout/IconLabelList"/>
    <dgm:cxn modelId="{481445B8-93D3-4E57-861C-506548494409}" type="presParOf" srcId="{013492BC-7C7E-4682-9BD6-FC45DC1B5CEF}" destId="{987DF90B-5796-4A43-B041-8BA43BB0BC9E}" srcOrd="1" destOrd="0" presId="urn:microsoft.com/office/officeart/2018/2/layout/IconLabelList"/>
    <dgm:cxn modelId="{CEE4A2A4-259B-4E29-8681-ADF1C26D00DC}" type="presParOf" srcId="{013492BC-7C7E-4682-9BD6-FC45DC1B5CEF}" destId="{7FDCB69E-55FC-4388-AF0B-B561F5F42DDD}" srcOrd="2" destOrd="0" presId="urn:microsoft.com/office/officeart/2018/2/layout/IconLabelList"/>
    <dgm:cxn modelId="{8315189F-4372-4172-A64A-47DD77AD517B}" type="presParOf" srcId="{7FDCB69E-55FC-4388-AF0B-B561F5F42DDD}" destId="{E4EBF7EA-B0DF-4869-89AB-A8ED1A2A5179}" srcOrd="0" destOrd="0" presId="urn:microsoft.com/office/officeart/2018/2/layout/IconLabelList"/>
    <dgm:cxn modelId="{8D478094-432D-4C2D-87DD-5315F1098D7B}" type="presParOf" srcId="{7FDCB69E-55FC-4388-AF0B-B561F5F42DDD}" destId="{E1161E1F-759F-4346-8253-4292A7757B28}" srcOrd="1" destOrd="0" presId="urn:microsoft.com/office/officeart/2018/2/layout/IconLabelList"/>
    <dgm:cxn modelId="{51C7C899-4CDE-4496-A0AC-ED908CADC4B5}" type="presParOf" srcId="{7FDCB69E-55FC-4388-AF0B-B561F5F42DDD}" destId="{DC0C051F-1145-4471-8BFB-ABFA1550F36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8CAC3C-C02F-4401-AFF3-482E797BE79A}" type="doc">
      <dgm:prSet loTypeId="urn:microsoft.com/office/officeart/2018/2/layout/IconLabelList" loCatId="icon" qsTypeId="urn:microsoft.com/office/officeart/2005/8/quickstyle/simple1" qsCatId="simple" csTypeId="urn:microsoft.com/office/officeart/2005/8/colors/accent0_3" csCatId="mainScheme" phldr="1"/>
      <dgm:spPr/>
      <dgm:t>
        <a:bodyPr/>
        <a:lstStyle/>
        <a:p>
          <a:endParaRPr lang="en-US"/>
        </a:p>
      </dgm:t>
    </dgm:pt>
    <dgm:pt modelId="{8E13EF05-E751-4FB4-99D5-571771476DA0}">
      <dgm:prSet custT="1"/>
      <dgm:spPr/>
      <dgm:t>
        <a:bodyPr/>
        <a:lstStyle/>
        <a:p>
          <a:pPr algn="just">
            <a:lnSpc>
              <a:spcPct val="100000"/>
            </a:lnSpc>
          </a:pPr>
          <a:r>
            <a:rPr lang="en-US" sz="1100" dirty="0">
              <a:latin typeface="Bahnschrift" panose="020B0502040204020203" pitchFamily="34" charset="0"/>
            </a:rPr>
            <a:t>Section 156 refers to the power of the SHO to investigate cognizable cases without the order of the Magistrate. Thereafter, as soon as any information is made known to the SHO Section 157 comes into play where the occurrence report has to be made, as he is duty bound to do the same. As soon as such a report is made by the SHO he must make the Magistrate aware of the same within a reasonable period of time and the Magistrate can take action against the officer if he fails to do so. </a:t>
          </a:r>
        </a:p>
      </dgm:t>
    </dgm:pt>
    <dgm:pt modelId="{7D1B9474-7A78-49CA-937A-54EEFEE9BB0F}" type="parTrans" cxnId="{B46DE577-D13F-42F3-9FB4-EDF9EB2DB048}">
      <dgm:prSet/>
      <dgm:spPr/>
      <dgm:t>
        <a:bodyPr/>
        <a:lstStyle/>
        <a:p>
          <a:endParaRPr lang="en-US"/>
        </a:p>
      </dgm:t>
    </dgm:pt>
    <dgm:pt modelId="{D3C23B2B-0E62-42D3-8B53-F71EF487DB5D}" type="sibTrans" cxnId="{B46DE577-D13F-42F3-9FB4-EDF9EB2DB048}">
      <dgm:prSet/>
      <dgm:spPr/>
      <dgm:t>
        <a:bodyPr/>
        <a:lstStyle/>
        <a:p>
          <a:endParaRPr lang="en-US"/>
        </a:p>
      </dgm:t>
    </dgm:pt>
    <dgm:pt modelId="{799E161C-DB33-4823-B57B-77AF3B5C5EA1}">
      <dgm:prSet/>
      <dgm:spPr/>
      <dgm:t>
        <a:bodyPr/>
        <a:lstStyle/>
        <a:p>
          <a:pPr algn="just">
            <a:lnSpc>
              <a:spcPct val="100000"/>
            </a:lnSpc>
          </a:pPr>
          <a:r>
            <a:rPr lang="en-US" dirty="0">
              <a:latin typeface="Bahnschrift" panose="020B0502040204020203" pitchFamily="34" charset="0"/>
            </a:rPr>
            <a:t>Section 159 comes into play when the FIR is registered but the officer sees no merit in the same and files for closure of the same case. Then, once the Magistrate looks into the contents of the FIR they can give orders to the SHO to take action in the said case. This is the privileged power of the Magistrate itself. The Magistrate can also depute a Sub-ordinate Magistrate to do the preliminary enquiry on it and handover the same to an MM so that appropriate action can be taken. </a:t>
          </a:r>
        </a:p>
      </dgm:t>
    </dgm:pt>
    <dgm:pt modelId="{2AD0B3E5-DABE-444A-991D-D89F66654C4B}" type="parTrans" cxnId="{49563430-0B97-424B-B7A6-537EFEFA7980}">
      <dgm:prSet/>
      <dgm:spPr/>
      <dgm:t>
        <a:bodyPr/>
        <a:lstStyle/>
        <a:p>
          <a:endParaRPr lang="en-US"/>
        </a:p>
      </dgm:t>
    </dgm:pt>
    <dgm:pt modelId="{626B4E40-C47E-4FD2-BA08-C4BBA58E8044}" type="sibTrans" cxnId="{49563430-0B97-424B-B7A6-537EFEFA7980}">
      <dgm:prSet/>
      <dgm:spPr/>
      <dgm:t>
        <a:bodyPr/>
        <a:lstStyle/>
        <a:p>
          <a:endParaRPr lang="en-US"/>
        </a:p>
      </dgm:t>
    </dgm:pt>
    <dgm:pt modelId="{F0C143DF-D981-4302-AD9E-BEE4CCAA1F9E}" type="pres">
      <dgm:prSet presAssocID="{A08CAC3C-C02F-4401-AFF3-482E797BE79A}" presName="root" presStyleCnt="0">
        <dgm:presLayoutVars>
          <dgm:dir/>
          <dgm:resizeHandles val="exact"/>
        </dgm:presLayoutVars>
      </dgm:prSet>
      <dgm:spPr/>
    </dgm:pt>
    <dgm:pt modelId="{1E57CA94-B400-4BF3-81C6-B54CE299FE8A}" type="pres">
      <dgm:prSet presAssocID="{8E13EF05-E751-4FB4-99D5-571771476DA0}" presName="compNode" presStyleCnt="0"/>
      <dgm:spPr/>
    </dgm:pt>
    <dgm:pt modelId="{7436D5F1-2476-491D-9959-88FDED05594F}" type="pres">
      <dgm:prSet presAssocID="{8E13EF05-E751-4FB4-99D5-571771476DA0}" presName="iconRect" presStyleLbl="node1" presStyleIdx="0" presStyleCnt="2" custScaleX="125733" custScaleY="123878" custLinFactNeighborX="-10875" custLinFactNeighborY="3256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Court"/>
        </a:ext>
      </dgm:extLst>
    </dgm:pt>
    <dgm:pt modelId="{4488717B-1064-4165-9415-83051115F2F8}" type="pres">
      <dgm:prSet presAssocID="{8E13EF05-E751-4FB4-99D5-571771476DA0}" presName="spaceRect" presStyleCnt="0"/>
      <dgm:spPr/>
    </dgm:pt>
    <dgm:pt modelId="{5125555A-988D-4762-AA63-F463C3976D45}" type="pres">
      <dgm:prSet presAssocID="{8E13EF05-E751-4FB4-99D5-571771476DA0}" presName="textRect" presStyleLbl="revTx" presStyleIdx="0" presStyleCnt="2" custLinFactNeighborX="-5257" custLinFactNeighborY="-10210">
        <dgm:presLayoutVars>
          <dgm:chMax val="1"/>
          <dgm:chPref val="1"/>
        </dgm:presLayoutVars>
      </dgm:prSet>
      <dgm:spPr/>
    </dgm:pt>
    <dgm:pt modelId="{97D5A784-86F5-4C34-ADA2-DC83F2F9DBBE}" type="pres">
      <dgm:prSet presAssocID="{D3C23B2B-0E62-42D3-8B53-F71EF487DB5D}" presName="sibTrans" presStyleCnt="0"/>
      <dgm:spPr/>
    </dgm:pt>
    <dgm:pt modelId="{9B59BE85-3463-4951-A603-CB028A400383}" type="pres">
      <dgm:prSet presAssocID="{799E161C-DB33-4823-B57B-77AF3B5C5EA1}" presName="compNode" presStyleCnt="0"/>
      <dgm:spPr/>
    </dgm:pt>
    <dgm:pt modelId="{8138F6CB-A63B-4DB0-9507-B5DC1E097ABE}" type="pres">
      <dgm:prSet presAssocID="{799E161C-DB33-4823-B57B-77AF3B5C5EA1}" presName="iconRect" presStyleLbl="node1" presStyleIdx="1" presStyleCnt="2" custLinFactNeighborX="21384" custLinFactNeighborY="36099"/>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Contract"/>
        </a:ext>
      </dgm:extLst>
    </dgm:pt>
    <dgm:pt modelId="{1016D19A-2E91-41F0-B46E-86C14399EC23}" type="pres">
      <dgm:prSet presAssocID="{799E161C-DB33-4823-B57B-77AF3B5C5EA1}" presName="spaceRect" presStyleCnt="0"/>
      <dgm:spPr/>
    </dgm:pt>
    <dgm:pt modelId="{976330EA-ACC5-4C40-8EAA-A11BB999DDEC}" type="pres">
      <dgm:prSet presAssocID="{799E161C-DB33-4823-B57B-77AF3B5C5EA1}" presName="textRect" presStyleLbl="revTx" presStyleIdx="1" presStyleCnt="2" custLinFactNeighborX="11368" custLinFactNeighborY="-9085">
        <dgm:presLayoutVars>
          <dgm:chMax val="1"/>
          <dgm:chPref val="1"/>
        </dgm:presLayoutVars>
      </dgm:prSet>
      <dgm:spPr/>
    </dgm:pt>
  </dgm:ptLst>
  <dgm:cxnLst>
    <dgm:cxn modelId="{49563430-0B97-424B-B7A6-537EFEFA7980}" srcId="{A08CAC3C-C02F-4401-AFF3-482E797BE79A}" destId="{799E161C-DB33-4823-B57B-77AF3B5C5EA1}" srcOrd="1" destOrd="0" parTransId="{2AD0B3E5-DABE-444A-991D-D89F66654C4B}" sibTransId="{626B4E40-C47E-4FD2-BA08-C4BBA58E8044}"/>
    <dgm:cxn modelId="{64CDE15F-7505-49C7-AD37-6614DF6C6B7E}" type="presOf" srcId="{A08CAC3C-C02F-4401-AFF3-482E797BE79A}" destId="{F0C143DF-D981-4302-AD9E-BEE4CCAA1F9E}" srcOrd="0" destOrd="0" presId="urn:microsoft.com/office/officeart/2018/2/layout/IconLabelList"/>
    <dgm:cxn modelId="{687E806D-26FD-47CC-B723-68AE8D15C46F}" type="presOf" srcId="{8E13EF05-E751-4FB4-99D5-571771476DA0}" destId="{5125555A-988D-4762-AA63-F463C3976D45}" srcOrd="0" destOrd="0" presId="urn:microsoft.com/office/officeart/2018/2/layout/IconLabelList"/>
    <dgm:cxn modelId="{B46DE577-D13F-42F3-9FB4-EDF9EB2DB048}" srcId="{A08CAC3C-C02F-4401-AFF3-482E797BE79A}" destId="{8E13EF05-E751-4FB4-99D5-571771476DA0}" srcOrd="0" destOrd="0" parTransId="{7D1B9474-7A78-49CA-937A-54EEFEE9BB0F}" sibTransId="{D3C23B2B-0E62-42D3-8B53-F71EF487DB5D}"/>
    <dgm:cxn modelId="{09CC9CAD-24B2-4E62-9799-8B92ED1E95D3}" type="presOf" srcId="{799E161C-DB33-4823-B57B-77AF3B5C5EA1}" destId="{976330EA-ACC5-4C40-8EAA-A11BB999DDEC}" srcOrd="0" destOrd="0" presId="urn:microsoft.com/office/officeart/2018/2/layout/IconLabelList"/>
    <dgm:cxn modelId="{C64A6A05-802C-4F68-B2EA-BA12488D3E8B}" type="presParOf" srcId="{F0C143DF-D981-4302-AD9E-BEE4CCAA1F9E}" destId="{1E57CA94-B400-4BF3-81C6-B54CE299FE8A}" srcOrd="0" destOrd="0" presId="urn:microsoft.com/office/officeart/2018/2/layout/IconLabelList"/>
    <dgm:cxn modelId="{7D86BCFF-DBF3-4C94-A1C6-6FE0F683A1DC}" type="presParOf" srcId="{1E57CA94-B400-4BF3-81C6-B54CE299FE8A}" destId="{7436D5F1-2476-491D-9959-88FDED05594F}" srcOrd="0" destOrd="0" presId="urn:microsoft.com/office/officeart/2018/2/layout/IconLabelList"/>
    <dgm:cxn modelId="{C88F4730-ED6D-439C-B1AB-D4F108A943CD}" type="presParOf" srcId="{1E57CA94-B400-4BF3-81C6-B54CE299FE8A}" destId="{4488717B-1064-4165-9415-83051115F2F8}" srcOrd="1" destOrd="0" presId="urn:microsoft.com/office/officeart/2018/2/layout/IconLabelList"/>
    <dgm:cxn modelId="{4B6818E5-6F9D-46AB-BC59-4ED87E3C6BCF}" type="presParOf" srcId="{1E57CA94-B400-4BF3-81C6-B54CE299FE8A}" destId="{5125555A-988D-4762-AA63-F463C3976D45}" srcOrd="2" destOrd="0" presId="urn:microsoft.com/office/officeart/2018/2/layout/IconLabelList"/>
    <dgm:cxn modelId="{D358D32A-97BC-40B2-BA2B-3AC493D84B8C}" type="presParOf" srcId="{F0C143DF-D981-4302-AD9E-BEE4CCAA1F9E}" destId="{97D5A784-86F5-4C34-ADA2-DC83F2F9DBBE}" srcOrd="1" destOrd="0" presId="urn:microsoft.com/office/officeart/2018/2/layout/IconLabelList"/>
    <dgm:cxn modelId="{DB95B7E2-5390-450B-8EFD-CE3799669BC3}" type="presParOf" srcId="{F0C143DF-D981-4302-AD9E-BEE4CCAA1F9E}" destId="{9B59BE85-3463-4951-A603-CB028A400383}" srcOrd="2" destOrd="0" presId="urn:microsoft.com/office/officeart/2018/2/layout/IconLabelList"/>
    <dgm:cxn modelId="{C05BAB35-DA15-4CD4-836D-1554D0B61FB9}" type="presParOf" srcId="{9B59BE85-3463-4951-A603-CB028A400383}" destId="{8138F6CB-A63B-4DB0-9507-B5DC1E097ABE}" srcOrd="0" destOrd="0" presId="urn:microsoft.com/office/officeart/2018/2/layout/IconLabelList"/>
    <dgm:cxn modelId="{A4A17051-D3A8-4E42-87E4-0A8CDDA33DF5}" type="presParOf" srcId="{9B59BE85-3463-4951-A603-CB028A400383}" destId="{1016D19A-2E91-41F0-B46E-86C14399EC23}" srcOrd="1" destOrd="0" presId="urn:microsoft.com/office/officeart/2018/2/layout/IconLabelList"/>
    <dgm:cxn modelId="{136FC0ED-C47F-4277-8404-B98518E871A1}" type="presParOf" srcId="{9B59BE85-3463-4951-A603-CB028A400383}" destId="{976330EA-ACC5-4C40-8EAA-A11BB999DDEC}" srcOrd="2" destOrd="0" presId="urn:microsoft.com/office/officeart/2018/2/layout/IconLabel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642269-7ADA-4201-897F-ABD8D1C7F0B0}">
      <dsp:nvSpPr>
        <dsp:cNvPr id="0" name=""/>
        <dsp:cNvSpPr/>
      </dsp:nvSpPr>
      <dsp:spPr>
        <a:xfrm>
          <a:off x="943" y="1018717"/>
          <a:ext cx="1058062" cy="1058062"/>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E96D53B-B491-4B30-8351-CA2AECB2AFFD}">
      <dsp:nvSpPr>
        <dsp:cNvPr id="0" name=""/>
        <dsp:cNvSpPr/>
      </dsp:nvSpPr>
      <dsp:spPr>
        <a:xfrm>
          <a:off x="1243103" y="808890"/>
          <a:ext cx="3123094" cy="62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488950">
            <a:lnSpc>
              <a:spcPct val="90000"/>
            </a:lnSpc>
            <a:spcBef>
              <a:spcPct val="0"/>
            </a:spcBef>
            <a:spcAft>
              <a:spcPct val="35000"/>
            </a:spcAft>
            <a:buNone/>
          </a:pPr>
          <a:r>
            <a:rPr lang="en-US" sz="1100" kern="1200" dirty="0">
              <a:latin typeface="Bahnschrift" panose="020B0502040204020203" pitchFamily="34" charset="0"/>
            </a:rPr>
            <a:t>An FIR is such a document where one must provide truly or nearby truly all the facts and details of everything that has happened, as an FIR is a very important document in any investigation. Though various Courts have stated that an FIR is not an Encyclopedia and not all facts must be disclosed in the FIR, my practical experience is that FIR is a very important document and one </a:t>
          </a:r>
          <a:r>
            <a:rPr lang="en-US" sz="1100" b="1" kern="1200" dirty="0">
              <a:latin typeface="Bahnschrift" panose="020B0502040204020203" pitchFamily="34" charset="0"/>
            </a:rPr>
            <a:t>MUST</a:t>
          </a:r>
          <a:r>
            <a:rPr lang="en-US" sz="1100" kern="1200" dirty="0">
              <a:latin typeface="Bahnschrift" panose="020B0502040204020203" pitchFamily="34" charset="0"/>
            </a:rPr>
            <a:t> give all the details in the FIR as much as is possible. Because, the defense lawyer can use a little bit omission against the victim as a contradiction. Therefore, all the details that the victim has at that time must be provided in the FIR. </a:t>
          </a:r>
        </a:p>
      </dsp:txBody>
      <dsp:txXfrm>
        <a:off x="1243103" y="808890"/>
        <a:ext cx="3123094" cy="627817"/>
      </dsp:txXfrm>
    </dsp:sp>
    <dsp:sp modelId="{E4EBF7EA-B0DF-4869-89AB-A8ED1A2A5179}">
      <dsp:nvSpPr>
        <dsp:cNvPr id="0" name=""/>
        <dsp:cNvSpPr/>
      </dsp:nvSpPr>
      <dsp:spPr>
        <a:xfrm>
          <a:off x="943" y="2999918"/>
          <a:ext cx="1058062" cy="1058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C0C051F-1145-4471-8BFB-ABFA1550F368}">
      <dsp:nvSpPr>
        <dsp:cNvPr id="0" name=""/>
        <dsp:cNvSpPr/>
      </dsp:nvSpPr>
      <dsp:spPr>
        <a:xfrm>
          <a:off x="1220143" y="3228523"/>
          <a:ext cx="3204424" cy="687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533400">
            <a:lnSpc>
              <a:spcPct val="90000"/>
            </a:lnSpc>
            <a:spcBef>
              <a:spcPct val="0"/>
            </a:spcBef>
            <a:spcAft>
              <a:spcPct val="35000"/>
            </a:spcAft>
            <a:buNone/>
          </a:pPr>
          <a:r>
            <a:rPr lang="en-US" sz="1200" b="1" kern="1200" dirty="0">
              <a:latin typeface="Bahnschrift" panose="020B0502040204020203" pitchFamily="34" charset="0"/>
            </a:rPr>
            <a:t>For instance</a:t>
          </a:r>
          <a:r>
            <a:rPr lang="en-US" sz="1200" kern="1200" dirty="0">
              <a:latin typeface="Bahnschrift" panose="020B0502040204020203" pitchFamily="34" charset="0"/>
            </a:rPr>
            <a:t>, in a case there were four accused, but the victim has stated in the complaint that there were three people A, B and C which is recorded, and FIR is filed. Later when the statement is given under Section 161 </a:t>
          </a:r>
          <a:r>
            <a:rPr lang="en-US" sz="1200" kern="1200" dirty="0" err="1">
              <a:latin typeface="Bahnschrift" panose="020B0502040204020203" pitchFamily="34" charset="0"/>
            </a:rPr>
            <a:t>CrPC</a:t>
          </a:r>
          <a:r>
            <a:rPr lang="en-US" sz="1200" kern="1200" dirty="0">
              <a:latin typeface="Bahnschrift" panose="020B0502040204020203" pitchFamily="34" charset="0"/>
            </a:rPr>
            <a:t> and there are four names that are given, the same is called improvisation of statement which can be used by the defense counsel during the trial which will create a doubt on the prosecution that this is an after-thought created in the mind of the victim to implicate the new person D in a false case. </a:t>
          </a:r>
        </a:p>
      </dsp:txBody>
      <dsp:txXfrm>
        <a:off x="1220143" y="3228523"/>
        <a:ext cx="3204424" cy="687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36D5F1-2476-491D-9959-88FDED05594F}">
      <dsp:nvSpPr>
        <dsp:cNvPr id="0" name=""/>
        <dsp:cNvSpPr/>
      </dsp:nvSpPr>
      <dsp:spPr>
        <a:xfrm>
          <a:off x="1217922" y="257106"/>
          <a:ext cx="985616" cy="9710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25555A-988D-4762-AA63-F463C3976D45}">
      <dsp:nvSpPr>
        <dsp:cNvPr id="0" name=""/>
        <dsp:cNvSpPr/>
      </dsp:nvSpPr>
      <dsp:spPr>
        <a:xfrm>
          <a:off x="833406" y="1260571"/>
          <a:ext cx="1741992" cy="32662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488950">
            <a:lnSpc>
              <a:spcPct val="100000"/>
            </a:lnSpc>
            <a:spcBef>
              <a:spcPct val="0"/>
            </a:spcBef>
            <a:spcAft>
              <a:spcPct val="35000"/>
            </a:spcAft>
            <a:buNone/>
          </a:pPr>
          <a:r>
            <a:rPr lang="en-US" sz="1100" kern="1200" dirty="0">
              <a:latin typeface="Bahnschrift" panose="020B0502040204020203" pitchFamily="34" charset="0"/>
            </a:rPr>
            <a:t>Section 156 refers to the power of the SHO to investigate cognizable cases without the order of the Magistrate. Thereafter, as soon as any information is made known to the SHO Section 157 comes into play where the occurrence report has to be made, as he is duty bound to do the same. As soon as such a report is made by the SHO he must make the Magistrate aware of the same within a reasonable period of time and the Magistrate can take action against the officer if he fails to do so. </a:t>
          </a:r>
        </a:p>
      </dsp:txBody>
      <dsp:txXfrm>
        <a:off x="833406" y="1260571"/>
        <a:ext cx="1741992" cy="3266235"/>
      </dsp:txXfrm>
    </dsp:sp>
    <dsp:sp modelId="{8138F6CB-A63B-4DB0-9507-B5DC1E097ABE}">
      <dsp:nvSpPr>
        <dsp:cNvPr id="0" name=""/>
        <dsp:cNvSpPr/>
      </dsp:nvSpPr>
      <dsp:spPr>
        <a:xfrm>
          <a:off x="3618500" y="331581"/>
          <a:ext cx="783896" cy="783896"/>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6330EA-ACC5-4C40-8EAA-A11BB999DDEC}">
      <dsp:nvSpPr>
        <dsp:cNvPr id="0" name=""/>
        <dsp:cNvSpPr/>
      </dsp:nvSpPr>
      <dsp:spPr>
        <a:xfrm>
          <a:off x="3169853" y="1250521"/>
          <a:ext cx="1741992" cy="32662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488950">
            <a:lnSpc>
              <a:spcPct val="100000"/>
            </a:lnSpc>
            <a:spcBef>
              <a:spcPct val="0"/>
            </a:spcBef>
            <a:spcAft>
              <a:spcPct val="35000"/>
            </a:spcAft>
            <a:buNone/>
          </a:pPr>
          <a:r>
            <a:rPr lang="en-US" sz="1100" kern="1200" dirty="0">
              <a:latin typeface="Bahnschrift" panose="020B0502040204020203" pitchFamily="34" charset="0"/>
            </a:rPr>
            <a:t>Section 159 comes into play when the FIR is registered but the officer sees no merit in the same and files for closure of the same case. Then, once the Magistrate looks into the contents of the FIR they can give orders to the SHO to take action in the said case. This is the privileged power of the Magistrate itself. The Magistrate can also depute a Sub-ordinate Magistrate to do the preliminary enquiry on it and handover the same to an MM so that appropriate action can be taken. </a:t>
          </a:r>
        </a:p>
      </dsp:txBody>
      <dsp:txXfrm>
        <a:off x="3169853" y="1250521"/>
        <a:ext cx="1741992" cy="326623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CF831D-F1F4-4B29-ADCB-749F183BEBB9}" type="datetimeFigureOut">
              <a:rPr lang="en-IN" smtClean="0"/>
              <a:t>13-05-2020</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53A4DB-19F6-40A1-A356-EAE2C0182360}" type="slidenum">
              <a:rPr lang="en-IN" smtClean="0"/>
              <a:t>‹#›</a:t>
            </a:fld>
            <a:endParaRPr lang="en-IN"/>
          </a:p>
        </p:txBody>
      </p:sp>
    </p:spTree>
    <p:extLst>
      <p:ext uri="{BB962C8B-B14F-4D97-AF65-F5344CB8AC3E}">
        <p14:creationId xmlns:p14="http://schemas.microsoft.com/office/powerpoint/2010/main" val="762052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353A4DB-19F6-40A1-A356-EAE2C0182360}" type="slidenum">
              <a:rPr lang="en-IN" smtClean="0"/>
              <a:t>2</a:t>
            </a:fld>
            <a:endParaRPr lang="en-IN"/>
          </a:p>
        </p:txBody>
      </p:sp>
    </p:spTree>
    <p:extLst>
      <p:ext uri="{BB962C8B-B14F-4D97-AF65-F5344CB8AC3E}">
        <p14:creationId xmlns:p14="http://schemas.microsoft.com/office/powerpoint/2010/main" val="3842439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4DBB296-E9AA-4759-B5E9-B178982AA911}"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DBB296-E9AA-4759-B5E9-B178982AA911}"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DBB296-E9AA-4759-B5E9-B178982AA911}"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4DBB296-E9AA-4759-B5E9-B178982AA911}"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4DBB296-E9AA-4759-B5E9-B178982AA911}" type="datetimeFigureOut">
              <a:rPr lang="en-US" smtClean="0"/>
              <a:t>5/13/2020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4DBB296-E9AA-4759-B5E9-B178982AA911}" type="datetimeFigureOut">
              <a:rPr lang="en-US" smtClean="0"/>
              <a:t>5/13/2020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DBB296-E9AA-4759-B5E9-B178982AA911}" type="datetimeFigureOut">
              <a:rPr lang="en-US" smtClean="0"/>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DBB296-E9AA-4759-B5E9-B178982AA911}"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DBB296-E9AA-4759-B5E9-B178982AA911}"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DBB296-E9AA-4759-B5E9-B178982AA911}"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DBB296-E9AA-4759-B5E9-B178982AA911}"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6350B-DAF3-411B-8D6C-899CB2FC752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DBB296-E9AA-4759-B5E9-B178982AA911}" type="datetimeFigureOut">
              <a:rPr lang="en-US" smtClean="0"/>
              <a:t>5/13/2020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6350B-DAF3-411B-8D6C-899CB2FC752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4.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1.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sv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sv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8">
            <a:extLst>
              <a:ext uri="{FF2B5EF4-FFF2-40B4-BE49-F238E27FC236}">
                <a16:creationId xmlns:a16="http://schemas.microsoft.com/office/drawing/2014/main" id="{54FDC41B-F1AC-439C-9A45-48262940DF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Graphic 6" descr="Magnifying glass">
            <a:extLst>
              <a:ext uri="{FF2B5EF4-FFF2-40B4-BE49-F238E27FC236}">
                <a16:creationId xmlns:a16="http://schemas.microsoft.com/office/drawing/2014/main" id="{9F1C2064-E1AB-4235-99FF-74AB2E92FA4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39136" y="776568"/>
            <a:ext cx="5304864" cy="5304864"/>
          </a:xfrm>
          <a:prstGeom prst="rect">
            <a:avLst/>
          </a:prstGeom>
        </p:spPr>
      </p:pic>
      <p:sp>
        <p:nvSpPr>
          <p:cNvPr id="81" name="Freeform: Shape 80">
            <a:extLst>
              <a:ext uri="{FF2B5EF4-FFF2-40B4-BE49-F238E27FC236}">
                <a16:creationId xmlns:a16="http://schemas.microsoft.com/office/drawing/2014/main" id="{24D71C54-86B9-4547-872A-A0EEB71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592826"/>
            <a:ext cx="9144000" cy="3667432"/>
          </a:xfrm>
          <a:custGeom>
            <a:avLst/>
            <a:gdLst>
              <a:gd name="connsiteX0" fmla="*/ 0 w 12192000"/>
              <a:gd name="connsiteY0" fmla="*/ 0 h 3667432"/>
              <a:gd name="connsiteX1" fmla="*/ 5244354 w 12192000"/>
              <a:gd name="connsiteY1" fmla="*/ 0 h 3667432"/>
              <a:gd name="connsiteX2" fmla="*/ 11204090 w 12192000"/>
              <a:gd name="connsiteY2" fmla="*/ 0 h 3667432"/>
              <a:gd name="connsiteX3" fmla="*/ 12192000 w 12192000"/>
              <a:gd name="connsiteY3" fmla="*/ 0 h 3667432"/>
              <a:gd name="connsiteX4" fmla="*/ 12192000 w 12192000"/>
              <a:gd name="connsiteY4" fmla="*/ 64008 h 3667432"/>
              <a:gd name="connsiteX5" fmla="*/ 11204090 w 12192000"/>
              <a:gd name="connsiteY5" fmla="*/ 64008 h 3667432"/>
              <a:gd name="connsiteX6" fmla="*/ 11204090 w 12192000"/>
              <a:gd name="connsiteY6" fmla="*/ 3603424 h 3667432"/>
              <a:gd name="connsiteX7" fmla="*/ 12192000 w 12192000"/>
              <a:gd name="connsiteY7" fmla="*/ 3603424 h 3667432"/>
              <a:gd name="connsiteX8" fmla="*/ 12192000 w 12192000"/>
              <a:gd name="connsiteY8" fmla="*/ 3667432 h 3667432"/>
              <a:gd name="connsiteX9" fmla="*/ 11204090 w 12192000"/>
              <a:gd name="connsiteY9" fmla="*/ 3667432 h 3667432"/>
              <a:gd name="connsiteX10" fmla="*/ 5244354 w 12192000"/>
              <a:gd name="connsiteY10" fmla="*/ 3667432 h 3667432"/>
              <a:gd name="connsiteX11" fmla="*/ 0 w 12192000"/>
              <a:gd name="connsiteY11" fmla="*/ 3667432 h 3667432"/>
              <a:gd name="connsiteX12" fmla="*/ 0 w 12192000"/>
              <a:gd name="connsiteY12" fmla="*/ 3603424 h 3667432"/>
              <a:gd name="connsiteX13" fmla="*/ 5244354 w 12192000"/>
              <a:gd name="connsiteY13" fmla="*/ 3603424 h 3667432"/>
              <a:gd name="connsiteX14" fmla="*/ 5244354 w 12192000"/>
              <a:gd name="connsiteY14" fmla="*/ 64008 h 3667432"/>
              <a:gd name="connsiteX15" fmla="*/ 0 w 12192000"/>
              <a:gd name="connsiteY15" fmla="*/ 64008 h 366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3667432">
                <a:moveTo>
                  <a:pt x="0" y="0"/>
                </a:moveTo>
                <a:lnTo>
                  <a:pt x="5244354" y="0"/>
                </a:lnTo>
                <a:lnTo>
                  <a:pt x="11204090" y="0"/>
                </a:lnTo>
                <a:lnTo>
                  <a:pt x="12192000" y="0"/>
                </a:lnTo>
                <a:lnTo>
                  <a:pt x="12192000" y="64008"/>
                </a:lnTo>
                <a:lnTo>
                  <a:pt x="11204090" y="64008"/>
                </a:lnTo>
                <a:lnTo>
                  <a:pt x="11204090" y="3603424"/>
                </a:lnTo>
                <a:lnTo>
                  <a:pt x="12192000" y="3603424"/>
                </a:lnTo>
                <a:lnTo>
                  <a:pt x="12192000" y="3667432"/>
                </a:lnTo>
                <a:lnTo>
                  <a:pt x="11204090" y="3667432"/>
                </a:lnTo>
                <a:lnTo>
                  <a:pt x="5244354" y="3667432"/>
                </a:lnTo>
                <a:lnTo>
                  <a:pt x="0" y="3667432"/>
                </a:lnTo>
                <a:lnTo>
                  <a:pt x="0" y="3603424"/>
                </a:lnTo>
                <a:lnTo>
                  <a:pt x="5244354" y="3603424"/>
                </a:lnTo>
                <a:lnTo>
                  <a:pt x="5244354" y="64008"/>
                </a:lnTo>
                <a:lnTo>
                  <a:pt x="0" y="64008"/>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73238" y="2220097"/>
            <a:ext cx="3432089" cy="1392837"/>
          </a:xfrm>
        </p:spPr>
        <p:txBody>
          <a:bodyPr>
            <a:normAutofit/>
          </a:bodyPr>
          <a:lstStyle/>
          <a:p>
            <a:r>
              <a:rPr lang="en-US" sz="2800">
                <a:solidFill>
                  <a:schemeClr val="bg1"/>
                </a:solidFill>
                <a:latin typeface="Georgia" panose="02040502050405020303" pitchFamily="18" charset="0"/>
              </a:rPr>
              <a:t>IMPORTANCE OF AN FIR IN AN INVESTIGATION </a:t>
            </a:r>
          </a:p>
        </p:txBody>
      </p:sp>
      <p:sp>
        <p:nvSpPr>
          <p:cNvPr id="3" name="Subtitle 2"/>
          <p:cNvSpPr>
            <a:spLocks noGrp="1"/>
          </p:cNvSpPr>
          <p:nvPr>
            <p:ph type="subTitle" idx="1"/>
          </p:nvPr>
        </p:nvSpPr>
        <p:spPr>
          <a:xfrm>
            <a:off x="1273238" y="3705010"/>
            <a:ext cx="3432089" cy="759897"/>
          </a:xfrm>
        </p:spPr>
        <p:txBody>
          <a:bodyPr>
            <a:normAutofit/>
          </a:bodyPr>
          <a:lstStyle/>
          <a:p>
            <a:r>
              <a:rPr lang="en-US" sz="1400" dirty="0">
                <a:solidFill>
                  <a:schemeClr val="bg1"/>
                </a:solidFill>
                <a:latin typeface="Bahnschrift" panose="020B0502040204020203" pitchFamily="34" charset="0"/>
              </a:rPr>
              <a:t>BY MR. RAJAT BANSAL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 name="Rectangle 76">
            <a:extLst>
              <a:ext uri="{FF2B5EF4-FFF2-40B4-BE49-F238E27FC236}">
                <a16:creationId xmlns:a16="http://schemas.microsoft.com/office/drawing/2014/main" id="{435ADAF7-9BEB-4FA3-AE9F-4CF47620E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374735" y="431212"/>
            <a:ext cx="2565229" cy="1906317"/>
          </a:xfrm>
        </p:spPr>
        <p:txBody>
          <a:bodyPr>
            <a:normAutofit/>
          </a:bodyPr>
          <a:lstStyle/>
          <a:p>
            <a:r>
              <a:rPr lang="en-US" sz="2000" b="1" dirty="0">
                <a:latin typeface="Georgia" panose="02040502050405020303" pitchFamily="18" charset="0"/>
              </a:rPr>
              <a:t>INTRODUCTION</a:t>
            </a:r>
            <a:r>
              <a:rPr lang="en-US" sz="2400" dirty="0"/>
              <a:t> </a:t>
            </a:r>
          </a:p>
        </p:txBody>
      </p:sp>
      <p:sp>
        <p:nvSpPr>
          <p:cNvPr id="83" name="Rectangle 78">
            <a:extLst>
              <a:ext uri="{FF2B5EF4-FFF2-40B4-BE49-F238E27FC236}">
                <a16:creationId xmlns:a16="http://schemas.microsoft.com/office/drawing/2014/main" id="{57BB0BA7-0383-4937-8874-B01AAA08E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8743"/>
            <a:ext cx="3232716" cy="408925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Gavel">
            <a:extLst>
              <a:ext uri="{FF2B5EF4-FFF2-40B4-BE49-F238E27FC236}">
                <a16:creationId xmlns:a16="http://schemas.microsoft.com/office/drawing/2014/main" id="{77582E7C-4BD7-4292-851D-FFCEC724FE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4452" y="3461465"/>
            <a:ext cx="2703812" cy="2703812"/>
          </a:xfrm>
          <a:prstGeom prst="rect">
            <a:avLst/>
          </a:prstGeom>
        </p:spPr>
      </p:pic>
      <p:sp>
        <p:nvSpPr>
          <p:cNvPr id="3" name="Content Placeholder 2"/>
          <p:cNvSpPr>
            <a:spLocks noGrp="1"/>
          </p:cNvSpPr>
          <p:nvPr>
            <p:ph idx="1"/>
          </p:nvPr>
        </p:nvSpPr>
        <p:spPr>
          <a:xfrm>
            <a:off x="4020132" y="678955"/>
            <a:ext cx="4189836" cy="5409743"/>
          </a:xfrm>
        </p:spPr>
        <p:txBody>
          <a:bodyPr anchor="ctr">
            <a:normAutofit/>
          </a:bodyPr>
          <a:lstStyle/>
          <a:p>
            <a:r>
              <a:rPr lang="en-US" sz="1700" dirty="0" err="1">
                <a:latin typeface="Bahnschrift" panose="020B0502040204020203" pitchFamily="34" charset="0"/>
              </a:rPr>
              <a:t>Mr.Rajat</a:t>
            </a:r>
            <a:r>
              <a:rPr lang="en-US" sz="1700" dirty="0">
                <a:latin typeface="Bahnschrift" panose="020B0502040204020203" pitchFamily="34" charset="0"/>
              </a:rPr>
              <a:t> Bansal is an experienced lawyer with 9 years of experience, of which he has been a Public Prosecutor in the court of Saket for the past 4 years. He is experienced in the field of criminal law. He is one of the few Public Prosecutors who understands the criminal justice system and has immense knowledge regarding the same. He is also trying to become a Magistrate in the near future. Sir brings in awareness of the law, judgments, Statutes to the table as a lawyer of less than a decade’s experience. With this erudition, it is a given that Sir has many important facets of the FIR about which he can discuss and illuminate us with, during the course of the webinar as a </a:t>
            </a:r>
            <a:r>
              <a:rPr lang="en-US" sz="1700" b="1" dirty="0">
                <a:latin typeface="Bahnschrift" panose="020B0502040204020203" pitchFamily="34" charset="0"/>
              </a:rPr>
              <a:t>Public Prosecutor</a:t>
            </a:r>
            <a:r>
              <a:rPr lang="en-US" sz="1700" dirty="0">
                <a:latin typeface="Bahnschrift" panose="020B0502040204020203" pitchFamily="34" charset="0"/>
              </a:rPr>
              <a:t>.</a:t>
            </a:r>
          </a:p>
        </p:txBody>
      </p:sp>
      <p:sp>
        <p:nvSpPr>
          <p:cNvPr id="81" name="Rectangle 80">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89945"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494" y="1510114"/>
            <a:ext cx="2902623" cy="4249271"/>
          </a:xfrm>
        </p:spPr>
        <p:txBody>
          <a:bodyPr>
            <a:normAutofit/>
          </a:bodyPr>
          <a:lstStyle/>
          <a:p>
            <a:r>
              <a:rPr lang="en-US" sz="2000" b="1" dirty="0">
                <a:solidFill>
                  <a:schemeClr val="bg1"/>
                </a:solidFill>
                <a:latin typeface="Georgia" panose="02040502050405020303" pitchFamily="18" charset="0"/>
              </a:rPr>
              <a:t>INVESTIGATION </a:t>
            </a:r>
          </a:p>
        </p:txBody>
      </p:sp>
      <p:sp>
        <p:nvSpPr>
          <p:cNvPr id="58" name="Rectangle 57">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486243" y="990600"/>
            <a:ext cx="5438391" cy="5510784"/>
          </a:xfrm>
        </p:spPr>
        <p:txBody>
          <a:bodyPr anchor="ctr">
            <a:normAutofit/>
          </a:bodyPr>
          <a:lstStyle/>
          <a:p>
            <a:pPr>
              <a:lnSpc>
                <a:spcPct val="90000"/>
              </a:lnSpc>
              <a:buNone/>
            </a:pPr>
            <a:r>
              <a:rPr lang="en-US" sz="1400" dirty="0">
                <a:latin typeface="Bahnschrift" panose="020B0502040204020203" pitchFamily="34" charset="0"/>
              </a:rPr>
              <a:t>Before understanding the concept of FIR, we must understand what an investigation is and what it entails. As per the </a:t>
            </a:r>
            <a:r>
              <a:rPr lang="en-US" sz="1400" dirty="0" err="1">
                <a:latin typeface="Bahnschrift" panose="020B0502040204020203" pitchFamily="34" charset="0"/>
              </a:rPr>
              <a:t>CrPC</a:t>
            </a:r>
            <a:r>
              <a:rPr lang="en-US" sz="1400" dirty="0">
                <a:latin typeface="Bahnschrift" panose="020B0502040204020203" pitchFamily="34" charset="0"/>
              </a:rPr>
              <a:t>, only two agencies can conduct an Investigation – </a:t>
            </a:r>
          </a:p>
          <a:p>
            <a:pPr lvl="0">
              <a:lnSpc>
                <a:spcPct val="90000"/>
              </a:lnSpc>
            </a:pPr>
            <a:r>
              <a:rPr lang="en-US" sz="1400" dirty="0">
                <a:latin typeface="Bahnschrift" panose="020B0502040204020203" pitchFamily="34" charset="0"/>
              </a:rPr>
              <a:t>Police officials and </a:t>
            </a:r>
          </a:p>
          <a:p>
            <a:pPr lvl="0">
              <a:lnSpc>
                <a:spcPct val="90000"/>
              </a:lnSpc>
            </a:pPr>
            <a:r>
              <a:rPr lang="en-US" sz="1400" dirty="0">
                <a:latin typeface="Bahnschrift" panose="020B0502040204020203" pitchFamily="34" charset="0"/>
              </a:rPr>
              <a:t>Any third person whom the magistrate will direct to do the investigation can conduct the same. </a:t>
            </a:r>
          </a:p>
          <a:p>
            <a:pPr>
              <a:lnSpc>
                <a:spcPct val="90000"/>
              </a:lnSpc>
              <a:buNone/>
            </a:pPr>
            <a:r>
              <a:rPr lang="en-US" sz="1400" dirty="0">
                <a:latin typeface="Bahnschrift" panose="020B0502040204020203" pitchFamily="34" charset="0"/>
              </a:rPr>
              <a:t>As per various judgments of various High Courts as well as the Law Commission of India, the Magistrate will always remain to keep an eye on each step of the Investigation and advancement in any case. The judgment of </a:t>
            </a:r>
            <a:r>
              <a:rPr lang="en-US" sz="1400" b="1" dirty="0" err="1">
                <a:latin typeface="Bahnschrift" panose="020B0502040204020203" pitchFamily="34" charset="0"/>
              </a:rPr>
              <a:t>Sakiri</a:t>
            </a:r>
            <a:r>
              <a:rPr lang="en-US" sz="1400" b="1" dirty="0">
                <a:latin typeface="Bahnschrift" panose="020B0502040204020203" pitchFamily="34" charset="0"/>
              </a:rPr>
              <a:t> Vasu v. State of UP (2007)</a:t>
            </a:r>
            <a:r>
              <a:rPr lang="en-US" sz="1400" dirty="0">
                <a:latin typeface="Bahnschrift" panose="020B0502040204020203" pitchFamily="34" charset="0"/>
              </a:rPr>
              <a:t>, where the Supreme Court upheld that a Magistrate cannot monitor an investigation, but, one can move an application so that there can be no gross negligence on part of the Police. </a:t>
            </a:r>
          </a:p>
          <a:p>
            <a:pPr>
              <a:lnSpc>
                <a:spcPct val="90000"/>
              </a:lnSpc>
              <a:buNone/>
            </a:pPr>
            <a:r>
              <a:rPr lang="en-US" sz="1400" b="1" dirty="0">
                <a:latin typeface="Bahnschrift" panose="020B0502040204020203" pitchFamily="34" charset="0"/>
              </a:rPr>
              <a:t>Steps in an Investigation </a:t>
            </a:r>
            <a:r>
              <a:rPr lang="en-US" sz="1400" dirty="0">
                <a:latin typeface="Bahnschrift" panose="020B0502040204020203" pitchFamily="34" charset="0"/>
              </a:rPr>
              <a:t>– </a:t>
            </a:r>
          </a:p>
          <a:p>
            <a:pPr lvl="0">
              <a:lnSpc>
                <a:spcPct val="90000"/>
              </a:lnSpc>
            </a:pPr>
            <a:r>
              <a:rPr lang="en-US" sz="1400" dirty="0">
                <a:latin typeface="Bahnschrift" panose="020B0502040204020203" pitchFamily="34" charset="0"/>
              </a:rPr>
              <a:t>Registration of an FIR</a:t>
            </a:r>
          </a:p>
          <a:p>
            <a:pPr lvl="0">
              <a:lnSpc>
                <a:spcPct val="90000"/>
              </a:lnSpc>
            </a:pPr>
            <a:r>
              <a:rPr lang="en-US" sz="1400" dirty="0">
                <a:latin typeface="Bahnschrift" panose="020B0502040204020203" pitchFamily="34" charset="0"/>
              </a:rPr>
              <a:t>Recording statements of the witnesses</a:t>
            </a:r>
          </a:p>
          <a:p>
            <a:pPr lvl="0">
              <a:lnSpc>
                <a:spcPct val="90000"/>
              </a:lnSpc>
            </a:pPr>
            <a:r>
              <a:rPr lang="en-US" sz="1400" dirty="0">
                <a:latin typeface="Bahnschrift" panose="020B0502040204020203" pitchFamily="34" charset="0"/>
              </a:rPr>
              <a:t>Search </a:t>
            </a:r>
          </a:p>
          <a:p>
            <a:pPr lvl="0">
              <a:lnSpc>
                <a:spcPct val="90000"/>
              </a:lnSpc>
            </a:pPr>
            <a:r>
              <a:rPr lang="en-US" sz="1400" dirty="0">
                <a:latin typeface="Bahnschrift" panose="020B0502040204020203" pitchFamily="34" charset="0"/>
              </a:rPr>
              <a:t>Seizure</a:t>
            </a:r>
          </a:p>
          <a:p>
            <a:pPr lvl="0">
              <a:lnSpc>
                <a:spcPct val="90000"/>
              </a:lnSpc>
            </a:pPr>
            <a:r>
              <a:rPr lang="en-US" sz="1400" dirty="0">
                <a:latin typeface="Bahnschrift" panose="020B0502040204020203" pitchFamily="34" charset="0"/>
              </a:rPr>
              <a:t>Arrest of the </a:t>
            </a:r>
            <a:r>
              <a:rPr lang="en-US" sz="1400" dirty="0" err="1">
                <a:latin typeface="Bahnschrift" panose="020B0502040204020203" pitchFamily="34" charset="0"/>
              </a:rPr>
              <a:t>Accussed</a:t>
            </a:r>
            <a:endParaRPr lang="en-US" sz="1400" dirty="0">
              <a:latin typeface="Bahnschrift" panose="020B0502040204020203" pitchFamily="34" charset="0"/>
            </a:endParaRPr>
          </a:p>
          <a:p>
            <a:pPr lvl="0">
              <a:lnSpc>
                <a:spcPct val="90000"/>
              </a:lnSpc>
            </a:pPr>
            <a:r>
              <a:rPr lang="en-US" sz="1400" dirty="0" err="1">
                <a:latin typeface="Bahnschrift" panose="020B0502040204020203" pitchFamily="34" charset="0"/>
              </a:rPr>
              <a:t>Seiure</a:t>
            </a:r>
            <a:r>
              <a:rPr lang="en-US" sz="1400" dirty="0">
                <a:latin typeface="Bahnschrift" panose="020B0502040204020203" pitchFamily="34" charset="0"/>
              </a:rPr>
              <a:t> of the weapon of the offence</a:t>
            </a:r>
          </a:p>
          <a:p>
            <a:pPr lvl="0">
              <a:lnSpc>
                <a:spcPct val="90000"/>
              </a:lnSpc>
            </a:pPr>
            <a:r>
              <a:rPr lang="en-US" sz="1400" dirty="0">
                <a:latin typeface="Bahnschrift" panose="020B0502040204020203" pitchFamily="34" charset="0"/>
              </a:rPr>
              <a:t>Preparing the charge-sheet and filing before the Magistrate</a:t>
            </a:r>
          </a:p>
          <a:p>
            <a:pPr>
              <a:lnSpc>
                <a:spcPct val="90000"/>
              </a:lnSpc>
            </a:pPr>
            <a:r>
              <a:rPr lang="en-US" sz="1400" dirty="0">
                <a:latin typeface="Bahnschrift" panose="020B0502040204020203" pitchFamily="34" charset="0"/>
              </a:rPr>
              <a:t>Post the above stated, the enquiry or trial begins before the Magistrate.</a:t>
            </a:r>
          </a:p>
          <a:p>
            <a:pPr>
              <a:lnSpc>
                <a:spcPct val="90000"/>
              </a:lnSpc>
            </a:pPr>
            <a:endParaRPr lang="en-US" sz="900" dirty="0"/>
          </a:p>
        </p:txBody>
      </p:sp>
      <p:sp>
        <p:nvSpPr>
          <p:cNvPr id="62" name="Rectangle 61">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9792" y="1407439"/>
            <a:ext cx="2630379" cy="4249271"/>
          </a:xfrm>
        </p:spPr>
        <p:txBody>
          <a:bodyPr>
            <a:normAutofit/>
          </a:bodyPr>
          <a:lstStyle/>
          <a:p>
            <a:r>
              <a:rPr lang="en-US" sz="2000" b="1" dirty="0">
                <a:solidFill>
                  <a:schemeClr val="bg1"/>
                </a:solidFill>
                <a:latin typeface="Georgia" panose="02040502050405020303" pitchFamily="18" charset="0"/>
              </a:rPr>
              <a:t>BEGINNING OF INVESTIGATION </a:t>
            </a:r>
          </a:p>
        </p:txBody>
      </p:sp>
      <p:sp>
        <p:nvSpPr>
          <p:cNvPr id="38" name="Rectangle 37">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340207" y="999219"/>
            <a:ext cx="5334000" cy="5955792"/>
          </a:xfrm>
        </p:spPr>
        <p:txBody>
          <a:bodyPr anchor="ctr">
            <a:normAutofit/>
          </a:bodyPr>
          <a:lstStyle/>
          <a:p>
            <a:pPr>
              <a:lnSpc>
                <a:spcPct val="90000"/>
              </a:lnSpc>
            </a:pPr>
            <a:r>
              <a:rPr lang="en-US" sz="1600" dirty="0">
                <a:latin typeface="Bahnschrift" panose="020B0502040204020203" pitchFamily="34" charset="0"/>
              </a:rPr>
              <a:t>The investigation can be started before the registration of the FIR, as soon as one knows about the cognizable offence that has taken place. Excise Act and the Arms Act are two cases in which the investigation usually begins without the registration of an FIR. As soon as any illegal weapons are recovered by the Police Officials, the investigation will start from that very moment. The accused is apprehended, the weapon is seized and then the information is provided in the Police Station. Similarly, once an accused is stopped with illicit liquor, the investigation starts from then. As soon as this happens, the IO is called for and then the </a:t>
            </a:r>
            <a:r>
              <a:rPr lang="en-US" sz="1600" dirty="0" err="1">
                <a:latin typeface="Bahnschrift" panose="020B0502040204020203" pitchFamily="34" charset="0"/>
              </a:rPr>
              <a:t>Ruqa</a:t>
            </a:r>
            <a:r>
              <a:rPr lang="en-US" sz="1600" dirty="0">
                <a:latin typeface="Bahnschrift" panose="020B0502040204020203" pitchFamily="34" charset="0"/>
              </a:rPr>
              <a:t> is sent by the constable to the concerned Police Station where the FIR comes into being. </a:t>
            </a:r>
          </a:p>
        </p:txBody>
      </p:sp>
      <p:sp>
        <p:nvSpPr>
          <p:cNvPr id="42" name="Rectangle 41">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Search Inventory">
            <a:extLst>
              <a:ext uri="{FF2B5EF4-FFF2-40B4-BE49-F238E27FC236}">
                <a16:creationId xmlns:a16="http://schemas.microsoft.com/office/drawing/2014/main" id="{5B5117F7-EBE8-45EA-B631-E007EA2BBE94}"/>
              </a:ext>
            </a:extLst>
          </p:cNvPr>
          <p:cNvSpPr/>
          <p:nvPr/>
        </p:nvSpPr>
        <p:spPr>
          <a:xfrm>
            <a:off x="3187457" y="981083"/>
            <a:ext cx="1058062" cy="1058062"/>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49">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51">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3333122"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767258"/>
            <a:ext cx="3081766" cy="5323484"/>
          </a:xfrm>
        </p:spPr>
        <p:txBody>
          <a:bodyPr>
            <a:normAutofit/>
          </a:bodyPr>
          <a:lstStyle/>
          <a:p>
            <a:r>
              <a:rPr lang="en-US" sz="3200" dirty="0">
                <a:solidFill>
                  <a:schemeClr val="bg1"/>
                </a:solidFill>
                <a:latin typeface="Georgia" panose="02040502050405020303" pitchFamily="18" charset="0"/>
              </a:rPr>
              <a:t>ACCQUITAL </a:t>
            </a:r>
          </a:p>
        </p:txBody>
      </p:sp>
      <p:sp>
        <p:nvSpPr>
          <p:cNvPr id="54" name="Rectangle 53">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9882"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A9F07DE0-F573-4131-9F29-ABAAAED9C2B8}"/>
              </a:ext>
            </a:extLst>
          </p:cNvPr>
          <p:cNvGrpSpPr/>
          <p:nvPr/>
        </p:nvGrpSpPr>
        <p:grpSpPr>
          <a:xfrm>
            <a:off x="3496945" y="1265274"/>
            <a:ext cx="5328428" cy="4862104"/>
            <a:chOff x="4425404" y="645081"/>
            <a:chExt cx="4354647" cy="3853272"/>
          </a:xfrm>
        </p:grpSpPr>
        <p:sp>
          <p:nvSpPr>
            <p:cNvPr id="5" name="Rectangle 4" descr="Judge">
              <a:extLst>
                <a:ext uri="{FF2B5EF4-FFF2-40B4-BE49-F238E27FC236}">
                  <a16:creationId xmlns:a16="http://schemas.microsoft.com/office/drawing/2014/main" id="{9259AB48-6568-4EDF-9381-B371C6C10A09}"/>
                </a:ext>
              </a:extLst>
            </p:cNvPr>
            <p:cNvSpPr/>
            <p:nvPr/>
          </p:nvSpPr>
          <p:spPr>
            <a:xfrm>
              <a:off x="4431725" y="645081"/>
              <a:ext cx="589306" cy="589306"/>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Freeform: Shape 5">
              <a:extLst>
                <a:ext uri="{FF2B5EF4-FFF2-40B4-BE49-F238E27FC236}">
                  <a16:creationId xmlns:a16="http://schemas.microsoft.com/office/drawing/2014/main" id="{F08D0B58-A929-49FF-AADC-55A2F9D3641C}"/>
                </a:ext>
              </a:extLst>
            </p:cNvPr>
            <p:cNvSpPr/>
            <p:nvPr/>
          </p:nvSpPr>
          <p:spPr>
            <a:xfrm>
              <a:off x="5072816" y="683180"/>
              <a:ext cx="3678874" cy="439299"/>
            </a:xfrm>
            <a:custGeom>
              <a:avLst/>
              <a:gdLst>
                <a:gd name="connsiteX0" fmla="*/ 0 w 1309570"/>
                <a:gd name="connsiteY0" fmla="*/ 0 h 1620721"/>
                <a:gd name="connsiteX1" fmla="*/ 1309570 w 1309570"/>
                <a:gd name="connsiteY1" fmla="*/ 0 h 1620721"/>
                <a:gd name="connsiteX2" fmla="*/ 1309570 w 1309570"/>
                <a:gd name="connsiteY2" fmla="*/ 1620721 h 1620721"/>
                <a:gd name="connsiteX3" fmla="*/ 0 w 1309570"/>
                <a:gd name="connsiteY3" fmla="*/ 1620721 h 1620721"/>
                <a:gd name="connsiteX4" fmla="*/ 0 w 1309570"/>
                <a:gd name="connsiteY4" fmla="*/ 0 h 1620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70" h="1620721">
                  <a:moveTo>
                    <a:pt x="0" y="0"/>
                  </a:moveTo>
                  <a:lnTo>
                    <a:pt x="1309570" y="0"/>
                  </a:lnTo>
                  <a:lnTo>
                    <a:pt x="1309570" y="1620721"/>
                  </a:lnTo>
                  <a:lnTo>
                    <a:pt x="0" y="162072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rmAutofit fontScale="92500"/>
            </a:bodyPr>
            <a:lstStyle/>
            <a:p>
              <a:pPr marL="0" lvl="0" indent="0" algn="just" defTabSz="488950">
                <a:lnSpc>
                  <a:spcPct val="90000"/>
                </a:lnSpc>
                <a:spcBef>
                  <a:spcPct val="0"/>
                </a:spcBef>
                <a:spcAft>
                  <a:spcPct val="35000"/>
                </a:spcAft>
                <a:buNone/>
              </a:pPr>
              <a:r>
                <a:rPr lang="en-US" b="1" kern="1200" dirty="0">
                  <a:latin typeface="Bahnschrift" panose="020B0502040204020203" pitchFamily="34" charset="0"/>
                </a:rPr>
                <a:t>The straight jacket formula for acquittal in the cases dealing with Arms Act and Excise Act – </a:t>
              </a:r>
            </a:p>
          </p:txBody>
        </p:sp>
        <p:sp>
          <p:nvSpPr>
            <p:cNvPr id="7" name="Rectangle 6" descr="Police">
              <a:extLst>
                <a:ext uri="{FF2B5EF4-FFF2-40B4-BE49-F238E27FC236}">
                  <a16:creationId xmlns:a16="http://schemas.microsoft.com/office/drawing/2014/main" id="{9675BCCF-0529-4152-BD89-4ED1E920C422}"/>
                </a:ext>
              </a:extLst>
            </p:cNvPr>
            <p:cNvSpPr/>
            <p:nvPr/>
          </p:nvSpPr>
          <p:spPr>
            <a:xfrm>
              <a:off x="4425404" y="1548241"/>
              <a:ext cx="589306" cy="589306"/>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IN" dirty="0"/>
            </a:p>
          </p:txBody>
        </p:sp>
        <p:sp>
          <p:nvSpPr>
            <p:cNvPr id="8" name="Freeform: Shape 7">
              <a:extLst>
                <a:ext uri="{FF2B5EF4-FFF2-40B4-BE49-F238E27FC236}">
                  <a16:creationId xmlns:a16="http://schemas.microsoft.com/office/drawing/2014/main" id="{EA6DA9D7-51EE-4ACD-BB43-96C4082896B9}"/>
                </a:ext>
              </a:extLst>
            </p:cNvPr>
            <p:cNvSpPr/>
            <p:nvPr/>
          </p:nvSpPr>
          <p:spPr>
            <a:xfrm>
              <a:off x="5240356" y="1474471"/>
              <a:ext cx="3533468" cy="857345"/>
            </a:xfrm>
            <a:custGeom>
              <a:avLst/>
              <a:gdLst>
                <a:gd name="connsiteX0" fmla="*/ 0 w 1309570"/>
                <a:gd name="connsiteY0" fmla="*/ 0 h 1620721"/>
                <a:gd name="connsiteX1" fmla="*/ 1309570 w 1309570"/>
                <a:gd name="connsiteY1" fmla="*/ 0 h 1620721"/>
                <a:gd name="connsiteX2" fmla="*/ 1309570 w 1309570"/>
                <a:gd name="connsiteY2" fmla="*/ 1620721 h 1620721"/>
                <a:gd name="connsiteX3" fmla="*/ 0 w 1309570"/>
                <a:gd name="connsiteY3" fmla="*/ 1620721 h 1620721"/>
                <a:gd name="connsiteX4" fmla="*/ 0 w 1309570"/>
                <a:gd name="connsiteY4" fmla="*/ 0 h 1620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70" h="1620721">
                  <a:moveTo>
                    <a:pt x="0" y="0"/>
                  </a:moveTo>
                  <a:lnTo>
                    <a:pt x="1309570" y="0"/>
                  </a:lnTo>
                  <a:lnTo>
                    <a:pt x="1309570" y="1620721"/>
                  </a:lnTo>
                  <a:lnTo>
                    <a:pt x="0" y="162072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rmAutofit/>
            </a:bodyPr>
            <a:lstStyle/>
            <a:p>
              <a:pPr marL="0" lvl="0" indent="0" algn="just" defTabSz="488950">
                <a:lnSpc>
                  <a:spcPct val="90000"/>
                </a:lnSpc>
                <a:spcBef>
                  <a:spcPct val="0"/>
                </a:spcBef>
                <a:spcAft>
                  <a:spcPct val="35000"/>
                </a:spcAft>
                <a:buNone/>
              </a:pPr>
              <a:r>
                <a:rPr lang="en-US" sz="1400" kern="1200" dirty="0">
                  <a:latin typeface="Bahnschrift" panose="020B0502040204020203" pitchFamily="34" charset="0"/>
                </a:rPr>
                <a:t>Once an accused is found with illicit weapon/liquor, the information has to be immediately sent to the Police Station. The DD Entry of such information is not usually maintained and the case of the prosecution starts to crumble here. </a:t>
              </a:r>
            </a:p>
          </p:txBody>
        </p:sp>
        <p:sp>
          <p:nvSpPr>
            <p:cNvPr id="9" name="Rectangle 8" descr="Handcuffs">
              <a:extLst>
                <a:ext uri="{FF2B5EF4-FFF2-40B4-BE49-F238E27FC236}">
                  <a16:creationId xmlns:a16="http://schemas.microsoft.com/office/drawing/2014/main" id="{F344794A-A272-48A5-93B1-35DB4158ECD7}"/>
                </a:ext>
              </a:extLst>
            </p:cNvPr>
            <p:cNvSpPr/>
            <p:nvPr/>
          </p:nvSpPr>
          <p:spPr>
            <a:xfrm>
              <a:off x="4440147" y="2471857"/>
              <a:ext cx="589306" cy="589306"/>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IN"/>
            </a:p>
          </p:txBody>
        </p:sp>
        <p:sp>
          <p:nvSpPr>
            <p:cNvPr id="10" name="Freeform: Shape 9">
              <a:extLst>
                <a:ext uri="{FF2B5EF4-FFF2-40B4-BE49-F238E27FC236}">
                  <a16:creationId xmlns:a16="http://schemas.microsoft.com/office/drawing/2014/main" id="{1C601BAE-3BF9-4B0E-BE19-DFBF5CF93CBF}"/>
                </a:ext>
              </a:extLst>
            </p:cNvPr>
            <p:cNvSpPr/>
            <p:nvPr/>
          </p:nvSpPr>
          <p:spPr>
            <a:xfrm>
              <a:off x="5246583" y="2450238"/>
              <a:ext cx="3533468" cy="785138"/>
            </a:xfrm>
            <a:custGeom>
              <a:avLst/>
              <a:gdLst>
                <a:gd name="connsiteX0" fmla="*/ 0 w 1309570"/>
                <a:gd name="connsiteY0" fmla="*/ 0 h 1620721"/>
                <a:gd name="connsiteX1" fmla="*/ 1309570 w 1309570"/>
                <a:gd name="connsiteY1" fmla="*/ 0 h 1620721"/>
                <a:gd name="connsiteX2" fmla="*/ 1309570 w 1309570"/>
                <a:gd name="connsiteY2" fmla="*/ 1620721 h 1620721"/>
                <a:gd name="connsiteX3" fmla="*/ 0 w 1309570"/>
                <a:gd name="connsiteY3" fmla="*/ 1620721 h 1620721"/>
                <a:gd name="connsiteX4" fmla="*/ 0 w 1309570"/>
                <a:gd name="connsiteY4" fmla="*/ 0 h 1620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70" h="1620721">
                  <a:moveTo>
                    <a:pt x="0" y="0"/>
                  </a:moveTo>
                  <a:lnTo>
                    <a:pt x="1309570" y="0"/>
                  </a:lnTo>
                  <a:lnTo>
                    <a:pt x="1309570" y="1620721"/>
                  </a:lnTo>
                  <a:lnTo>
                    <a:pt x="0" y="162072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rmAutofit/>
            </a:bodyPr>
            <a:lstStyle/>
            <a:p>
              <a:pPr marL="0" lvl="0" indent="0" algn="just" defTabSz="488950">
                <a:lnSpc>
                  <a:spcPct val="90000"/>
                </a:lnSpc>
                <a:spcBef>
                  <a:spcPct val="0"/>
                </a:spcBef>
                <a:spcAft>
                  <a:spcPct val="35000"/>
                </a:spcAft>
                <a:buNone/>
              </a:pPr>
              <a:r>
                <a:rPr lang="en-US" sz="1400" kern="1200" dirty="0">
                  <a:latin typeface="Bahnschrift" panose="020B0502040204020203" pitchFamily="34" charset="0"/>
                </a:rPr>
                <a:t>The Police officer conducting the recovery, later on also conducts the investigation which is very fatal to the case of the prosecution. No one person can be the informant as well as the IO of the case. </a:t>
              </a:r>
            </a:p>
          </p:txBody>
        </p:sp>
        <p:sp>
          <p:nvSpPr>
            <p:cNvPr id="11" name="Rectangle 10" descr="Bottle">
              <a:extLst>
                <a:ext uri="{FF2B5EF4-FFF2-40B4-BE49-F238E27FC236}">
                  <a16:creationId xmlns:a16="http://schemas.microsoft.com/office/drawing/2014/main" id="{520C3BD5-5AF1-458D-B5C9-8215E95DE9BF}"/>
                </a:ext>
              </a:extLst>
            </p:cNvPr>
            <p:cNvSpPr/>
            <p:nvPr/>
          </p:nvSpPr>
          <p:spPr>
            <a:xfrm>
              <a:off x="4461792" y="3406769"/>
              <a:ext cx="589306" cy="589306"/>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Freeform: Shape 11">
              <a:extLst>
                <a:ext uri="{FF2B5EF4-FFF2-40B4-BE49-F238E27FC236}">
                  <a16:creationId xmlns:a16="http://schemas.microsoft.com/office/drawing/2014/main" id="{0264165C-909B-4C71-909A-B0E559BECE37}"/>
                </a:ext>
              </a:extLst>
            </p:cNvPr>
            <p:cNvSpPr/>
            <p:nvPr/>
          </p:nvSpPr>
          <p:spPr>
            <a:xfrm>
              <a:off x="5243131" y="3223297"/>
              <a:ext cx="3533468" cy="1275056"/>
            </a:xfrm>
            <a:custGeom>
              <a:avLst/>
              <a:gdLst>
                <a:gd name="connsiteX0" fmla="*/ 0 w 1309570"/>
                <a:gd name="connsiteY0" fmla="*/ 0 h 1620721"/>
                <a:gd name="connsiteX1" fmla="*/ 1309570 w 1309570"/>
                <a:gd name="connsiteY1" fmla="*/ 0 h 1620721"/>
                <a:gd name="connsiteX2" fmla="*/ 1309570 w 1309570"/>
                <a:gd name="connsiteY2" fmla="*/ 1620721 h 1620721"/>
                <a:gd name="connsiteX3" fmla="*/ 0 w 1309570"/>
                <a:gd name="connsiteY3" fmla="*/ 1620721 h 1620721"/>
                <a:gd name="connsiteX4" fmla="*/ 0 w 1309570"/>
                <a:gd name="connsiteY4" fmla="*/ 0 h 1620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70" h="1620721">
                  <a:moveTo>
                    <a:pt x="0" y="0"/>
                  </a:moveTo>
                  <a:lnTo>
                    <a:pt x="1309570" y="0"/>
                  </a:lnTo>
                  <a:lnTo>
                    <a:pt x="1309570" y="1620721"/>
                  </a:lnTo>
                  <a:lnTo>
                    <a:pt x="0" y="162072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rmAutofit/>
            </a:bodyPr>
            <a:lstStyle/>
            <a:p>
              <a:pPr marL="0" lvl="0" indent="0" algn="just" defTabSz="488950">
                <a:lnSpc>
                  <a:spcPct val="90000"/>
                </a:lnSpc>
                <a:spcBef>
                  <a:spcPct val="0"/>
                </a:spcBef>
                <a:spcAft>
                  <a:spcPct val="35000"/>
                </a:spcAft>
                <a:buNone/>
              </a:pPr>
              <a:r>
                <a:rPr lang="en-US" sz="1400" kern="1200" dirty="0">
                  <a:latin typeface="Bahnschrift" panose="020B0502040204020203" pitchFamily="34" charset="0"/>
                </a:rPr>
                <a:t>Once the illicit material is found and sealed, the seal is to be handed over for which a memo has to be made as per the law, so that tampering cannot be done by the officer. This seal handing over and taking back memos are not done by the Police Officers. They further do not make a public witness, DD entry. These are the faults that are committed. </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A61E7EDE-CB4A-402F-B0FB-8640C35891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9">
            <a:extLst>
              <a:ext uri="{FF2B5EF4-FFF2-40B4-BE49-F238E27FC236}">
                <a16:creationId xmlns:a16="http://schemas.microsoft.com/office/drawing/2014/main" id="{6C2BBEB8-4077-499F-80FD-AA9827A8D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608243"/>
            <a:ext cx="2535154" cy="54450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3797" y="1005303"/>
            <a:ext cx="2535154" cy="4427309"/>
          </a:xfrm>
        </p:spPr>
        <p:txBody>
          <a:bodyPr>
            <a:normAutofit/>
          </a:bodyPr>
          <a:lstStyle/>
          <a:p>
            <a:r>
              <a:rPr lang="en-US" sz="2400" dirty="0">
                <a:solidFill>
                  <a:schemeClr val="bg1"/>
                </a:solidFill>
                <a:latin typeface="Georgia" panose="02040502050405020303" pitchFamily="18" charset="0"/>
              </a:rPr>
              <a:t>FIRST INFORMATION REPORT </a:t>
            </a:r>
          </a:p>
        </p:txBody>
      </p:sp>
      <p:sp>
        <p:nvSpPr>
          <p:cNvPr id="47" name="Content Placeholder 2"/>
          <p:cNvSpPr>
            <a:spLocks noGrp="1"/>
          </p:cNvSpPr>
          <p:nvPr>
            <p:ph idx="1"/>
          </p:nvPr>
        </p:nvSpPr>
        <p:spPr>
          <a:xfrm>
            <a:off x="3200400" y="740673"/>
            <a:ext cx="5791200" cy="4828393"/>
          </a:xfrm>
        </p:spPr>
        <p:txBody>
          <a:bodyPr anchor="ctr">
            <a:normAutofit/>
          </a:bodyPr>
          <a:lstStyle/>
          <a:p>
            <a:pPr>
              <a:lnSpc>
                <a:spcPct val="90000"/>
              </a:lnSpc>
            </a:pPr>
            <a:r>
              <a:rPr lang="en-US" sz="1400" dirty="0">
                <a:latin typeface="Bahnschrift" panose="020B0502040204020203" pitchFamily="34" charset="0"/>
              </a:rPr>
              <a:t>Section 154 of the </a:t>
            </a:r>
            <a:r>
              <a:rPr lang="en-US" sz="1400" dirty="0" err="1">
                <a:latin typeface="Bahnschrift" panose="020B0502040204020203" pitchFamily="34" charset="0"/>
              </a:rPr>
              <a:t>CrPC</a:t>
            </a:r>
            <a:r>
              <a:rPr lang="en-US" sz="1400" dirty="0">
                <a:latin typeface="Bahnschrift" panose="020B0502040204020203" pitchFamily="34" charset="0"/>
              </a:rPr>
              <a:t>, which deals with the FIR. FIR maybe defined as, “whenever a cognizable offence has been committed by anyone, then the victim/aggrieved will go to the police station where he will either narrate the story to the police official orally or a written complaint will be given to the Police officials. This will be converted into an </a:t>
            </a:r>
            <a:r>
              <a:rPr lang="en-US" sz="1400" b="1" dirty="0">
                <a:latin typeface="Bahnschrift" panose="020B0502040204020203" pitchFamily="34" charset="0"/>
              </a:rPr>
              <a:t>FIR</a:t>
            </a:r>
            <a:r>
              <a:rPr lang="en-US" sz="1400" dirty="0">
                <a:latin typeface="Bahnschrift" panose="020B0502040204020203" pitchFamily="34" charset="0"/>
              </a:rPr>
              <a:t> by the Police official with the signature of the victim (after it is read over and admitted to be correct).” </a:t>
            </a:r>
          </a:p>
          <a:p>
            <a:pPr>
              <a:lnSpc>
                <a:spcPct val="90000"/>
              </a:lnSpc>
            </a:pPr>
            <a:r>
              <a:rPr lang="en-US" sz="1400" b="1" dirty="0">
                <a:latin typeface="Bahnschrift" panose="020B0502040204020203" pitchFamily="34" charset="0"/>
              </a:rPr>
              <a:t>Section 154 </a:t>
            </a:r>
            <a:r>
              <a:rPr lang="en-US" sz="1400" dirty="0">
                <a:latin typeface="Bahnschrift" panose="020B0502040204020203" pitchFamily="34" charset="0"/>
              </a:rPr>
              <a:t>further states that if the Station House officer (SHO) </a:t>
            </a:r>
            <a:r>
              <a:rPr lang="en-US" sz="1400" b="1" dirty="0">
                <a:latin typeface="Bahnschrift" panose="020B0502040204020203" pitchFamily="34" charset="0"/>
              </a:rPr>
              <a:t>refuses</a:t>
            </a:r>
            <a:r>
              <a:rPr lang="en-US" sz="1400" dirty="0">
                <a:latin typeface="Bahnschrift" panose="020B0502040204020203" pitchFamily="34" charset="0"/>
              </a:rPr>
              <a:t> to register the FIR, the alternative that is provided is that the victim can post the complaint to the concerned DCP or Superintendent of Police so that he can take necessary action against the same by starting the investigation himself or by directing the SHO to start the investigation. Further, an e-FIR can also be filed online which will then go to the crime branch from where the necessary PS will have to take action regarding the same. </a:t>
            </a:r>
          </a:p>
          <a:p>
            <a:pPr>
              <a:lnSpc>
                <a:spcPct val="90000"/>
              </a:lnSpc>
            </a:pPr>
            <a:endParaRPr lang="en-US" sz="1400" dirty="0"/>
          </a:p>
        </p:txBody>
      </p:sp>
      <p:sp>
        <p:nvSpPr>
          <p:cNvPr id="48" name="Rectangle 41">
            <a:extLst>
              <a:ext uri="{FF2B5EF4-FFF2-40B4-BE49-F238E27FC236}">
                <a16:creationId xmlns:a16="http://schemas.microsoft.com/office/drawing/2014/main" id="{6F3B7728-0C26-4662-B285-85C645523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53319"/>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8C367AD-9838-470A-87EF-678609CC8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B0CF1642-4E76-4223-A010-6334380A2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236"/>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3333122"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86" y="767258"/>
            <a:ext cx="3285116" cy="5323484"/>
          </a:xfrm>
        </p:spPr>
        <p:txBody>
          <a:bodyPr>
            <a:normAutofit/>
          </a:bodyPr>
          <a:lstStyle/>
          <a:p>
            <a:r>
              <a:rPr lang="en-US" sz="2400" dirty="0">
                <a:solidFill>
                  <a:schemeClr val="bg1"/>
                </a:solidFill>
                <a:latin typeface="Georgia" panose="02040502050405020303" pitchFamily="18" charset="0"/>
              </a:rPr>
              <a:t>OBJECTIVES AND IMPORTANCE OF AN FIR </a:t>
            </a:r>
          </a:p>
        </p:txBody>
      </p:sp>
      <p:sp>
        <p:nvSpPr>
          <p:cNvPr id="46" name="Rectangle 45">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9882"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7" name="Content Placeholder 2">
            <a:extLst>
              <a:ext uri="{FF2B5EF4-FFF2-40B4-BE49-F238E27FC236}">
                <a16:creationId xmlns:a16="http://schemas.microsoft.com/office/drawing/2014/main" id="{9DF5B1A9-3743-45E2-9BCC-276A2D9EC3E4}"/>
              </a:ext>
            </a:extLst>
          </p:cNvPr>
          <p:cNvGraphicFramePr>
            <a:graphicFrameLocks noGrp="1"/>
          </p:cNvGraphicFramePr>
          <p:nvPr>
            <p:ph idx="1"/>
            <p:extLst>
              <p:ext uri="{D42A27DB-BD31-4B8C-83A1-F6EECF244321}">
                <p14:modId xmlns:p14="http://schemas.microsoft.com/office/powerpoint/2010/main" val="2322499768"/>
              </p:ext>
            </p:extLst>
          </p:nvPr>
        </p:nvGraphicFramePr>
        <p:xfrm>
          <a:off x="3656658" y="886278"/>
          <a:ext cx="5437049" cy="57553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13844EE9-2895-4B7B-A445-00BA91721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4129514" y="1107860"/>
            <a:ext cx="4385836" cy="1046671"/>
          </a:xfrm>
        </p:spPr>
        <p:txBody>
          <a:bodyPr>
            <a:normAutofit/>
          </a:bodyPr>
          <a:lstStyle/>
          <a:p>
            <a:r>
              <a:rPr lang="en-US" sz="3200" b="1" dirty="0">
                <a:latin typeface="Georgia" panose="02040502050405020303" pitchFamily="18" charset="0"/>
              </a:rPr>
              <a:t>CASE EXAMPLE </a:t>
            </a:r>
          </a:p>
        </p:txBody>
      </p:sp>
      <p:sp>
        <p:nvSpPr>
          <p:cNvPr id="38" name="Rectangle 37">
            <a:extLst>
              <a:ext uri="{FF2B5EF4-FFF2-40B4-BE49-F238E27FC236}">
                <a16:creationId xmlns:a16="http://schemas.microsoft.com/office/drawing/2014/main" id="{97B03642-7722-4B15-897F-76918F86B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3394204"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6068EAC2-2623-4156-A990-D776FF9BF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33" name="Graphic 32" descr="Gavel">
            <a:extLst>
              <a:ext uri="{FF2B5EF4-FFF2-40B4-BE49-F238E27FC236}">
                <a16:creationId xmlns:a16="http://schemas.microsoft.com/office/drawing/2014/main" id="{8D6E35BF-105D-48C7-BBD5-F5E0510A7A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7868" y="1969766"/>
            <a:ext cx="2918468" cy="2918468"/>
          </a:xfrm>
          <a:prstGeom prst="rect">
            <a:avLst/>
          </a:prstGeom>
        </p:spPr>
      </p:pic>
      <p:sp>
        <p:nvSpPr>
          <p:cNvPr id="3" name="Content Placeholder 2"/>
          <p:cNvSpPr>
            <a:spLocks noGrp="1"/>
          </p:cNvSpPr>
          <p:nvPr>
            <p:ph idx="1"/>
          </p:nvPr>
        </p:nvSpPr>
        <p:spPr>
          <a:xfrm>
            <a:off x="4091424" y="1992626"/>
            <a:ext cx="4385835" cy="3347879"/>
          </a:xfrm>
        </p:spPr>
        <p:txBody>
          <a:bodyPr anchor="ctr">
            <a:normAutofit lnSpcReduction="10000"/>
          </a:bodyPr>
          <a:lstStyle/>
          <a:p>
            <a:r>
              <a:rPr lang="en-US" sz="1600" dirty="0">
                <a:latin typeface="Bahnschrift" panose="020B0502040204020203" pitchFamily="34" charset="0"/>
              </a:rPr>
              <a:t>In the case of </a:t>
            </a:r>
            <a:r>
              <a:rPr lang="en-US" sz="1600" b="1" dirty="0">
                <a:latin typeface="Bahnschrift" panose="020B0502040204020203" pitchFamily="34" charset="0"/>
              </a:rPr>
              <a:t>Kapoor Singh Rana v. State of Delhi (2005)</a:t>
            </a:r>
            <a:r>
              <a:rPr lang="en-US" sz="1600" dirty="0">
                <a:latin typeface="Bahnschrift" panose="020B0502040204020203" pitchFamily="34" charset="0"/>
              </a:rPr>
              <a:t>, the star witness who was the mother of the victim provided all the details in the statement but did not provide the details of the accused as he was the boyfriend of the victim who poured acid on the victim. This created chaos in the case of the prosecution. In light of this, Section 162 provides that any substantive omission of information of the witness will amount to contradiction in the case. Therefore, every detail must be provided during the filing of an FIR and “no spoon should be left unturned”. </a:t>
            </a:r>
          </a:p>
          <a:p>
            <a:endParaRPr lang="en-US" sz="1600" dirty="0"/>
          </a:p>
        </p:txBody>
      </p:sp>
      <p:sp>
        <p:nvSpPr>
          <p:cNvPr id="42" name="Rectangle 41">
            <a:extLst>
              <a:ext uri="{FF2B5EF4-FFF2-40B4-BE49-F238E27FC236}">
                <a16:creationId xmlns:a16="http://schemas.microsoft.com/office/drawing/2014/main" id="{4C707BC9-731A-490A-AF25-6F349FD9B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44" name="Rectangle 43">
            <a:extLst>
              <a:ext uri="{FF2B5EF4-FFF2-40B4-BE49-F238E27FC236}">
                <a16:creationId xmlns:a16="http://schemas.microsoft.com/office/drawing/2014/main" id="{3FD7C480-AC7D-4FEE-BB95-EEE23BB3E6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8800"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801" y="1438834"/>
            <a:ext cx="2674020" cy="4249271"/>
          </a:xfrm>
        </p:spPr>
        <p:txBody>
          <a:bodyPr>
            <a:normAutofit/>
          </a:bodyPr>
          <a:lstStyle/>
          <a:p>
            <a:r>
              <a:rPr lang="en-US" sz="2400" dirty="0">
                <a:solidFill>
                  <a:schemeClr val="bg1"/>
                </a:solidFill>
                <a:latin typeface="Georgia" panose="02040502050405020303" pitchFamily="18" charset="0"/>
              </a:rPr>
              <a:t>REGISTRATION OF AN FIR </a:t>
            </a:r>
          </a:p>
        </p:txBody>
      </p:sp>
      <p:sp>
        <p:nvSpPr>
          <p:cNvPr id="40" name="Rectangle 39">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129813" y="1438834"/>
            <a:ext cx="4709387" cy="5050358"/>
          </a:xfrm>
        </p:spPr>
        <p:txBody>
          <a:bodyPr anchor="ctr">
            <a:normAutofit/>
          </a:bodyPr>
          <a:lstStyle/>
          <a:p>
            <a:pPr>
              <a:lnSpc>
                <a:spcPct val="90000"/>
              </a:lnSpc>
            </a:pPr>
            <a:r>
              <a:rPr lang="en-US" sz="1400" dirty="0">
                <a:latin typeface="Bahnschrift" panose="020B0502040204020203" pitchFamily="34" charset="0"/>
              </a:rPr>
              <a:t>An FIR can be registered only in the case of cognizable offences under Section 154 and in case of non-cognizable offences; there will be NCR (Non Cognizable Report) which is registered by the Police under Section 155. In the case of </a:t>
            </a:r>
            <a:r>
              <a:rPr lang="en-US" sz="1400" b="1" dirty="0">
                <a:latin typeface="Bahnschrift" panose="020B0502040204020203" pitchFamily="34" charset="0"/>
              </a:rPr>
              <a:t>Lalitha Kumari v. Govt of UP (2014)</a:t>
            </a:r>
            <a:r>
              <a:rPr lang="en-US" sz="1400" dirty="0">
                <a:latin typeface="Bahnschrift" panose="020B0502040204020203" pitchFamily="34" charset="0"/>
              </a:rPr>
              <a:t>, the Supreme Court clearly provided that in cognizable offences police officials are duty bound to register the FIR except in the case of commercial disputes, matrimonial disputes and others.</a:t>
            </a:r>
          </a:p>
          <a:p>
            <a:pPr>
              <a:lnSpc>
                <a:spcPct val="90000"/>
              </a:lnSpc>
            </a:pPr>
            <a:r>
              <a:rPr lang="en-US" sz="1400" dirty="0">
                <a:latin typeface="Bahnschrift" panose="020B0502040204020203" pitchFamily="34" charset="0"/>
              </a:rPr>
              <a:t>FIR can be registered as per Jurisdiction in such a Jurisdiction where the offence had been committed by the accused. But, there is a </a:t>
            </a:r>
            <a:r>
              <a:rPr lang="en-US" sz="1400" dirty="0" err="1">
                <a:latin typeface="Bahnschrift" panose="020B0502040204020203" pitchFamily="34" charset="0"/>
              </a:rPr>
              <a:t>provisio</a:t>
            </a:r>
            <a:r>
              <a:rPr lang="en-US" sz="1400" dirty="0">
                <a:latin typeface="Bahnschrift" panose="020B0502040204020203" pitchFamily="34" charset="0"/>
              </a:rPr>
              <a:t> of Zero FIR. It may be defines as “If an offence has taken place in one place and the person filing the FIR is in another place and he/she wants to provide such information in such a police station where they are, the police is duty bound to record the statement or complaint so that they can lodge a Zero-FIR on the same.” After the same, the case should be sent to the concerned police station for further investigation. The same was held in the landmark case of </a:t>
            </a:r>
            <a:r>
              <a:rPr lang="en-US" sz="1400" b="1" dirty="0">
                <a:latin typeface="Bahnschrift" panose="020B0502040204020203" pitchFamily="34" charset="0"/>
              </a:rPr>
              <a:t>State of Andhra Pradesh v. </a:t>
            </a:r>
            <a:r>
              <a:rPr lang="en-US" sz="1400" b="1" dirty="0" err="1">
                <a:latin typeface="Bahnschrift" panose="020B0502040204020203" pitchFamily="34" charset="0"/>
              </a:rPr>
              <a:t>Punati</a:t>
            </a:r>
            <a:r>
              <a:rPr lang="en-US" sz="1400" b="1" dirty="0">
                <a:latin typeface="Bahnschrift" panose="020B0502040204020203" pitchFamily="34" charset="0"/>
              </a:rPr>
              <a:t> </a:t>
            </a:r>
            <a:r>
              <a:rPr lang="en-US" sz="1400" b="1" dirty="0" err="1">
                <a:latin typeface="Bahnschrift" panose="020B0502040204020203" pitchFamily="34" charset="0"/>
              </a:rPr>
              <a:t>Ramula</a:t>
            </a:r>
            <a:r>
              <a:rPr lang="en-US" sz="1400" b="1" dirty="0">
                <a:latin typeface="Bahnschrift" panose="020B0502040204020203" pitchFamily="34" charset="0"/>
              </a:rPr>
              <a:t> (1993)</a:t>
            </a:r>
            <a:r>
              <a:rPr lang="en-US" sz="1400" dirty="0">
                <a:latin typeface="Bahnschrift" panose="020B0502040204020203" pitchFamily="34" charset="0"/>
              </a:rPr>
              <a:t>. </a:t>
            </a:r>
          </a:p>
          <a:p>
            <a:pPr>
              <a:lnSpc>
                <a:spcPct val="90000"/>
              </a:lnSpc>
              <a:buNone/>
            </a:pPr>
            <a:endParaRPr lang="en-US" sz="1200" dirty="0"/>
          </a:p>
        </p:txBody>
      </p:sp>
      <p:sp>
        <p:nvSpPr>
          <p:cNvPr id="44" name="Rectangle 43">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Folder Search">
            <a:extLst>
              <a:ext uri="{FF2B5EF4-FFF2-40B4-BE49-F238E27FC236}">
                <a16:creationId xmlns:a16="http://schemas.microsoft.com/office/drawing/2014/main" id="{D8B7744D-9EA5-4D51-9937-9B2A96CD8BAF}"/>
              </a:ext>
            </a:extLst>
          </p:cNvPr>
          <p:cNvSpPr/>
          <p:nvPr/>
        </p:nvSpPr>
        <p:spPr>
          <a:xfrm>
            <a:off x="3334879" y="1927133"/>
            <a:ext cx="987187" cy="98718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
        <p:nvSpPr>
          <p:cNvPr id="15" name="Rectangle 14" descr="Police">
            <a:extLst>
              <a:ext uri="{FF2B5EF4-FFF2-40B4-BE49-F238E27FC236}">
                <a16:creationId xmlns:a16="http://schemas.microsoft.com/office/drawing/2014/main" id="{C182A100-53E5-4562-8630-95C882AA46A5}"/>
              </a:ext>
            </a:extLst>
          </p:cNvPr>
          <p:cNvSpPr/>
          <p:nvPr/>
        </p:nvSpPr>
        <p:spPr>
          <a:xfrm>
            <a:off x="3493161" y="4054392"/>
            <a:ext cx="987187" cy="98718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3394204"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 y="1458180"/>
            <a:ext cx="3346197" cy="3941640"/>
          </a:xfrm>
        </p:spPr>
        <p:txBody>
          <a:bodyPr>
            <a:normAutofit/>
          </a:bodyPr>
          <a:lstStyle/>
          <a:p>
            <a:r>
              <a:rPr lang="en-US" sz="3600" dirty="0">
                <a:solidFill>
                  <a:schemeClr val="bg1"/>
                </a:solidFill>
                <a:latin typeface="Georgia" panose="02040502050405020303" pitchFamily="18" charset="0"/>
              </a:rPr>
              <a:t>MULTIPLE AND CROSS FIRs</a:t>
            </a:r>
          </a:p>
        </p:txBody>
      </p:sp>
      <p:sp>
        <p:nvSpPr>
          <p:cNvPr id="51" name="Rectangle 50">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9144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p:cNvSpPr>
            <a:spLocks noGrp="1"/>
          </p:cNvSpPr>
          <p:nvPr>
            <p:ph idx="1"/>
          </p:nvPr>
        </p:nvSpPr>
        <p:spPr>
          <a:xfrm>
            <a:off x="3516460" y="989718"/>
            <a:ext cx="5334000" cy="4724400"/>
          </a:xfrm>
        </p:spPr>
        <p:txBody>
          <a:bodyPr anchor="ctr">
            <a:normAutofit/>
          </a:bodyPr>
          <a:lstStyle/>
          <a:p>
            <a:pPr algn="just">
              <a:lnSpc>
                <a:spcPct val="90000"/>
              </a:lnSpc>
            </a:pPr>
            <a:r>
              <a:rPr lang="en-US" sz="1400" dirty="0">
                <a:latin typeface="Bahnschrift" panose="020B0502040204020203" pitchFamily="34" charset="0"/>
              </a:rPr>
              <a:t>Cross FIRs are basically when one incident has been committed and both the parties to the said incident lodge an FIR against each other, the same is called a Cross FIR. In this case, the Police Officers look into both the cases and act appropriately as needed in the investigation.</a:t>
            </a:r>
          </a:p>
          <a:p>
            <a:pPr algn="just">
              <a:lnSpc>
                <a:spcPct val="90000"/>
              </a:lnSpc>
            </a:pPr>
            <a:r>
              <a:rPr lang="en-US" sz="1400" dirty="0">
                <a:latin typeface="Bahnschrift" panose="020B0502040204020203" pitchFamily="34" charset="0"/>
              </a:rPr>
              <a:t>Multiple FIRs have two inherent issues to understand which an </a:t>
            </a:r>
            <a:r>
              <a:rPr lang="en-US" sz="1400" b="1" dirty="0">
                <a:latin typeface="Bahnschrift" panose="020B0502040204020203" pitchFamily="34" charset="0"/>
              </a:rPr>
              <a:t>example</a:t>
            </a:r>
            <a:r>
              <a:rPr lang="en-US" sz="1400" dirty="0">
                <a:latin typeface="Bahnschrift" panose="020B0502040204020203" pitchFamily="34" charset="0"/>
              </a:rPr>
              <a:t> was provided – In case an offence takes place and the victim is bought to the hospital in Mukherjee Nagar where the Police also arrive and take the statement of the victim, converting it into an FIR. Post this, the parents of the victim arrive and shift the victim to Defense Colony where he is in a critical condition. The parents call the Police and provide for another FIR to be filed/ registered with the names of the accused in Defense Colony. Thereafter, the victim is taken back to his residence in </a:t>
            </a:r>
            <a:r>
              <a:rPr lang="en-US" sz="1400" dirty="0" err="1">
                <a:latin typeface="Bahnschrift" panose="020B0502040204020203" pitchFamily="34" charset="0"/>
              </a:rPr>
              <a:t>GKOne</a:t>
            </a:r>
            <a:r>
              <a:rPr lang="en-US" sz="1400" dirty="0">
                <a:latin typeface="Bahnschrift" panose="020B0502040204020203" pitchFamily="34" charset="0"/>
              </a:rPr>
              <a:t> where the victim dies as a consequence of the offence. Another new FIR is filed by the Police in </a:t>
            </a:r>
            <a:r>
              <a:rPr lang="en-US" sz="1400" dirty="0" err="1">
                <a:latin typeface="Bahnschrift" panose="020B0502040204020203" pitchFamily="34" charset="0"/>
              </a:rPr>
              <a:t>GKOne</a:t>
            </a:r>
            <a:r>
              <a:rPr lang="en-US" sz="1400" dirty="0">
                <a:latin typeface="Bahnschrift" panose="020B0502040204020203" pitchFamily="34" charset="0"/>
              </a:rPr>
              <a:t> with the statement of the parents stating that A, B and C have committed the murder of their child. In light of this, there are Multiple FIRs in connection to the same offence in different stations. </a:t>
            </a:r>
          </a:p>
          <a:p>
            <a:pPr>
              <a:lnSpc>
                <a:spcPct val="90000"/>
              </a:lnSpc>
            </a:pPr>
            <a:endParaRPr lang="en-US" sz="1200" dirty="0"/>
          </a:p>
        </p:txBody>
      </p:sp>
      <p:sp>
        <p:nvSpPr>
          <p:cNvPr id="53" name="Rectangle 52">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9144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55" name="Rectangle 54">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8800"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Close">
            <a:extLst>
              <a:ext uri="{FF2B5EF4-FFF2-40B4-BE49-F238E27FC236}">
                <a16:creationId xmlns:a16="http://schemas.microsoft.com/office/drawing/2014/main" id="{3D247CB9-7AA6-4BC7-9CCB-E7F115B10A2D}"/>
              </a:ext>
            </a:extLst>
          </p:cNvPr>
          <p:cNvSpPr/>
          <p:nvPr/>
        </p:nvSpPr>
        <p:spPr>
          <a:xfrm>
            <a:off x="1219200" y="1689557"/>
            <a:ext cx="745136" cy="745136"/>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435ADAF7-9BEB-4FA3-AE9F-4CF47620E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5" name="Rectangle 54">
            <a:extLst>
              <a:ext uri="{FF2B5EF4-FFF2-40B4-BE49-F238E27FC236}">
                <a16:creationId xmlns:a16="http://schemas.microsoft.com/office/drawing/2014/main" id="{57BB0BA7-0383-4937-8874-B01AAA08E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8743"/>
            <a:ext cx="3232716" cy="408925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15" descr="Gavel">
            <a:extLst>
              <a:ext uri="{FF2B5EF4-FFF2-40B4-BE49-F238E27FC236}">
                <a16:creationId xmlns:a16="http://schemas.microsoft.com/office/drawing/2014/main" id="{446A889C-BB55-4743-BEAB-2F5CABCB71B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4452" y="3461465"/>
            <a:ext cx="2703812" cy="2703812"/>
          </a:xfrm>
          <a:prstGeom prst="rect">
            <a:avLst/>
          </a:prstGeom>
        </p:spPr>
      </p:pic>
      <p:sp>
        <p:nvSpPr>
          <p:cNvPr id="3" name="Content Placeholder 2"/>
          <p:cNvSpPr>
            <a:spLocks noGrp="1"/>
          </p:cNvSpPr>
          <p:nvPr>
            <p:ph idx="1"/>
          </p:nvPr>
        </p:nvSpPr>
        <p:spPr>
          <a:xfrm>
            <a:off x="3497169" y="755534"/>
            <a:ext cx="5334372" cy="5409743"/>
          </a:xfrm>
        </p:spPr>
        <p:txBody>
          <a:bodyPr anchor="ctr">
            <a:normAutofit/>
          </a:bodyPr>
          <a:lstStyle/>
          <a:p>
            <a:pPr>
              <a:lnSpc>
                <a:spcPct val="90000"/>
              </a:lnSpc>
            </a:pPr>
            <a:r>
              <a:rPr lang="en-US" sz="1700" dirty="0">
                <a:latin typeface="Bahnschrift" panose="020B0502040204020203" pitchFamily="34" charset="0"/>
              </a:rPr>
              <a:t>With regard to this issue of whether multiple FIRs can run against one accused, the Supreme Court has clearly provided in good judgment that if the facts of the FIRs are different then they will sustain and run as separate cases with different charge-sheets. The same has been reiterated in the case of </a:t>
            </a:r>
            <a:r>
              <a:rPr lang="en-US" sz="1700" b="1" dirty="0">
                <a:latin typeface="Bahnschrift" panose="020B0502040204020203" pitchFamily="34" charset="0"/>
              </a:rPr>
              <a:t>Shiv Shankar Singh v. State of Bihar (2011)</a:t>
            </a:r>
            <a:r>
              <a:rPr lang="en-US" sz="1700" dirty="0">
                <a:latin typeface="Bahnschrift" panose="020B0502040204020203" pitchFamily="34" charset="0"/>
              </a:rPr>
              <a:t>. But if the facts are the same, then the accused can approach the High Court under Section 482 </a:t>
            </a:r>
            <a:r>
              <a:rPr lang="en-US" sz="1700" dirty="0" err="1">
                <a:latin typeface="Bahnschrift" panose="020B0502040204020203" pitchFamily="34" charset="0"/>
              </a:rPr>
              <a:t>CrPC</a:t>
            </a:r>
            <a:r>
              <a:rPr lang="en-US" sz="1700" dirty="0">
                <a:latin typeface="Bahnschrift" panose="020B0502040204020203" pitchFamily="34" charset="0"/>
              </a:rPr>
              <a:t> and the High Court will quash all the FIRs, except the first one.  This has been provided in the cases of </a:t>
            </a:r>
            <a:r>
              <a:rPr lang="en-US" sz="1700" b="1" dirty="0">
                <a:latin typeface="Bahnschrift" panose="020B0502040204020203" pitchFamily="34" charset="0"/>
              </a:rPr>
              <a:t>TT Anthony v. State of Kerala (2001), </a:t>
            </a:r>
            <a:r>
              <a:rPr lang="en-US" sz="1700" b="1" dirty="0" err="1">
                <a:latin typeface="Bahnschrift" panose="020B0502040204020203" pitchFamily="34" charset="0"/>
              </a:rPr>
              <a:t>Mohd</a:t>
            </a:r>
            <a:r>
              <a:rPr lang="en-US" sz="1700" b="1" dirty="0">
                <a:latin typeface="Bahnschrift" panose="020B0502040204020203" pitchFamily="34" charset="0"/>
              </a:rPr>
              <a:t>. Yusuf v. </a:t>
            </a:r>
            <a:r>
              <a:rPr lang="en-US" sz="1700" b="1" dirty="0" err="1">
                <a:latin typeface="Bahnschrift" panose="020B0502040204020203" pitchFamily="34" charset="0"/>
              </a:rPr>
              <a:t>Afaq</a:t>
            </a:r>
            <a:r>
              <a:rPr lang="en-US" sz="1700" b="1" dirty="0">
                <a:latin typeface="Bahnschrift" panose="020B0502040204020203" pitchFamily="34" charset="0"/>
              </a:rPr>
              <a:t> Jahan and </a:t>
            </a:r>
            <a:r>
              <a:rPr lang="en-US" sz="1700" b="1" dirty="0" err="1">
                <a:latin typeface="Bahnschrift" panose="020B0502040204020203" pitchFamily="34" charset="0"/>
              </a:rPr>
              <a:t>Anr</a:t>
            </a:r>
            <a:r>
              <a:rPr lang="en-US" sz="1700" b="1" dirty="0">
                <a:latin typeface="Bahnschrift" panose="020B0502040204020203" pitchFamily="34" charset="0"/>
              </a:rPr>
              <a:t> (2006)</a:t>
            </a:r>
            <a:r>
              <a:rPr lang="en-US" sz="1700" dirty="0">
                <a:latin typeface="Bahnschrift" panose="020B0502040204020203" pitchFamily="34" charset="0"/>
              </a:rPr>
              <a:t> as well as </a:t>
            </a:r>
            <a:r>
              <a:rPr lang="en-US" sz="1700" b="1" dirty="0" err="1">
                <a:latin typeface="Bahnschrift" panose="020B0502040204020203" pitchFamily="34" charset="0"/>
              </a:rPr>
              <a:t>Rameshchandra</a:t>
            </a:r>
            <a:r>
              <a:rPr lang="en-US" sz="1700" b="1" dirty="0">
                <a:latin typeface="Bahnschrift" panose="020B0502040204020203" pitchFamily="34" charset="0"/>
              </a:rPr>
              <a:t> Nandalal Parikh v. State of Gujrat (2006). </a:t>
            </a:r>
            <a:r>
              <a:rPr lang="en-US" sz="1700" dirty="0">
                <a:latin typeface="Bahnschrift" panose="020B0502040204020203" pitchFamily="34" charset="0"/>
              </a:rPr>
              <a:t>These cases can be looked into for clear understanding of the concept of Multiple FIRs.</a:t>
            </a:r>
            <a:r>
              <a:rPr lang="en-US" sz="1700" b="1" dirty="0">
                <a:latin typeface="Bahnschrift" panose="020B0502040204020203" pitchFamily="34" charset="0"/>
              </a:rPr>
              <a:t> </a:t>
            </a:r>
            <a:endParaRPr lang="en-US" sz="1700" dirty="0">
              <a:latin typeface="Bahnschrift" panose="020B0502040204020203" pitchFamily="34" charset="0"/>
            </a:endParaRPr>
          </a:p>
        </p:txBody>
      </p:sp>
      <p:sp>
        <p:nvSpPr>
          <p:cNvPr id="57" name="Rectangle 56">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89945"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3795" y="1438834"/>
            <a:ext cx="2698025" cy="4249271"/>
          </a:xfrm>
        </p:spPr>
        <p:txBody>
          <a:bodyPr>
            <a:normAutofit/>
          </a:bodyPr>
          <a:lstStyle/>
          <a:p>
            <a:r>
              <a:rPr lang="en-US" sz="3600" dirty="0">
                <a:solidFill>
                  <a:schemeClr val="bg1"/>
                </a:solidFill>
                <a:latin typeface="Georgia" panose="02040502050405020303" pitchFamily="18" charset="0"/>
              </a:rPr>
              <a:t>DELAY IN FIR </a:t>
            </a:r>
          </a:p>
        </p:txBody>
      </p:sp>
      <p:sp>
        <p:nvSpPr>
          <p:cNvPr id="42" name="Rectangle 41">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324609" y="1054608"/>
            <a:ext cx="5666992" cy="5422392"/>
          </a:xfrm>
        </p:spPr>
        <p:txBody>
          <a:bodyPr anchor="ctr">
            <a:normAutofit/>
          </a:bodyPr>
          <a:lstStyle/>
          <a:p>
            <a:pPr>
              <a:lnSpc>
                <a:spcPct val="90000"/>
              </a:lnSpc>
            </a:pPr>
            <a:r>
              <a:rPr lang="en-US" sz="1800" dirty="0">
                <a:latin typeface="Bahnschrift" panose="020B0502040204020203" pitchFamily="34" charset="0"/>
              </a:rPr>
              <a:t>Delay in lodging an FIR can be fatal to the case overall. However, in certain cases like rape, sexual offences the delay is not fatal to the case of the prosecution and is justified. The same was provided for in the case of </a:t>
            </a:r>
            <a:r>
              <a:rPr lang="en-US" sz="1800" b="1" dirty="0">
                <a:latin typeface="Bahnschrift" panose="020B0502040204020203" pitchFamily="34" charset="0"/>
              </a:rPr>
              <a:t>State of Punjab v. Gurmeet Singh (1996)</a:t>
            </a:r>
            <a:r>
              <a:rPr lang="en-US" sz="1800" dirty="0">
                <a:latin typeface="Bahnschrift" panose="020B0502040204020203" pitchFamily="34" charset="0"/>
              </a:rPr>
              <a:t> as well as </a:t>
            </a:r>
            <a:r>
              <a:rPr lang="en-US" sz="1800" b="1" dirty="0">
                <a:latin typeface="Bahnschrift" panose="020B0502040204020203" pitchFamily="34" charset="0"/>
              </a:rPr>
              <a:t>State of Himachal Pradesh v. Srikanth </a:t>
            </a:r>
            <a:r>
              <a:rPr lang="en-US" sz="1800" b="1" dirty="0" err="1">
                <a:latin typeface="Bahnschrift" panose="020B0502040204020203" pitchFamily="34" charset="0"/>
              </a:rPr>
              <a:t>Shikri</a:t>
            </a:r>
            <a:r>
              <a:rPr lang="en-US" sz="1800" b="1" dirty="0">
                <a:latin typeface="Bahnschrift" panose="020B0502040204020203" pitchFamily="34" charset="0"/>
              </a:rPr>
              <a:t> (2004)</a:t>
            </a:r>
            <a:r>
              <a:rPr lang="en-US" sz="1800" dirty="0">
                <a:latin typeface="Bahnschrift" panose="020B0502040204020203" pitchFamily="34" charset="0"/>
              </a:rPr>
              <a:t>. </a:t>
            </a:r>
          </a:p>
          <a:p>
            <a:pPr>
              <a:lnSpc>
                <a:spcPct val="90000"/>
              </a:lnSpc>
            </a:pPr>
            <a:r>
              <a:rPr lang="en-US" sz="1800" dirty="0">
                <a:latin typeface="Bahnschrift" panose="020B0502040204020203" pitchFamily="34" charset="0"/>
              </a:rPr>
              <a:t>In my practical experience in a case, the girl filed for a rape petition after two years of the incident when they were in a relationship together, and the boy did not give her money and such incidents. My opinion is that there is no sanctity in such a case as there is no evidence that can be collected. In his experience, these judgments are not be blindly followed as there is no practical application of the same and hence, a delay in filing the FIR is fatal to the case of the prosecution. </a:t>
            </a:r>
          </a:p>
        </p:txBody>
      </p:sp>
      <p:sp>
        <p:nvSpPr>
          <p:cNvPr id="46" name="Rectangle 45">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89815EE-0F88-4364-B815-14A6E7ECBC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C2BBEB8-4077-499F-80FD-AA9827A8D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608243"/>
            <a:ext cx="2535154" cy="54450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1510" y="1005303"/>
            <a:ext cx="2487145" cy="4427309"/>
          </a:xfrm>
        </p:spPr>
        <p:txBody>
          <a:bodyPr>
            <a:normAutofit/>
          </a:bodyPr>
          <a:lstStyle/>
          <a:p>
            <a:r>
              <a:rPr lang="en-US" sz="3200" dirty="0">
                <a:solidFill>
                  <a:schemeClr val="bg1"/>
                </a:solidFill>
                <a:latin typeface="Georgia" panose="02040502050405020303" pitchFamily="18" charset="0"/>
              </a:rPr>
              <a:t>SECTION 156-159</a:t>
            </a:r>
          </a:p>
        </p:txBody>
      </p:sp>
      <p:sp>
        <p:nvSpPr>
          <p:cNvPr id="27" name="Rectangle 26">
            <a:extLst>
              <a:ext uri="{FF2B5EF4-FFF2-40B4-BE49-F238E27FC236}">
                <a16:creationId xmlns:a16="http://schemas.microsoft.com/office/drawing/2014/main" id="{6F3B7728-0C26-4662-B285-85C645523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53319"/>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28C367AD-9838-470A-87EF-678609CC8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B0CF1642-4E76-4223-A010-6334380A2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236"/>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1B5A1D9C-4863-44F6-9021-54DCF1842949}"/>
              </a:ext>
            </a:extLst>
          </p:cNvPr>
          <p:cNvGraphicFramePr>
            <a:graphicFrameLocks noGrp="1"/>
          </p:cNvGraphicFramePr>
          <p:nvPr>
            <p:ph idx="1"/>
            <p:extLst>
              <p:ext uri="{D42A27DB-BD31-4B8C-83A1-F6EECF244321}">
                <p14:modId xmlns:p14="http://schemas.microsoft.com/office/powerpoint/2010/main" val="3688534129"/>
              </p:ext>
            </p:extLst>
          </p:nvPr>
        </p:nvGraphicFramePr>
        <p:xfrm>
          <a:off x="3062681" y="787908"/>
          <a:ext cx="5638800" cy="48620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3394204"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9144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p:cNvSpPr>
            <a:spLocks noGrp="1"/>
          </p:cNvSpPr>
          <p:nvPr>
            <p:ph idx="1"/>
          </p:nvPr>
        </p:nvSpPr>
        <p:spPr>
          <a:xfrm>
            <a:off x="3733800" y="838200"/>
            <a:ext cx="5209792" cy="5181600"/>
          </a:xfrm>
        </p:spPr>
        <p:txBody>
          <a:bodyPr anchor="ctr">
            <a:normAutofit/>
          </a:bodyPr>
          <a:lstStyle/>
          <a:p>
            <a:pPr>
              <a:lnSpc>
                <a:spcPct val="90000"/>
              </a:lnSpc>
            </a:pPr>
            <a:r>
              <a:rPr lang="en-US" sz="1400" dirty="0">
                <a:latin typeface="Bahnschrift" panose="020B0502040204020203" pitchFamily="34" charset="0"/>
              </a:rPr>
              <a:t>The landmark judgments in this regard include – </a:t>
            </a:r>
            <a:r>
              <a:rPr lang="en-US" sz="1400" b="1" dirty="0">
                <a:latin typeface="Bahnschrift" panose="020B0502040204020203" pitchFamily="34" charset="0"/>
              </a:rPr>
              <a:t>State of Kerala v. </a:t>
            </a:r>
            <a:r>
              <a:rPr lang="en-US" sz="1400" b="1" dirty="0" err="1">
                <a:latin typeface="Bahnschrift" panose="020B0502040204020203" pitchFamily="34" charset="0"/>
              </a:rPr>
              <a:t>Nilachandran</a:t>
            </a:r>
            <a:r>
              <a:rPr lang="en-US" sz="1400" b="1" dirty="0">
                <a:latin typeface="Bahnschrift" panose="020B0502040204020203" pitchFamily="34" charset="0"/>
              </a:rPr>
              <a:t> (2009); </a:t>
            </a:r>
            <a:r>
              <a:rPr lang="en-US" sz="1400" b="1" dirty="0" err="1">
                <a:latin typeface="Bahnschrift" panose="020B0502040204020203" pitchFamily="34" charset="0"/>
              </a:rPr>
              <a:t>Shivlal</a:t>
            </a:r>
            <a:r>
              <a:rPr lang="en-US" sz="1400" b="1" dirty="0">
                <a:latin typeface="Bahnschrift" panose="020B0502040204020203" pitchFamily="34" charset="0"/>
              </a:rPr>
              <a:t> and Others v. State of Chhattisgarh (2011) </a:t>
            </a:r>
            <a:r>
              <a:rPr lang="en-US" sz="1400" dirty="0">
                <a:latin typeface="Bahnschrift" panose="020B0502040204020203" pitchFamily="34" charset="0"/>
              </a:rPr>
              <a:t>as well as the case of </a:t>
            </a:r>
            <a:r>
              <a:rPr lang="en-US" sz="1400" b="1" dirty="0">
                <a:latin typeface="Bahnschrift" panose="020B0502040204020203" pitchFamily="34" charset="0"/>
              </a:rPr>
              <a:t>SN Sharma v. Vipin Kumar Tiwari (1970) </a:t>
            </a:r>
            <a:endParaRPr lang="en-US" sz="1400" dirty="0">
              <a:latin typeface="Bahnschrift" panose="020B0502040204020203" pitchFamily="34" charset="0"/>
            </a:endParaRPr>
          </a:p>
          <a:p>
            <a:pPr>
              <a:lnSpc>
                <a:spcPct val="90000"/>
              </a:lnSpc>
            </a:pPr>
            <a:r>
              <a:rPr lang="en-US" sz="1400" dirty="0">
                <a:latin typeface="Bahnschrift" panose="020B0502040204020203" pitchFamily="34" charset="0"/>
              </a:rPr>
              <a:t>Section 156(3) is a very important facet that must be discussed as it deals with the measures that can be taken up, if Police officials are not taking the victim’s case. A copy of the complaint must be sent to the SP or the DSP and then a complain under Section 156(3) should be filed before the Magistrate read with Section 200 </a:t>
            </a:r>
            <a:r>
              <a:rPr lang="en-US" sz="1400" dirty="0" err="1">
                <a:latin typeface="Bahnschrift" panose="020B0502040204020203" pitchFamily="34" charset="0"/>
              </a:rPr>
              <a:t>CrPC</a:t>
            </a:r>
            <a:r>
              <a:rPr lang="en-US" sz="1400" dirty="0">
                <a:latin typeface="Bahnschrift" panose="020B0502040204020203" pitchFamily="34" charset="0"/>
              </a:rPr>
              <a:t>. Two things must be proven in order to prove the complaint to the Magistrate – </a:t>
            </a:r>
          </a:p>
          <a:p>
            <a:pPr lvl="0">
              <a:lnSpc>
                <a:spcPct val="90000"/>
              </a:lnSpc>
            </a:pPr>
            <a:r>
              <a:rPr lang="en-US" sz="1400" dirty="0">
                <a:latin typeface="Bahnschrift" panose="020B0502040204020203" pitchFamily="34" charset="0"/>
              </a:rPr>
              <a:t>That an investigation is required in the complaint that has been made.</a:t>
            </a:r>
          </a:p>
          <a:p>
            <a:pPr lvl="0">
              <a:lnSpc>
                <a:spcPct val="90000"/>
              </a:lnSpc>
            </a:pPr>
            <a:r>
              <a:rPr lang="en-US" sz="1400" dirty="0">
                <a:latin typeface="Bahnschrift" panose="020B0502040204020203" pitchFamily="34" charset="0"/>
              </a:rPr>
              <a:t>Complainant cannot bring the evidence himself. If there is no evidence that the complainant is able to produce himself, then the Magistrate will pass the order under Section 156(3). </a:t>
            </a:r>
          </a:p>
          <a:p>
            <a:pPr>
              <a:lnSpc>
                <a:spcPct val="90000"/>
              </a:lnSpc>
            </a:pPr>
            <a:r>
              <a:rPr lang="en-US" sz="1400" dirty="0">
                <a:latin typeface="Bahnschrift" panose="020B0502040204020203" pitchFamily="34" charset="0"/>
              </a:rPr>
              <a:t>It is important to note that a judge cannot file an FIR against a government official unless prior approval from the concerned department has been bought forward by the complainant as in the case of </a:t>
            </a:r>
            <a:r>
              <a:rPr lang="en-US" sz="1400" b="1" dirty="0">
                <a:latin typeface="Bahnschrift" panose="020B0502040204020203" pitchFamily="34" charset="0"/>
              </a:rPr>
              <a:t>Anil Kumar v. </a:t>
            </a:r>
            <a:r>
              <a:rPr lang="en-US" sz="1400" b="1" dirty="0" err="1">
                <a:latin typeface="Bahnschrift" panose="020B0502040204020203" pitchFamily="34" charset="0"/>
              </a:rPr>
              <a:t>Appa</a:t>
            </a:r>
            <a:r>
              <a:rPr lang="en-US" sz="1400" b="1" dirty="0">
                <a:latin typeface="Bahnschrift" panose="020B0502040204020203" pitchFamily="34" charset="0"/>
              </a:rPr>
              <a:t> (2010)</a:t>
            </a:r>
            <a:r>
              <a:rPr lang="en-US" sz="1400" dirty="0">
                <a:latin typeface="Bahnschrift" panose="020B0502040204020203" pitchFamily="34" charset="0"/>
              </a:rPr>
              <a:t>. </a:t>
            </a:r>
          </a:p>
          <a:p>
            <a:pPr>
              <a:lnSpc>
                <a:spcPct val="90000"/>
              </a:lnSpc>
            </a:pPr>
            <a:endParaRPr lang="en-US" sz="1100" dirty="0"/>
          </a:p>
        </p:txBody>
      </p:sp>
      <p:sp>
        <p:nvSpPr>
          <p:cNvPr id="46" name="Rectangle 45">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9144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48" name="Rectangle 47">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8800"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itle 1">
            <a:extLst>
              <a:ext uri="{FF2B5EF4-FFF2-40B4-BE49-F238E27FC236}">
                <a16:creationId xmlns:a16="http://schemas.microsoft.com/office/drawing/2014/main" id="{97DE6A79-3560-48B7-A62E-BCFA3ACF5BC9}"/>
              </a:ext>
            </a:extLst>
          </p:cNvPr>
          <p:cNvSpPr>
            <a:spLocks noGrp="1"/>
          </p:cNvSpPr>
          <p:nvPr>
            <p:ph type="title"/>
          </p:nvPr>
        </p:nvSpPr>
        <p:spPr>
          <a:xfrm>
            <a:off x="491510" y="1005303"/>
            <a:ext cx="2487145" cy="4427309"/>
          </a:xfrm>
        </p:spPr>
        <p:txBody>
          <a:bodyPr>
            <a:normAutofit/>
          </a:bodyPr>
          <a:lstStyle/>
          <a:p>
            <a:r>
              <a:rPr lang="en-US" sz="3200" dirty="0">
                <a:solidFill>
                  <a:schemeClr val="bg1"/>
                </a:solidFill>
                <a:latin typeface="Georgia" panose="02040502050405020303" pitchFamily="18" charset="0"/>
              </a:rPr>
              <a:t>SECTION 156-159</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733800" y="902208"/>
            <a:ext cx="5257800" cy="5388864"/>
          </a:xfrm>
        </p:spPr>
        <p:txBody>
          <a:bodyPr anchor="ctr">
            <a:normAutofit fontScale="92500" lnSpcReduction="20000"/>
          </a:bodyPr>
          <a:lstStyle/>
          <a:p>
            <a:pPr>
              <a:lnSpc>
                <a:spcPct val="110000"/>
              </a:lnSpc>
            </a:pPr>
            <a:r>
              <a:rPr lang="en-US" sz="1500" dirty="0">
                <a:latin typeface="Bahnschrift" panose="020B0502040204020203" pitchFamily="34" charset="0"/>
              </a:rPr>
              <a:t>Before 2008, the Magistrate was a part to register the FIR under Section 482. However after the case of </a:t>
            </a:r>
            <a:r>
              <a:rPr lang="en-US" sz="1500" b="1" dirty="0" err="1">
                <a:latin typeface="Bahnschrift" panose="020B0502040204020203" pitchFamily="34" charset="0"/>
              </a:rPr>
              <a:t>Sakiri</a:t>
            </a:r>
            <a:r>
              <a:rPr lang="en-US" sz="1500" b="1" dirty="0">
                <a:latin typeface="Bahnschrift" panose="020B0502040204020203" pitchFamily="34" charset="0"/>
              </a:rPr>
              <a:t> Vasu v. State of State of UP</a:t>
            </a:r>
            <a:r>
              <a:rPr lang="en-US" sz="1500" dirty="0">
                <a:latin typeface="Bahnschrift" panose="020B0502040204020203" pitchFamily="34" charset="0"/>
              </a:rPr>
              <a:t> the MM is also given the power to order regarding the registration of an FIR under Section 156(3).  The case also clarified that the victim can approach the court under Section 156(3) if there is gross negligence in the process of investigation. In this same manner, the same has been given in the case of </a:t>
            </a:r>
            <a:r>
              <a:rPr lang="en-US" sz="1500" b="1" dirty="0">
                <a:latin typeface="Bahnschrift" panose="020B0502040204020203" pitchFamily="34" charset="0"/>
              </a:rPr>
              <a:t>Babu Bai v. State</a:t>
            </a:r>
            <a:r>
              <a:rPr lang="en-US" sz="1500" dirty="0">
                <a:latin typeface="Bahnschrift" panose="020B0502040204020203" pitchFamily="34" charset="0"/>
              </a:rPr>
              <a:t>. In furtherance, a revision can also be filed as in the case of </a:t>
            </a:r>
            <a:r>
              <a:rPr lang="en-US" sz="1500" b="1" dirty="0" err="1">
                <a:latin typeface="Bahnschrift" panose="020B0502040204020203" pitchFamily="34" charset="0"/>
              </a:rPr>
              <a:t>Nishu</a:t>
            </a:r>
            <a:r>
              <a:rPr lang="en-US" sz="1500" b="1" dirty="0">
                <a:latin typeface="Bahnschrift" panose="020B0502040204020203" pitchFamily="34" charset="0"/>
              </a:rPr>
              <a:t> Wadhwa v. Siddharth Gupta</a:t>
            </a:r>
            <a:r>
              <a:rPr lang="en-US" sz="1500" dirty="0">
                <a:latin typeface="Bahnschrift" panose="020B0502040204020203" pitchFamily="34" charset="0"/>
              </a:rPr>
              <a:t> (2018).  </a:t>
            </a:r>
          </a:p>
          <a:p>
            <a:pPr>
              <a:lnSpc>
                <a:spcPct val="110000"/>
              </a:lnSpc>
            </a:pPr>
            <a:r>
              <a:rPr lang="en-US" sz="1500" dirty="0">
                <a:latin typeface="Bahnschrift" panose="020B0502040204020203" pitchFamily="34" charset="0"/>
              </a:rPr>
              <a:t>The real issue rises as to whether a revision can be filed after the judge gives an order for the filing of the FIR. There is no landmark judgment on this basis or it is still pending in the apex court of law. The other area where there is a vacuum in law with regard to Section 156 is when the petition has been dismissed and a revision is filed. Then lawyers will misuse the same to state that such a petition has been filed only to harass the defendant. Then the accused must engage a lawyer to defend in him in the revision unlike in the MM Court where there is no need for the same. This is a vacuum that has not been filed by the courts yet. </a:t>
            </a:r>
          </a:p>
          <a:p>
            <a:pPr>
              <a:lnSpc>
                <a:spcPct val="110000"/>
              </a:lnSpc>
            </a:pPr>
            <a:r>
              <a:rPr lang="en-US" sz="1500" dirty="0">
                <a:latin typeface="Bahnschrift" panose="020B0502040204020203" pitchFamily="34" charset="0"/>
              </a:rPr>
              <a:t>In the case of </a:t>
            </a:r>
            <a:r>
              <a:rPr lang="en-US" sz="1500" b="1" dirty="0">
                <a:latin typeface="Bahnschrift" panose="020B0502040204020203" pitchFamily="34" charset="0"/>
              </a:rPr>
              <a:t>Radha v State (2011), </a:t>
            </a:r>
            <a:r>
              <a:rPr lang="en-US" sz="1500" dirty="0">
                <a:latin typeface="Bahnschrift" panose="020B0502040204020203" pitchFamily="34" charset="0"/>
              </a:rPr>
              <a:t>Justice Gambhir has clarified that if the MM feels that there is a valid case and the victim is unable to bring in evidence, then he must call for the report within 3-5 days and cannot order for the same in 2 months or any such amount of time. </a:t>
            </a:r>
          </a:p>
          <a:p>
            <a:pPr>
              <a:lnSpc>
                <a:spcPct val="90000"/>
              </a:lnSpc>
            </a:pPr>
            <a:endParaRPr lang="en-US" sz="1100" dirty="0"/>
          </a:p>
        </p:txBody>
      </p:sp>
      <p:sp>
        <p:nvSpPr>
          <p:cNvPr id="44" name="Rectangle 43">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descr="Scales of justice">
            <a:extLst>
              <a:ext uri="{FF2B5EF4-FFF2-40B4-BE49-F238E27FC236}">
                <a16:creationId xmlns:a16="http://schemas.microsoft.com/office/drawing/2014/main" id="{61FE1A50-EE7E-4277-9F1E-EC8CFF8E5490}"/>
              </a:ext>
            </a:extLst>
          </p:cNvPr>
          <p:cNvSpPr/>
          <p:nvPr/>
        </p:nvSpPr>
        <p:spPr>
          <a:xfrm>
            <a:off x="3328844" y="1541535"/>
            <a:ext cx="807626" cy="807626"/>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20" name="Rectangle 19" descr="Gavel">
            <a:extLst>
              <a:ext uri="{FF2B5EF4-FFF2-40B4-BE49-F238E27FC236}">
                <a16:creationId xmlns:a16="http://schemas.microsoft.com/office/drawing/2014/main" id="{AE91197E-2D32-4329-BCF1-999737EA84E9}"/>
              </a:ext>
            </a:extLst>
          </p:cNvPr>
          <p:cNvSpPr/>
          <p:nvPr/>
        </p:nvSpPr>
        <p:spPr>
          <a:xfrm>
            <a:off x="3321213" y="3578806"/>
            <a:ext cx="807626" cy="807626"/>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22" name="Title 1">
            <a:extLst>
              <a:ext uri="{FF2B5EF4-FFF2-40B4-BE49-F238E27FC236}">
                <a16:creationId xmlns:a16="http://schemas.microsoft.com/office/drawing/2014/main" id="{1FFAE051-9618-463B-B1C2-29DF99480E57}"/>
              </a:ext>
            </a:extLst>
          </p:cNvPr>
          <p:cNvSpPr>
            <a:spLocks noGrp="1"/>
          </p:cNvSpPr>
          <p:nvPr>
            <p:ph type="title"/>
          </p:nvPr>
        </p:nvSpPr>
        <p:spPr>
          <a:xfrm>
            <a:off x="491510" y="1005303"/>
            <a:ext cx="2487145" cy="4427309"/>
          </a:xfrm>
        </p:spPr>
        <p:txBody>
          <a:bodyPr>
            <a:normAutofit/>
          </a:bodyPr>
          <a:lstStyle/>
          <a:p>
            <a:r>
              <a:rPr lang="en-US" sz="3200" dirty="0">
                <a:solidFill>
                  <a:schemeClr val="bg1"/>
                </a:solidFill>
                <a:latin typeface="Georgia" panose="02040502050405020303" pitchFamily="18" charset="0"/>
              </a:rPr>
              <a:t>SECTION 156-159</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4553" y="1752600"/>
            <a:ext cx="2674021" cy="3209366"/>
          </a:xfrm>
        </p:spPr>
        <p:txBody>
          <a:bodyPr>
            <a:normAutofit/>
          </a:bodyPr>
          <a:lstStyle/>
          <a:p>
            <a:r>
              <a:rPr lang="en-US" sz="2800" dirty="0">
                <a:solidFill>
                  <a:schemeClr val="bg1"/>
                </a:solidFill>
                <a:latin typeface="Georgia" panose="02040502050405020303" pitchFamily="18" charset="0"/>
              </a:rPr>
              <a:t>IMPORTANT QUESTIONS</a:t>
            </a:r>
          </a:p>
        </p:txBody>
      </p:sp>
      <p:sp>
        <p:nvSpPr>
          <p:cNvPr id="49" name="Rectangle 33">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5">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284180" y="1066800"/>
            <a:ext cx="4507013" cy="5574792"/>
          </a:xfrm>
        </p:spPr>
        <p:txBody>
          <a:bodyPr anchor="ctr">
            <a:normAutofit fontScale="92500" lnSpcReduction="20000"/>
          </a:bodyPr>
          <a:lstStyle/>
          <a:p>
            <a:pPr marL="0" indent="0">
              <a:lnSpc>
                <a:spcPct val="90000"/>
              </a:lnSpc>
              <a:buNone/>
            </a:pPr>
            <a:r>
              <a:rPr lang="en-US" sz="1600" b="1" dirty="0">
                <a:latin typeface="Bahnschrift" panose="020B0502040204020203" pitchFamily="34" charset="0"/>
              </a:rPr>
              <a:t>Whether a child can lodge an FIR? </a:t>
            </a:r>
            <a:endParaRPr lang="en-US" sz="1600" dirty="0">
              <a:latin typeface="Bahnschrift" panose="020B0502040204020203" pitchFamily="34" charset="0"/>
            </a:endParaRPr>
          </a:p>
          <a:p>
            <a:pPr marL="0" indent="0">
              <a:lnSpc>
                <a:spcPct val="90000"/>
              </a:lnSpc>
              <a:buNone/>
            </a:pPr>
            <a:r>
              <a:rPr lang="en-US" sz="1600" dirty="0">
                <a:latin typeface="Bahnschrift" panose="020B0502040204020203" pitchFamily="34" charset="0"/>
              </a:rPr>
              <a:t>If a child can be a competent witness under Section 118 of the Indian Evidence Act, then he can lodge an FIR. </a:t>
            </a:r>
          </a:p>
          <a:p>
            <a:pPr marL="0" indent="0">
              <a:lnSpc>
                <a:spcPct val="90000"/>
              </a:lnSpc>
              <a:buNone/>
            </a:pPr>
            <a:endParaRPr lang="en-US" sz="1600" dirty="0">
              <a:latin typeface="Bahnschrift" panose="020B0502040204020203" pitchFamily="34" charset="0"/>
            </a:endParaRPr>
          </a:p>
          <a:p>
            <a:pPr marL="0" indent="0">
              <a:lnSpc>
                <a:spcPct val="90000"/>
              </a:lnSpc>
              <a:buNone/>
            </a:pPr>
            <a:r>
              <a:rPr lang="en-US" sz="1600" b="1" dirty="0">
                <a:latin typeface="Bahnschrift" panose="020B0502040204020203" pitchFamily="34" charset="0"/>
              </a:rPr>
              <a:t>Whether an FIR is a public document or a privileged document?</a:t>
            </a:r>
            <a:endParaRPr lang="en-US" sz="1600" dirty="0">
              <a:latin typeface="Bahnschrift" panose="020B0502040204020203" pitchFamily="34" charset="0"/>
            </a:endParaRPr>
          </a:p>
          <a:p>
            <a:pPr marL="0" indent="0">
              <a:lnSpc>
                <a:spcPct val="90000"/>
              </a:lnSpc>
              <a:buNone/>
            </a:pPr>
            <a:r>
              <a:rPr lang="en-US" sz="1600" dirty="0">
                <a:latin typeface="Bahnschrift" panose="020B0502040204020203" pitchFamily="34" charset="0"/>
              </a:rPr>
              <a:t>FIR is a public document. </a:t>
            </a:r>
          </a:p>
          <a:p>
            <a:pPr marL="0" indent="0">
              <a:lnSpc>
                <a:spcPct val="90000"/>
              </a:lnSpc>
              <a:buNone/>
            </a:pPr>
            <a:endParaRPr lang="en-US" sz="1600" dirty="0">
              <a:latin typeface="Bahnschrift" panose="020B0502040204020203" pitchFamily="34" charset="0"/>
            </a:endParaRPr>
          </a:p>
          <a:p>
            <a:pPr marL="0" indent="0">
              <a:lnSpc>
                <a:spcPct val="90000"/>
              </a:lnSpc>
              <a:buNone/>
            </a:pPr>
            <a:r>
              <a:rPr lang="en-US" sz="1600" b="1" dirty="0">
                <a:latin typeface="Bahnschrift" panose="020B0502040204020203" pitchFamily="34" charset="0"/>
              </a:rPr>
              <a:t>Can everything in an FIR can be considered to be genuine or genuine evidence?</a:t>
            </a:r>
            <a:endParaRPr lang="en-US" sz="1600" dirty="0">
              <a:latin typeface="Bahnschrift" panose="020B0502040204020203" pitchFamily="34" charset="0"/>
            </a:endParaRPr>
          </a:p>
          <a:p>
            <a:pPr marL="0" indent="0">
              <a:lnSpc>
                <a:spcPct val="90000"/>
              </a:lnSpc>
              <a:buNone/>
            </a:pPr>
            <a:r>
              <a:rPr lang="en-US" sz="1600" dirty="0">
                <a:latin typeface="Bahnschrift" panose="020B0502040204020203" pitchFamily="34" charset="0"/>
              </a:rPr>
              <a:t>No, one cannot presume the </a:t>
            </a:r>
            <a:r>
              <a:rPr lang="en-US" sz="1600" dirty="0" err="1">
                <a:latin typeface="Bahnschrift" panose="020B0502040204020203" pitchFamily="34" charset="0"/>
              </a:rPr>
              <a:t>genuinity</a:t>
            </a:r>
            <a:r>
              <a:rPr lang="en-US" sz="1600" dirty="0">
                <a:latin typeface="Bahnschrift" panose="020B0502040204020203" pitchFamily="34" charset="0"/>
              </a:rPr>
              <a:t> of the FIR as per Section 80 of the Indian Evidence Act. The same has to be proven during the course of the prosecution. </a:t>
            </a:r>
          </a:p>
          <a:p>
            <a:pPr marL="0" indent="0">
              <a:lnSpc>
                <a:spcPct val="90000"/>
              </a:lnSpc>
              <a:buNone/>
            </a:pPr>
            <a:endParaRPr lang="en-US" sz="1600" dirty="0">
              <a:latin typeface="Bahnschrift" panose="020B0502040204020203" pitchFamily="34" charset="0"/>
            </a:endParaRPr>
          </a:p>
          <a:p>
            <a:pPr marL="0" indent="0">
              <a:lnSpc>
                <a:spcPct val="90000"/>
              </a:lnSpc>
              <a:buNone/>
            </a:pPr>
            <a:r>
              <a:rPr lang="en-US" sz="1600" b="1" dirty="0">
                <a:latin typeface="Bahnschrift" panose="020B0502040204020203" pitchFamily="34" charset="0"/>
              </a:rPr>
              <a:t>What is the Evidentiary value of an FIR – </a:t>
            </a:r>
            <a:endParaRPr lang="en-US" sz="1600" dirty="0">
              <a:latin typeface="Bahnschrift" panose="020B0502040204020203" pitchFamily="34" charset="0"/>
            </a:endParaRPr>
          </a:p>
          <a:p>
            <a:pPr marL="0" indent="0">
              <a:lnSpc>
                <a:spcPct val="90000"/>
              </a:lnSpc>
              <a:buNone/>
            </a:pPr>
            <a:r>
              <a:rPr lang="en-US" sz="1600" dirty="0">
                <a:latin typeface="Bahnschrift" panose="020B0502040204020203" pitchFamily="34" charset="0"/>
              </a:rPr>
              <a:t>FIR is not substantive evidence and cannot be used as substantive evidence. </a:t>
            </a:r>
          </a:p>
          <a:p>
            <a:pPr marL="0" indent="0">
              <a:lnSpc>
                <a:spcPct val="90000"/>
              </a:lnSpc>
              <a:buNone/>
            </a:pPr>
            <a:endParaRPr lang="en-US" sz="1600" dirty="0">
              <a:latin typeface="Bahnschrift" panose="020B0502040204020203" pitchFamily="34" charset="0"/>
            </a:endParaRPr>
          </a:p>
          <a:p>
            <a:pPr marL="0" indent="0">
              <a:lnSpc>
                <a:spcPct val="90000"/>
              </a:lnSpc>
              <a:buNone/>
            </a:pPr>
            <a:r>
              <a:rPr lang="en-US" sz="1600" b="1" dirty="0">
                <a:latin typeface="Bahnschrift" panose="020B0502040204020203" pitchFamily="34" charset="0"/>
              </a:rPr>
              <a:t>Whether an FIR can be registered against a public servant?</a:t>
            </a:r>
            <a:endParaRPr lang="en-US" sz="1600" dirty="0">
              <a:latin typeface="Bahnschrift" panose="020B0502040204020203" pitchFamily="34" charset="0"/>
            </a:endParaRPr>
          </a:p>
          <a:p>
            <a:pPr marL="0" indent="0">
              <a:lnSpc>
                <a:spcPct val="90000"/>
              </a:lnSpc>
              <a:buNone/>
            </a:pPr>
            <a:r>
              <a:rPr lang="en-US" sz="1600" dirty="0">
                <a:latin typeface="Bahnschrift" panose="020B0502040204020203" pitchFamily="34" charset="0"/>
              </a:rPr>
              <a:t>Yes, this can be done. However, cognizance cannot be taken against the public servant without permission from appropriate authority. In reality, there is preliminary enquiry that is conducted regarding the same so as to avoid defamation of the servant by the SHO.</a:t>
            </a:r>
          </a:p>
          <a:p>
            <a:pPr marL="0" indent="0">
              <a:lnSpc>
                <a:spcPct val="90000"/>
              </a:lnSpc>
              <a:buNone/>
            </a:pPr>
            <a:endParaRPr lang="en-US" sz="1600" dirty="0">
              <a:latin typeface="Bahnschrift" panose="020B0502040204020203" pitchFamily="34" charset="0"/>
            </a:endParaRPr>
          </a:p>
          <a:p>
            <a:pPr>
              <a:lnSpc>
                <a:spcPct val="90000"/>
              </a:lnSpc>
            </a:pPr>
            <a:endParaRPr lang="en-US" sz="1600" dirty="0"/>
          </a:p>
        </p:txBody>
      </p:sp>
      <p:sp>
        <p:nvSpPr>
          <p:cNvPr id="51" name="Rectangle 37">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descr="Customer review">
            <a:extLst>
              <a:ext uri="{FF2B5EF4-FFF2-40B4-BE49-F238E27FC236}">
                <a16:creationId xmlns:a16="http://schemas.microsoft.com/office/drawing/2014/main" id="{77E06D8F-F432-4F21-83E3-F52187D0D6D8}"/>
              </a:ext>
            </a:extLst>
          </p:cNvPr>
          <p:cNvSpPr/>
          <p:nvPr/>
        </p:nvSpPr>
        <p:spPr>
          <a:xfrm>
            <a:off x="3392296" y="3428999"/>
            <a:ext cx="745136" cy="745136"/>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
        <p:nvSpPr>
          <p:cNvPr id="31" name="Rectangle 30" descr="Questions">
            <a:extLst>
              <a:ext uri="{FF2B5EF4-FFF2-40B4-BE49-F238E27FC236}">
                <a16:creationId xmlns:a16="http://schemas.microsoft.com/office/drawing/2014/main" id="{6CEFBD4D-965F-450D-9B14-4E2DC309D97A}"/>
              </a:ext>
            </a:extLst>
          </p:cNvPr>
          <p:cNvSpPr/>
          <p:nvPr/>
        </p:nvSpPr>
        <p:spPr>
          <a:xfrm>
            <a:off x="3392296" y="2057400"/>
            <a:ext cx="745136" cy="745136"/>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435ADAF7-9BEB-4FA3-AE9F-4CF47620E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3" name="Rectangle 52">
            <a:extLst>
              <a:ext uri="{FF2B5EF4-FFF2-40B4-BE49-F238E27FC236}">
                <a16:creationId xmlns:a16="http://schemas.microsoft.com/office/drawing/2014/main" id="{57BB0BA7-0383-4937-8874-B01AAA08E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8743"/>
            <a:ext cx="3232716" cy="408925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Graphic 47" descr="Quotes">
            <a:extLst>
              <a:ext uri="{FF2B5EF4-FFF2-40B4-BE49-F238E27FC236}">
                <a16:creationId xmlns:a16="http://schemas.microsoft.com/office/drawing/2014/main" id="{44192E3C-A9E6-4372-9976-9143BEA9784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4452" y="3461465"/>
            <a:ext cx="2703812" cy="2703812"/>
          </a:xfrm>
          <a:prstGeom prst="rect">
            <a:avLst/>
          </a:prstGeom>
        </p:spPr>
      </p:pic>
      <p:sp>
        <p:nvSpPr>
          <p:cNvPr id="3" name="Content Placeholder 2"/>
          <p:cNvSpPr>
            <a:spLocks noGrp="1"/>
          </p:cNvSpPr>
          <p:nvPr>
            <p:ph idx="1"/>
          </p:nvPr>
        </p:nvSpPr>
        <p:spPr>
          <a:xfrm>
            <a:off x="4020132" y="678955"/>
            <a:ext cx="4895268" cy="5950445"/>
          </a:xfrm>
        </p:spPr>
        <p:txBody>
          <a:bodyPr anchor="ctr">
            <a:normAutofit/>
          </a:bodyPr>
          <a:lstStyle/>
          <a:p>
            <a:pPr marL="0" indent="0">
              <a:lnSpc>
                <a:spcPct val="90000"/>
              </a:lnSpc>
              <a:buNone/>
            </a:pPr>
            <a:r>
              <a:rPr lang="en-US" sz="1700" b="1" dirty="0">
                <a:latin typeface="Bahnschrift" panose="020B0502040204020203" pitchFamily="34" charset="0"/>
              </a:rPr>
              <a:t>How can we use an FIR and what is the purpose of an FIR?</a:t>
            </a:r>
            <a:endParaRPr lang="en-US" sz="1700" dirty="0">
              <a:latin typeface="Bahnschrift" panose="020B0502040204020203" pitchFamily="34" charset="0"/>
            </a:endParaRPr>
          </a:p>
          <a:p>
            <a:pPr marL="0" indent="0">
              <a:lnSpc>
                <a:spcPct val="90000"/>
              </a:lnSpc>
              <a:buNone/>
            </a:pPr>
            <a:r>
              <a:rPr lang="en-US" sz="1700" dirty="0">
                <a:latin typeface="Bahnschrift" panose="020B0502040204020203" pitchFamily="34" charset="0"/>
              </a:rPr>
              <a:t>FIR can become the primary evidence under few conditions, like in – </a:t>
            </a:r>
          </a:p>
          <a:p>
            <a:pPr lvl="0">
              <a:lnSpc>
                <a:spcPct val="90000"/>
              </a:lnSpc>
            </a:pPr>
            <a:r>
              <a:rPr lang="en-US" sz="1700" dirty="0">
                <a:latin typeface="Bahnschrift" panose="020B0502040204020203" pitchFamily="34" charset="0"/>
              </a:rPr>
              <a:t>Dying Declaration where the complainant dies after giving the complaint. This FIR becomes the Dying Declaration as per Section 32 of the Indian Evidence Act and can be considered as primary evidence. </a:t>
            </a:r>
          </a:p>
          <a:p>
            <a:pPr lvl="0">
              <a:lnSpc>
                <a:spcPct val="90000"/>
              </a:lnSpc>
            </a:pPr>
            <a:r>
              <a:rPr lang="en-US" sz="1700" dirty="0">
                <a:latin typeface="Bahnschrift" panose="020B0502040204020203" pitchFamily="34" charset="0"/>
              </a:rPr>
              <a:t>If there is any form discovery based on the FIR, then as per Section 27 of the IEA, this can become primary. </a:t>
            </a:r>
          </a:p>
          <a:p>
            <a:pPr lvl="0">
              <a:lnSpc>
                <a:spcPct val="90000"/>
              </a:lnSpc>
            </a:pPr>
            <a:r>
              <a:rPr lang="en-US" sz="1700" dirty="0">
                <a:latin typeface="Bahnschrift" panose="020B0502040204020203" pitchFamily="34" charset="0"/>
              </a:rPr>
              <a:t>Thereafter, under Section 21 of the IEA admission/ self-incriminating statements can also fall under this purview. </a:t>
            </a:r>
          </a:p>
          <a:p>
            <a:pPr>
              <a:lnSpc>
                <a:spcPct val="90000"/>
              </a:lnSpc>
            </a:pPr>
            <a:r>
              <a:rPr lang="en-US" sz="1700" dirty="0">
                <a:latin typeface="Bahnschrift" panose="020B0502040204020203" pitchFamily="34" charset="0"/>
              </a:rPr>
              <a:t>FIR can be used in the process of a trial by the prosecution by providing corroboratory evidence under Section 157 IEA. Further, under Section 159 of the Act the victim can refresh his memory. In the same manner, the defense can cross-examine and contradict the statement of the complainant by under Section 145 of the Act.</a:t>
            </a:r>
          </a:p>
          <a:p>
            <a:pPr>
              <a:lnSpc>
                <a:spcPct val="90000"/>
              </a:lnSpc>
            </a:pPr>
            <a:endParaRPr lang="en-US" sz="1300" dirty="0"/>
          </a:p>
        </p:txBody>
      </p:sp>
      <p:sp>
        <p:nvSpPr>
          <p:cNvPr id="55" name="Rectangle 54">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89945"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3070</Words>
  <Application>Microsoft Office PowerPoint</Application>
  <PresentationFormat>On-screen Show (4:3)</PresentationFormat>
  <Paragraphs>78</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Bahnschrift</vt:lpstr>
      <vt:lpstr>Calibri</vt:lpstr>
      <vt:lpstr>Georgia</vt:lpstr>
      <vt:lpstr>Office Theme</vt:lpstr>
      <vt:lpstr>IMPORTANCE OF AN FIR IN AN INVESTIGATION </vt:lpstr>
      <vt:lpstr>INTRODUCTION </vt:lpstr>
      <vt:lpstr>INVESTIGATION </vt:lpstr>
      <vt:lpstr>BEGINNING OF INVESTIGATION </vt:lpstr>
      <vt:lpstr>ACCQUITAL </vt:lpstr>
      <vt:lpstr>FIRST INFORMATION REPORT </vt:lpstr>
      <vt:lpstr>OBJECTIVES AND IMPORTANCE OF AN FIR </vt:lpstr>
      <vt:lpstr>CASE EXAMPLE </vt:lpstr>
      <vt:lpstr>REGISTRATION OF AN FIR </vt:lpstr>
      <vt:lpstr>MULTIPLE AND CROSS FIRs</vt:lpstr>
      <vt:lpstr>PowerPoint Presentation</vt:lpstr>
      <vt:lpstr>DELAY IN FIR </vt:lpstr>
      <vt:lpstr>SECTION 156-159</vt:lpstr>
      <vt:lpstr>SECTION 156-159</vt:lpstr>
      <vt:lpstr>SECTION 156-159</vt:lpstr>
      <vt:lpstr>IMPORTANT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AN FIR IN AN INVESTIGATION</dc:title>
  <dc:creator>Anuradha Chava</dc:creator>
  <cp:lastModifiedBy>Anuradha Chava</cp:lastModifiedBy>
  <cp:revision>2</cp:revision>
  <dcterms:created xsi:type="dcterms:W3CDTF">2020-05-13T15:43:54Z</dcterms:created>
  <dcterms:modified xsi:type="dcterms:W3CDTF">2020-05-13T15:58:46Z</dcterms:modified>
</cp:coreProperties>
</file>