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9" r:id="rId7"/>
    <p:sldId id="263" r:id="rId8"/>
    <p:sldId id="270"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3FB7"/>
    <a:srgbClr val="F37EF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01/06/2020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ndiankanoon.org/doc/167842156/" TargetMode="External"/><Relationship Id="rId2" Type="http://schemas.openxmlformats.org/officeDocument/2006/relationships/hyperlink" Target="https://indiankanoon.org/doc/152703617/"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38200"/>
            <a:ext cx="8382000" cy="4893647"/>
          </a:xfrm>
          <a:prstGeom prst="rect">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3500000" scaled="1"/>
            <a:tileRect/>
          </a:gradFill>
          <a:ln w="76200">
            <a:solidFill>
              <a:srgbClr val="F93FB7"/>
            </a:solidFill>
          </a:ln>
          <a:effectLst>
            <a:outerShdw blurRad="152400" dist="317500" dir="5400000" sx="90000" sy="-19000" rotWithShape="0">
              <a:prstClr val="black">
                <a:alpha val="15000"/>
              </a:prstClr>
            </a:outerShdw>
          </a:effectLst>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en-US" sz="3600" b="1"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rPr>
              <a:t>WEBINAR BY SENIOR ADVOCATE MR. RAMESH GUPTA</a:t>
            </a:r>
          </a:p>
          <a:p>
            <a:pPr algn="ctr"/>
            <a:r>
              <a:rPr lang="en-US" sz="4800" b="1"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CROSS EXAMINATION IN CRIMINAL CASES:</a:t>
            </a:r>
            <a:r>
              <a:rPr lang="en-US" sz="4800" dirty="0" smtClean="0">
                <a:solidFill>
                  <a:srgbClr val="FF0000"/>
                </a:solidFill>
              </a:rPr>
              <a:t> </a:t>
            </a:r>
          </a:p>
          <a:p>
            <a:pPr algn="ctr"/>
            <a:r>
              <a:rPr lang="en-US" sz="4800" b="1" dirty="0" smtClean="0">
                <a:solidFill>
                  <a:srgbClr val="002060"/>
                </a:solidFill>
              </a:rPr>
              <a:t>A </a:t>
            </a:r>
            <a:r>
              <a:rPr lang="en-US" sz="4800" b="1" dirty="0" smtClean="0">
                <a:solidFill>
                  <a:srgbClr val="002060"/>
                </a:solidFill>
              </a:rPr>
              <a:t>Practical </a:t>
            </a:r>
            <a:endParaRPr lang="en-US" sz="4800" b="1" dirty="0" smtClean="0">
              <a:solidFill>
                <a:srgbClr val="002060"/>
              </a:solidFill>
            </a:endParaRPr>
          </a:p>
          <a:p>
            <a:pPr algn="ctr"/>
            <a:r>
              <a:rPr lang="en-US" sz="4800" b="1" dirty="0" smtClean="0">
                <a:solidFill>
                  <a:srgbClr val="002060"/>
                </a:solidFill>
              </a:rPr>
              <a:t>Analysis </a:t>
            </a:r>
            <a:r>
              <a:rPr lang="en-US" sz="4800" b="1" dirty="0" smtClean="0">
                <a:solidFill>
                  <a:srgbClr val="002060"/>
                </a:solidFill>
              </a:rPr>
              <a:t>of Common Mistakes that Lawyers Make</a:t>
            </a:r>
            <a:endParaRPr lang="en-US" sz="4800" b="1" cap="none"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38200"/>
            <a:ext cx="3657600" cy="5632311"/>
          </a:xfrm>
          <a:prstGeom prst="rect">
            <a:avLst/>
          </a:prstGeom>
          <a:effectLst>
            <a:glow rad="228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Cross-examination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 not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just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 art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but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its also a science. This practice is not based on our whims and fancies but is based on laws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4338" name="Picture 2" descr="CROSSING TO CLOSE: Using Cross-examination To Support The Closing ..."/>
          <p:cNvPicPr>
            <a:picLocks noChangeAspect="1" noChangeArrowheads="1"/>
          </p:cNvPicPr>
          <p:nvPr/>
        </p:nvPicPr>
        <p:blipFill>
          <a:blip r:embed="rId2" cstate="print"/>
          <a:srcRect/>
          <a:stretch>
            <a:fillRect/>
          </a:stretch>
        </p:blipFill>
        <p:spPr bwMode="auto">
          <a:xfrm>
            <a:off x="4572000" y="914400"/>
            <a:ext cx="4194539" cy="5334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81000" y="1194911"/>
            <a:ext cx="8382000"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just" defTabSz="914400" rtl="0" eaLnBrk="1" fontAlgn="base" latinLnBrk="0" hangingPunct="1">
              <a:lnSpc>
                <a:spcPct val="100000"/>
              </a:lnSpc>
              <a:spcBef>
                <a:spcPct val="0"/>
              </a:spcBef>
              <a:spcAft>
                <a:spcPct val="0"/>
              </a:spcAft>
              <a:buClrTx/>
              <a:buSzTx/>
              <a:tabLst/>
            </a:pPr>
            <a:endParaRPr kumimoji="0" lang="en-US" sz="11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atin typeface="Times New Roman" pitchFamily="18" charset="0"/>
                <a:ea typeface="Calibri" pitchFamily="34" charset="0"/>
                <a:cs typeface="Times New Roman" pitchFamily="18" charset="0"/>
              </a:rPr>
              <a:t>Evidence has been defined under s.3 of the Indian Evidence Act, 1872. </a:t>
            </a:r>
            <a:endParaRPr kumimoji="0" lang="en-US" sz="1100" i="0" u="none" strike="noStrike" normalizeH="0" baseline="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atin typeface="Calibri"/>
                <a:ea typeface="Calibri" pitchFamily="34" charset="0"/>
                <a:cs typeface="Times New Roman" pitchFamily="18" charset="0"/>
              </a:rPr>
              <a:t>“</a:t>
            </a:r>
            <a:r>
              <a:rPr kumimoji="0" lang="en-US" sz="2000" i="0" u="none" strike="noStrike" normalizeH="0" baseline="0" dirty="0" smtClean="0">
                <a:latin typeface="Times New Roman" pitchFamily="18" charset="0"/>
                <a:ea typeface="Calibri" pitchFamily="34" charset="0"/>
                <a:cs typeface="Times New Roman" pitchFamily="18" charset="0"/>
              </a:rPr>
              <a:t>Evidence</a:t>
            </a:r>
            <a:r>
              <a:rPr kumimoji="0" lang="en-US" sz="2000" i="0" u="none" strike="noStrike" normalizeH="0" baseline="0" dirty="0" smtClean="0">
                <a:latin typeface="Calibri"/>
                <a:ea typeface="Calibri" pitchFamily="34" charset="0"/>
                <a:cs typeface="Times New Roman" pitchFamily="18" charset="0"/>
              </a:rPr>
              <a:t>”</a:t>
            </a:r>
            <a:r>
              <a:rPr kumimoji="0" lang="en-US" sz="2000" i="0" u="none" strike="noStrike" normalizeH="0" baseline="0" dirty="0" smtClean="0">
                <a:latin typeface="Times New Roman" pitchFamily="18" charset="0"/>
                <a:ea typeface="Calibri" pitchFamily="34" charset="0"/>
                <a:cs typeface="Times New Roman" pitchFamily="18" charset="0"/>
              </a:rPr>
              <a:t> means and includes</a:t>
            </a:r>
            <a:r>
              <a:rPr kumimoji="0" lang="en-US" sz="2000" i="0" u="none" strike="noStrike" normalizeH="0" baseline="0" dirty="0" smtClean="0">
                <a:latin typeface="Calibri"/>
                <a:ea typeface="Calibri" pitchFamily="34" charset="0"/>
                <a:cs typeface="Times New Roman" pitchFamily="18" charset="0"/>
              </a:rPr>
              <a:t>—</a:t>
            </a:r>
            <a:endParaRPr kumimoji="0" lang="en-US" sz="1100" i="0" u="none" strike="noStrike" normalizeH="0" baseline="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atin typeface="Times New Roman" pitchFamily="18" charset="0"/>
                <a:ea typeface="Calibri" pitchFamily="34" charset="0"/>
                <a:cs typeface="Times New Roman" pitchFamily="18" charset="0"/>
                <a:hlinkClick r:id="rId2"/>
              </a:rPr>
              <a:t>(1)</a:t>
            </a:r>
            <a:r>
              <a:rPr kumimoji="0" lang="en-US" sz="2000" i="0" u="none" strike="noStrike" normalizeH="0" baseline="0" dirty="0" smtClean="0">
                <a:latin typeface="Calibri"/>
                <a:ea typeface="Calibri" pitchFamily="34" charset="0"/>
                <a:cs typeface="Times New Roman" pitchFamily="18" charset="0"/>
              </a:rPr>
              <a:t> </a:t>
            </a:r>
            <a:r>
              <a:rPr kumimoji="0" lang="en-US" sz="2000" i="0" u="none" strike="noStrike" normalizeH="0" baseline="0" dirty="0" smtClean="0">
                <a:latin typeface="Times New Roman" pitchFamily="18" charset="0"/>
                <a:ea typeface="Calibri" pitchFamily="34" charset="0"/>
                <a:cs typeface="Times New Roman" pitchFamily="18" charset="0"/>
              </a:rPr>
              <a:t>all statements which the Court permits or requires to be made before it by witnesses, in relation to matters of fact under inquiry, such statements </a:t>
            </a:r>
            <a:r>
              <a:rPr kumimoji="0" lang="en-US" i="0" u="none" strike="noStrike" normalizeH="0" baseline="0" dirty="0" smtClean="0">
                <a:latin typeface="Times New Roman" pitchFamily="18" charset="0"/>
                <a:ea typeface="Calibri" pitchFamily="34" charset="0"/>
                <a:cs typeface="Times New Roman" pitchFamily="18" charset="0"/>
              </a:rPr>
              <a:t>are</a:t>
            </a:r>
            <a:r>
              <a:rPr kumimoji="0" lang="en-US" sz="2000" i="0" u="none" strike="noStrike" normalizeH="0" baseline="0" dirty="0" smtClean="0">
                <a:latin typeface="Times New Roman" pitchFamily="18" charset="0"/>
                <a:ea typeface="Calibri" pitchFamily="34" charset="0"/>
                <a:cs typeface="Times New Roman" pitchFamily="18" charset="0"/>
              </a:rPr>
              <a:t> called oral evidence.</a:t>
            </a:r>
            <a:endParaRPr kumimoji="0" lang="en-US" sz="1100" i="0" u="none" strike="noStrike" normalizeH="0" baseline="0" dirty="0" smtClean="0">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atin typeface="Times New Roman" pitchFamily="18" charset="0"/>
                <a:ea typeface="Calibri" pitchFamily="34" charset="0"/>
                <a:cs typeface="Times New Roman" pitchFamily="18" charset="0"/>
                <a:hlinkClick r:id="rId3"/>
              </a:rPr>
              <a:t>(2)</a:t>
            </a:r>
            <a:r>
              <a:rPr kumimoji="0" lang="en-US" sz="2000" i="0" u="none" strike="noStrike" normalizeH="0" baseline="0" dirty="0" smtClean="0">
                <a:latin typeface="Calibri"/>
                <a:ea typeface="Calibri" pitchFamily="34" charset="0"/>
                <a:cs typeface="Times New Roman" pitchFamily="18" charset="0"/>
              </a:rPr>
              <a:t> </a:t>
            </a:r>
            <a:r>
              <a:rPr kumimoji="0" lang="en-US" sz="2000" i="0" u="none" strike="noStrike" normalizeH="0" baseline="0" dirty="0" smtClean="0">
                <a:latin typeface="Times New Roman" pitchFamily="18" charset="0"/>
                <a:ea typeface="Calibri" pitchFamily="34" charset="0"/>
                <a:cs typeface="Times New Roman" pitchFamily="18" charset="0"/>
              </a:rPr>
              <a:t>all documents including electronic records produced for the inspection of the Court, such documents are called documentary evidence.</a:t>
            </a:r>
            <a:endParaRPr kumimoji="0" lang="en-US" sz="1100" i="0" u="none" strike="noStrike" normalizeH="0" baseline="0" dirty="0" smtClean="0">
              <a:latin typeface="Arial" pitchFamily="34" charset="0"/>
              <a:cs typeface="Arial" pitchFamily="34" charset="0"/>
            </a:endParaRPr>
          </a:p>
          <a:p>
            <a:pPr lvl="0" algn="just" eaLnBrk="0" fontAlgn="base" hangingPunct="0">
              <a:spcBef>
                <a:spcPct val="0"/>
              </a:spcBef>
              <a:spcAft>
                <a:spcPct val="0"/>
              </a:spcAft>
            </a:pPr>
            <a:r>
              <a:rPr kumimoji="0" lang="en-US" sz="2000" i="0" u="none" strike="noStrike" normalizeH="0" baseline="0" dirty="0" smtClean="0">
                <a:latin typeface="Times New Roman" pitchFamily="18" charset="0"/>
                <a:ea typeface="Calibri" pitchFamily="34" charset="0"/>
                <a:cs typeface="Times New Roman" pitchFamily="18" charset="0"/>
              </a:rPr>
              <a:t>Hence there two types of evidence: oral and documentary.</a:t>
            </a:r>
            <a:r>
              <a:rPr lang="en-US" sz="2000" dirty="0" smtClean="0"/>
              <a:t> Onus of the prosecution/complainant is graver than accused/defendant to prove beyond reasonable doubt. </a:t>
            </a:r>
            <a:endParaRPr lang="en-US" sz="2000" dirty="0" smtClean="0"/>
          </a:p>
          <a:p>
            <a:pPr lvl="0" algn="just" eaLnBrk="0" fontAlgn="base" hangingPunct="0">
              <a:spcBef>
                <a:spcPct val="0"/>
              </a:spcBef>
              <a:spcAft>
                <a:spcPct val="0"/>
              </a:spcAft>
            </a:pPr>
            <a:r>
              <a:rPr lang="en-US" sz="2000" dirty="0" smtClean="0"/>
              <a:t>Onus </a:t>
            </a:r>
            <a:r>
              <a:rPr lang="en-US" sz="2000" dirty="0" smtClean="0"/>
              <a:t>on defendant is less if he shows any probability of his innocence. If the defense is able to put even a slight dent to the prosecution’s case, then benefit of doubt can be applied to formers case. But law says that the doubt should not be fancy but should be strong and realistic.</a:t>
            </a:r>
            <a:endParaRPr kumimoji="0" lang="en-US" sz="2000" i="0" u="none" strike="noStrike" normalizeH="0" baseline="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8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3" name="Rectangle 2"/>
          <p:cNvSpPr/>
          <p:nvPr/>
        </p:nvSpPr>
        <p:spPr>
          <a:xfrm>
            <a:off x="990600" y="152400"/>
            <a:ext cx="7391400" cy="923330"/>
          </a:xfrm>
          <a:prstGeom prst="rect">
            <a:avLst/>
          </a:prstGeom>
          <a:noFill/>
        </p:spPr>
        <p:txBody>
          <a:bodyPr wrap="square" lIns="91440" tIns="45720" rIns="91440" bIns="45720">
            <a:spAutoFit/>
          </a:bodyPr>
          <a:lstStyle/>
          <a:p>
            <a:pPr algn="ctr"/>
            <a:r>
              <a:rPr lang="en-US" sz="54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IS EVIDENCE?</a:t>
            </a:r>
            <a:endParaRPr lang="en-US" sz="5400"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228600" y="1905000"/>
            <a:ext cx="8610600" cy="36625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endPar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solidFill>
                    <a:schemeClr val="accent6">
                      <a:lumMod val="50000"/>
                    </a:schemeClr>
                  </a:solidFill>
                </a:ln>
                <a:solidFill>
                  <a:schemeClr val="accent1"/>
                </a:solidFill>
                <a:effectLst/>
                <a:latin typeface="Times New Roman" pitchFamily="18" charset="0"/>
                <a:ea typeface="Calibri" pitchFamily="34" charset="0"/>
                <a:cs typeface="Times New Roman" pitchFamily="18" charset="0"/>
              </a:rPr>
              <a:t>The investigation is started by the police and charge sheet is filed after collection of evidence. During this whole process the accused is not involved anywhere. After collection of evidence a charge sheet is filed and the accused can be put into custody. Police does not consider any thing said by the accused so as to show that he is innocent and therefore the defense evidence comes at the latter stages of the trial.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solidFill>
                    <a:schemeClr val="accent6">
                      <a:lumMod val="50000"/>
                    </a:schemeClr>
                  </a:solidFill>
                </a:ln>
                <a:solidFill>
                  <a:schemeClr val="accent1"/>
                </a:solidFill>
                <a:effectLst/>
                <a:latin typeface="Times New Roman" pitchFamily="18" charset="0"/>
                <a:ea typeface="Calibri" pitchFamily="34" charset="0"/>
                <a:cs typeface="Times New Roman" pitchFamily="18" charset="0"/>
              </a:rPr>
              <a:t>The Supreme Court in </a:t>
            </a:r>
            <a:r>
              <a:rPr kumimoji="0" lang="en-US" sz="2000" b="1" i="0" u="sng" strike="noStrike" cap="none" normalizeH="0" baseline="0" dirty="0" err="1" smtClean="0">
                <a:ln>
                  <a:solidFill>
                    <a:schemeClr val="accent6">
                      <a:lumMod val="50000"/>
                    </a:schemeClr>
                  </a:solidFill>
                </a:ln>
                <a:solidFill>
                  <a:srgbClr val="F93FB7"/>
                </a:solidFill>
                <a:effectLst/>
                <a:latin typeface="Times New Roman" pitchFamily="18" charset="0"/>
                <a:ea typeface="Calibri" pitchFamily="34" charset="0"/>
                <a:cs typeface="Times New Roman" pitchFamily="18" charset="0"/>
              </a:rPr>
              <a:t>Bahubai</a:t>
            </a:r>
            <a:r>
              <a:rPr kumimoji="0" lang="en-US" sz="2000" b="1" i="0" u="sng" strike="noStrike" cap="none" normalizeH="0" baseline="0" dirty="0" smtClean="0">
                <a:ln>
                  <a:solidFill>
                    <a:schemeClr val="accent6">
                      <a:lumMod val="50000"/>
                    </a:schemeClr>
                  </a:solidFill>
                </a:ln>
                <a:solidFill>
                  <a:srgbClr val="F93FB7"/>
                </a:solidFill>
                <a:effectLst/>
                <a:latin typeface="Times New Roman" pitchFamily="18" charset="0"/>
                <a:ea typeface="Calibri" pitchFamily="34" charset="0"/>
                <a:cs typeface="Times New Roman" pitchFamily="18" charset="0"/>
              </a:rPr>
              <a:t> </a:t>
            </a:r>
            <a:r>
              <a:rPr kumimoji="0" lang="en-US" sz="2000" b="1" i="0" u="sng" strike="noStrike" cap="none" normalizeH="0" baseline="0" dirty="0" err="1" smtClean="0">
                <a:ln>
                  <a:solidFill>
                    <a:schemeClr val="accent6">
                      <a:lumMod val="50000"/>
                    </a:schemeClr>
                  </a:solidFill>
                </a:ln>
                <a:solidFill>
                  <a:srgbClr val="F93FB7"/>
                </a:solidFill>
                <a:effectLst/>
                <a:latin typeface="Times New Roman" pitchFamily="18" charset="0"/>
                <a:ea typeface="Calibri" pitchFamily="34" charset="0"/>
                <a:cs typeface="Times New Roman" pitchFamily="18" charset="0"/>
              </a:rPr>
              <a:t>vs</a:t>
            </a:r>
            <a:r>
              <a:rPr kumimoji="0" lang="en-US" sz="2000" b="1" i="0" u="sng" strike="noStrike" cap="none" normalizeH="0" baseline="0" dirty="0" smtClean="0">
                <a:ln>
                  <a:solidFill>
                    <a:schemeClr val="accent6">
                      <a:lumMod val="50000"/>
                    </a:schemeClr>
                  </a:solidFill>
                </a:ln>
                <a:solidFill>
                  <a:srgbClr val="F93FB7"/>
                </a:solidFill>
                <a:effectLst/>
                <a:latin typeface="Times New Roman" pitchFamily="18" charset="0"/>
                <a:ea typeface="Calibri" pitchFamily="34" charset="0"/>
                <a:cs typeface="Times New Roman" pitchFamily="18" charset="0"/>
              </a:rPr>
              <a:t> State of UP </a:t>
            </a:r>
            <a:r>
              <a:rPr kumimoji="0" lang="en-US" sz="2000" b="0" i="0" u="none" strike="noStrike" cap="none" normalizeH="0" baseline="0" dirty="0" smtClean="0">
                <a:ln>
                  <a:solidFill>
                    <a:schemeClr val="accent6">
                      <a:lumMod val="50000"/>
                    </a:schemeClr>
                  </a:solidFill>
                </a:ln>
                <a:solidFill>
                  <a:schemeClr val="accent1"/>
                </a:solidFill>
                <a:effectLst/>
                <a:latin typeface="Times New Roman" pitchFamily="18" charset="0"/>
                <a:ea typeface="Calibri" pitchFamily="34" charset="0"/>
                <a:cs typeface="Times New Roman" pitchFamily="18" charset="0"/>
              </a:rPr>
              <a:t>has stated that </a:t>
            </a:r>
            <a:r>
              <a:rPr kumimoji="0" lang="en-US" sz="2000" b="0" i="0" u="none" strike="noStrike" cap="none" normalizeH="0" baseline="0" dirty="0" smtClean="0">
                <a:ln>
                  <a:solidFill>
                    <a:schemeClr val="accent6">
                      <a:lumMod val="50000"/>
                    </a:schemeClr>
                  </a:solidFill>
                </a:ln>
                <a:solidFill>
                  <a:schemeClr val="accent1"/>
                </a:solidFill>
                <a:effectLst/>
                <a:latin typeface="Calibri"/>
                <a:ea typeface="Calibri" pitchFamily="34" charset="0"/>
                <a:cs typeface="Times New Roman" pitchFamily="18" charset="0"/>
              </a:rPr>
              <a:t>“</a:t>
            </a:r>
            <a:r>
              <a:rPr kumimoji="0" lang="en-US" sz="2000" b="1" i="0" u="none" strike="noStrike" cap="none" normalizeH="0" baseline="0" dirty="0" smtClean="0">
                <a:ln>
                  <a:solidFill>
                    <a:schemeClr val="accent6">
                      <a:lumMod val="50000"/>
                    </a:schemeClr>
                  </a:solidFill>
                </a:ln>
                <a:solidFill>
                  <a:schemeClr val="accent1"/>
                </a:solidFill>
                <a:effectLst/>
                <a:latin typeface="Times New Roman" pitchFamily="18" charset="0"/>
                <a:ea typeface="Calibri" pitchFamily="34" charset="0"/>
                <a:cs typeface="Times New Roman" pitchFamily="18" charset="0"/>
              </a:rPr>
              <a:t>Conduct of proper and fair investigation is the hallmark of any criminal investigation</a:t>
            </a:r>
            <a:r>
              <a:rPr kumimoji="0" lang="en-US" sz="2000" b="0" i="0" u="none" strike="noStrike" cap="none" normalizeH="0" baseline="0" dirty="0" smtClean="0">
                <a:ln>
                  <a:solidFill>
                    <a:schemeClr val="accent6">
                      <a:lumMod val="50000"/>
                    </a:schemeClr>
                  </a:solidFill>
                </a:ln>
                <a:solidFill>
                  <a:schemeClr val="accent1"/>
                </a:solidFill>
                <a:effectLst/>
                <a:latin typeface="Calibri"/>
                <a:ea typeface="Calibri" pitchFamily="34" charset="0"/>
                <a:cs typeface="Times New Roman" pitchFamily="18" charset="0"/>
              </a:rPr>
              <a:t>”</a:t>
            </a:r>
            <a:r>
              <a:rPr kumimoji="0" lang="en-US" sz="2000" b="0" i="0" u="none" strike="noStrike" cap="none" normalizeH="0" baseline="0" dirty="0" smtClean="0">
                <a:ln>
                  <a:solidFill>
                    <a:schemeClr val="accent6">
                      <a:lumMod val="50000"/>
                    </a:schemeClr>
                  </a:solidFill>
                </a:ln>
                <a:solidFill>
                  <a:schemeClr val="accent1"/>
                </a:solidFill>
                <a:effectLst/>
                <a:latin typeface="Times New Roman" pitchFamily="18" charset="0"/>
                <a:ea typeface="Calibri" pitchFamily="34" charset="0"/>
                <a:cs typeface="Times New Roman" pitchFamily="18" charset="0"/>
              </a:rPr>
              <a:t> and that IO should collect evidence either in favor of accused or complainant. So, we can move an application before the filing of charge sheet that IO shall collect evidence. </a:t>
            </a:r>
            <a:endParaRPr kumimoji="0" lang="en-US" sz="3200" b="0" i="0" u="none" strike="noStrike" cap="none" normalizeH="0" baseline="0" dirty="0" smtClean="0">
              <a:ln>
                <a:solidFill>
                  <a:schemeClr val="accent6">
                    <a:lumMod val="50000"/>
                  </a:schemeClr>
                </a:solidFill>
              </a:ln>
              <a:solidFill>
                <a:schemeClr val="accent1"/>
              </a:solidFill>
              <a:effectLst/>
              <a:latin typeface="Arial" pitchFamily="34" charset="0"/>
              <a:cs typeface="Arial" pitchFamily="34" charset="0"/>
            </a:endParaRPr>
          </a:p>
        </p:txBody>
      </p:sp>
      <p:sp>
        <p:nvSpPr>
          <p:cNvPr id="3" name="Rectangle 2"/>
          <p:cNvSpPr/>
          <p:nvPr/>
        </p:nvSpPr>
        <p:spPr>
          <a:xfrm>
            <a:off x="381000" y="381000"/>
            <a:ext cx="8305800" cy="1323439"/>
          </a:xfrm>
          <a:prstGeom prst="rect">
            <a:avLst/>
          </a:prstGeom>
        </p:spPr>
        <p:txBody>
          <a:bodyPr wrap="square">
            <a:spAutoFit/>
          </a:bodyPr>
          <a:lstStyle/>
          <a:p>
            <a:r>
              <a:rPr lang="en-US" sz="4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TOOLS ARE AVAILABLE WITH THE DEFENSE </a:t>
            </a:r>
            <a:endParaRPr lang="en-US"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1647110"/>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sng" strike="noStrike" cap="none" normalizeH="0" baseline="0" dirty="0" smtClean="0">
                <a:ln>
                  <a:noFill/>
                </a:ln>
                <a:solidFill>
                  <a:srgbClr val="FF0000"/>
                </a:solidFill>
                <a:effectLst/>
                <a:latin typeface="Showcard Gothic" pitchFamily="82" charset="0"/>
                <a:ea typeface="Calibri" pitchFamily="34" charset="0"/>
                <a:cs typeface="Times New Roman" pitchFamily="18" charset="0"/>
              </a:rPr>
              <a:t>Oral evidence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When the proof is restricted to spoken words or by gestures or motion then it is termed as oral evidence.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Oral evidence, when reliable, is adequate without narration or written proof to demonstrate a reality or fact.</a:t>
            </a:r>
            <a:r>
              <a:rPr kumimoji="0" lang="en-US" b="0" i="0" u="none" strike="noStrike" cap="none" normalizeH="0" baseline="0" dirty="0" smtClean="0">
                <a:ln>
                  <a:noFill/>
                </a:ln>
                <a:solidFill>
                  <a:srgbClr val="002060"/>
                </a:solidFill>
                <a:effectLst/>
                <a:latin typeface="Calibri"/>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Section 59 and 60 of the India Evidence Act mainly deals with oral evidence.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2060"/>
                </a:solidFill>
                <a:effectLst/>
                <a:latin typeface="Calibri"/>
                <a:ea typeface="Calibri" pitchFamily="34" charset="0"/>
                <a:cs typeface="Times New Roman" pitchFamily="18" charset="0"/>
              </a:rPr>
              <a:t> </a:t>
            </a:r>
            <a:r>
              <a:rPr kumimoji="0" lang="en-US"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Statements under Section 164 and 161 of CRPC are previous statements of a witness and so they are inadmissible if recorded during investigation.</a:t>
            </a:r>
            <a:endParaRPr kumimoji="0" lang="en-US" sz="11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Anything that can be seen, smell, heard, those evidence are also admissible in court of law, by the oral admission of the person</a:t>
            </a:r>
            <a:r>
              <a:rPr kumimoji="0" lang="en-US"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Although, </a:t>
            </a:r>
            <a:r>
              <a:rPr kumimoji="0" lang="en-US" sz="2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hearsay statement is not admissible</a:t>
            </a:r>
            <a:r>
              <a:rPr kumimoji="0" lang="en-US" sz="20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Under hearsay evidence, the witness tells the court about what he had heard from somebody but has not seen anything or experienced anything by him.</a:t>
            </a:r>
          </a:p>
        </p:txBody>
      </p:sp>
      <p:sp>
        <p:nvSpPr>
          <p:cNvPr id="3" name="Rectangle 2"/>
          <p:cNvSpPr/>
          <p:nvPr/>
        </p:nvSpPr>
        <p:spPr>
          <a:xfrm>
            <a:off x="685800" y="381000"/>
            <a:ext cx="7086600" cy="707886"/>
          </a:xfrm>
          <a:prstGeom prst="rect">
            <a:avLst/>
          </a:prstGeom>
        </p:spPr>
        <p:txBody>
          <a:bodyPr wrap="square">
            <a:spAutoFit/>
          </a:bodyPr>
          <a:lstStyle/>
          <a:p>
            <a:r>
              <a:rPr lang="en-US" sz="4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TYPES OF EVIDENCE</a:t>
            </a:r>
            <a:endParaRPr lang="en-US" sz="4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descr="Oral Evidence: Detailed Notes - Indian Legal Solu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580" name="AutoShape 4" descr="Oral Evidence: Detailed Notes - Indian Legal Solu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4584" name="Picture 8" descr="Oral Evidence: Detailed Notes - Indian Legal Solution"/>
          <p:cNvPicPr>
            <a:picLocks noChangeAspect="1" noChangeArrowheads="1"/>
          </p:cNvPicPr>
          <p:nvPr/>
        </p:nvPicPr>
        <p:blipFill>
          <a:blip r:embed="rId2" cstate="print"/>
          <a:srcRect/>
          <a:stretch>
            <a:fillRect/>
          </a:stretch>
        </p:blipFill>
        <p:spPr bwMode="auto">
          <a:xfrm>
            <a:off x="0" y="1457801"/>
            <a:ext cx="8839200" cy="383952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2212777"/>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Any evidence which is present as a document before the court in order to demonstrate or show a reality.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sz="2000" b="1" dirty="0" smtClean="0">
                <a:latin typeface="Times New Roman" pitchFamily="18" charset="0"/>
                <a:ea typeface="Calibri" pitchFamily="34" charset="0"/>
                <a:cs typeface="Times New Roman" pitchFamily="18" charset="0"/>
              </a:rPr>
              <a:t>S</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ections 61, 62, 63 </a:t>
            </a:r>
            <a:r>
              <a:rPr lang="en-US" sz="2000" b="1" dirty="0" smtClean="0">
                <a:latin typeface="Times New Roman" pitchFamily="18" charset="0"/>
                <a:ea typeface="Calibri" pitchFamily="34" charset="0"/>
                <a:cs typeface="Times New Roman" pitchFamily="18" charset="0"/>
              </a:rPr>
              <a:t> </a:t>
            </a:r>
            <a:r>
              <a:rPr lang="en-US" sz="2000" b="1" dirty="0" smtClean="0">
                <a:latin typeface="Times New Roman" pitchFamily="18" charset="0"/>
                <a:ea typeface="Calibri" pitchFamily="34" charset="0"/>
                <a:cs typeface="Times New Roman" pitchFamily="18" charset="0"/>
              </a:rPr>
              <a:t>deal with </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primary and secondary evidence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Primary evidence is considered as the evidence which is given in several parts like duplicate copies or as counterpart like those which is signed by the parties or photocopy of the document whereas,</a:t>
            </a:r>
            <a:r>
              <a:rPr kumimoji="0" lang="en-US" sz="2000" b="0" i="0" u="none" strike="noStrike" cap="none" normalizeH="0" baseline="0" dirty="0" smtClean="0">
                <a:ln>
                  <a:noFill/>
                </a:ln>
                <a:solidFill>
                  <a:schemeClr val="tx1"/>
                </a:solidFill>
                <a:effectLst/>
                <a:latin typeface="Calibri"/>
                <a:ea typeface="Calibri" pitchFamily="34"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Secondary evidence contains certified copies, that have been made by the same mechanical process and also contain counterparts of the document against the parties.</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304800" y="838200"/>
            <a:ext cx="3993401" cy="461665"/>
          </a:xfrm>
          <a:prstGeom prst="rect">
            <a:avLst/>
          </a:prstGeom>
        </p:spPr>
        <p:txBody>
          <a:bodyPr wrap="none">
            <a:spAutoFit/>
          </a:bodyPr>
          <a:lstStyle/>
          <a:p>
            <a:r>
              <a:rPr lang="en-US" sz="2400" u="sng" dirty="0" smtClean="0">
                <a:solidFill>
                  <a:srgbClr val="FF0000"/>
                </a:solidFill>
                <a:latin typeface="Showcard Gothic" pitchFamily="82" charset="0"/>
                <a:ea typeface="Calibri" pitchFamily="34" charset="0"/>
                <a:cs typeface="Times New Roman" pitchFamily="18" charset="0"/>
              </a:rPr>
              <a:t>DOCUMENTARY evidence</a:t>
            </a:r>
            <a:r>
              <a:rPr lang="en-US" dirty="0" smtClean="0">
                <a:latin typeface="Times New Roman" pitchFamily="18" charset="0"/>
                <a:ea typeface="Calibri" pitchFamily="34" charset="0"/>
                <a:cs typeface="Times New Roman" pitchFamily="18" charset="0"/>
              </a:rPr>
              <a:t>:</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The Law of Evidence: Documentary Evidence"/>
          <p:cNvPicPr>
            <a:picLocks noChangeAspect="1" noChangeArrowheads="1"/>
          </p:cNvPicPr>
          <p:nvPr/>
        </p:nvPicPr>
        <p:blipFill>
          <a:blip r:embed="rId2" cstate="print"/>
          <a:srcRect/>
          <a:stretch>
            <a:fillRect/>
          </a:stretch>
        </p:blipFill>
        <p:spPr bwMode="auto">
          <a:xfrm>
            <a:off x="838200" y="683083"/>
            <a:ext cx="7924800" cy="556531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2590800"/>
            <a:ext cx="9144000" cy="39087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Calibri" pitchFamily="34" charset="0"/>
                <a:cs typeface="Times New Roman" pitchFamily="18" charset="0"/>
              </a:rPr>
              <a:t>N</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a:t>
            </a:r>
            <a:r>
              <a:rPr lang="en-US" sz="2400" dirty="0" smtClean="0">
                <a:latin typeface="Times New Roman" pitchFamily="18" charset="0"/>
                <a:ea typeface="Calibri" pitchFamily="34"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unless his evidence is complete, that is examination-in-chief along with cross examination, and then witness is discharged, then only that evidence will be termed as evidence</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sz="2400" dirty="0" smtClean="0">
                <a:latin typeface="Times New Roman" pitchFamily="18" charset="0"/>
                <a:ea typeface="Calibri" pitchFamily="34" charset="0"/>
                <a:cs typeface="Times New Roman" pitchFamily="18" charset="0"/>
              </a:rPr>
              <a:t>W</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hen a statement is recorded under s.164 of a witness and that witness fails to appear in court, the statement won</a:t>
            </a:r>
            <a:r>
              <a:rPr kumimoji="0" lang="en-US"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 be termed as evidence since it is a past statement.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Hence, </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statement under s.164 has no evidentiary value unless a victim comes to the court and makes a deposition</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Evidence of eyewitness has to be form of examination-in-chief and cross, re-examination.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533400" y="609600"/>
            <a:ext cx="8305800" cy="1384995"/>
          </a:xfrm>
          <a:prstGeom prst="rect">
            <a:avLst/>
          </a:prstGeom>
        </p:spPr>
        <p:txBody>
          <a:bodyPr wrap="square">
            <a:spAutoFit/>
          </a:bodyPr>
          <a:lstStyle/>
          <a:p>
            <a:r>
              <a:rPr lang="en-US" sz="28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CAN EXAMINATION IN CHIEF OF A PERSON WHOSE CROSS HAS BEEN CONDUCTED BE TERMED AS ORAL EVIDENCE?</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ownload.jpg"/>
          <p:cNvPicPr>
            <a:picLocks noChangeAspect="1"/>
          </p:cNvPicPr>
          <p:nvPr/>
        </p:nvPicPr>
        <p:blipFill>
          <a:blip r:embed="rId2" cstate="print">
            <a:duotone>
              <a:schemeClr val="bg2">
                <a:shade val="45000"/>
                <a:satMod val="135000"/>
              </a:schemeClr>
              <a:prstClr val="white"/>
            </a:duotone>
          </a:blip>
          <a:stretch>
            <a:fillRect/>
          </a:stretch>
        </p:blipFill>
        <p:spPr>
          <a:xfrm>
            <a:off x="-2271" y="2057400"/>
            <a:ext cx="8905071" cy="4648200"/>
          </a:xfrm>
          <a:prstGeom prst="rect">
            <a:avLst/>
          </a:prstGeom>
        </p:spPr>
      </p:pic>
      <p:sp>
        <p:nvSpPr>
          <p:cNvPr id="20481" name="Rectangle 1"/>
          <p:cNvSpPr>
            <a:spLocks noChangeArrowheads="1"/>
          </p:cNvSpPr>
          <p:nvPr/>
        </p:nvSpPr>
        <p:spPr bwMode="auto">
          <a:xfrm>
            <a:off x="152400" y="1775888"/>
            <a:ext cx="87630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Under the Indian Evidence Act, s.65A and 65B deals with evidence in electronic format. </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The question of admissibility of electronic evidence was first raised in the case of</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effectLst/>
                <a:latin typeface="Calibri"/>
                <a:ea typeface="Calibri" pitchFamily="34" charset="0"/>
                <a:cs typeface="Times New Roman" pitchFamily="18" charset="0"/>
              </a:rPr>
              <a:t> </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State</a:t>
            </a:r>
            <a:r>
              <a:rPr kumimoji="0" lang="en-US" sz="2000" b="1" i="0" u="sng" strike="noStrike" cap="none" normalizeH="0" baseline="0" dirty="0" smtClean="0">
                <a:ln>
                  <a:noFill/>
                </a:ln>
                <a:effectLst/>
                <a:latin typeface="Calibri"/>
                <a:ea typeface="Calibri" pitchFamily="34" charset="0"/>
                <a:cs typeface="Times New Roman" pitchFamily="18" charset="0"/>
              </a:rPr>
              <a:t> </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v.</a:t>
            </a:r>
            <a:r>
              <a:rPr kumimoji="0" lang="en-US" sz="2000" b="1" i="0" u="sng" strike="noStrike" cap="none" normalizeH="0" baseline="0" dirty="0" smtClean="0">
                <a:ln>
                  <a:noFill/>
                </a:ln>
                <a:effectLst/>
                <a:latin typeface="Calibri"/>
                <a:ea typeface="Calibri" pitchFamily="34" charset="0"/>
                <a:cs typeface="Times New Roman" pitchFamily="18" charset="0"/>
              </a:rPr>
              <a:t> </a:t>
            </a:r>
            <a:r>
              <a:rPr kumimoji="0" lang="en-US" sz="2000" b="1" i="0" u="sng" strike="noStrike" cap="none" normalizeH="0" baseline="0" dirty="0" err="1" smtClean="0">
                <a:ln>
                  <a:noFill/>
                </a:ln>
                <a:effectLst/>
                <a:latin typeface="Times New Roman" pitchFamily="18" charset="0"/>
                <a:ea typeface="Calibri" pitchFamily="34" charset="0"/>
                <a:cs typeface="Times New Roman" pitchFamily="18" charset="0"/>
              </a:rPr>
              <a:t>Mohd</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000" b="1" i="0" u="sng" strike="noStrike" cap="none" normalizeH="0" baseline="0" dirty="0" err="1" smtClean="0">
                <a:ln>
                  <a:noFill/>
                </a:ln>
                <a:effectLst/>
                <a:latin typeface="Times New Roman" pitchFamily="18" charset="0"/>
                <a:ea typeface="Calibri" pitchFamily="34" charset="0"/>
                <a:cs typeface="Times New Roman" pitchFamily="18" charset="0"/>
              </a:rPr>
              <a:t>Afzal</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and then later in the case of </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State (NCT of Delhi)</a:t>
            </a:r>
            <a:r>
              <a:rPr kumimoji="0" lang="en-US" sz="2000" b="1" i="0" u="sng" strike="noStrike" cap="none" normalizeH="0" baseline="0" dirty="0" smtClean="0">
                <a:ln>
                  <a:noFill/>
                </a:ln>
                <a:effectLst/>
                <a:latin typeface="Calibri"/>
                <a:ea typeface="Calibri" pitchFamily="34" charset="0"/>
                <a:cs typeface="Times New Roman" pitchFamily="18" charset="0"/>
              </a:rPr>
              <a:t> </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v.</a:t>
            </a:r>
            <a:r>
              <a:rPr kumimoji="0" lang="en-US" sz="2000" b="1" i="0" u="sng" strike="noStrike" cap="none" normalizeH="0" baseline="0" dirty="0" smtClean="0">
                <a:ln>
                  <a:noFill/>
                </a:ln>
                <a:effectLst/>
                <a:latin typeface="Calibri"/>
                <a:ea typeface="Calibri" pitchFamily="34" charset="0"/>
                <a:cs typeface="Times New Roman" pitchFamily="18" charset="0"/>
              </a:rPr>
              <a:t> </a:t>
            </a:r>
            <a:r>
              <a:rPr kumimoji="0" lang="en-US" sz="2000" b="1" i="0" u="sng" strike="noStrike" cap="none" normalizeH="0" baseline="0" dirty="0" err="1" smtClean="0">
                <a:ln>
                  <a:noFill/>
                </a:ln>
                <a:effectLst/>
                <a:latin typeface="Times New Roman" pitchFamily="18" charset="0"/>
                <a:ea typeface="Calibri" pitchFamily="34" charset="0"/>
                <a:cs typeface="Times New Roman" pitchFamily="18" charset="0"/>
              </a:rPr>
              <a:t>Navjot</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000" b="1" i="0" u="sng" strike="noStrike" cap="none" normalizeH="0" baseline="0" dirty="0" err="1" smtClean="0">
                <a:ln>
                  <a:noFill/>
                </a:ln>
                <a:effectLst/>
                <a:latin typeface="Times New Roman" pitchFamily="18" charset="0"/>
                <a:ea typeface="Calibri" pitchFamily="34" charset="0"/>
                <a:cs typeface="Times New Roman" pitchFamily="18" charset="0"/>
              </a:rPr>
              <a:t>Sandhu</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 where the SC held that </a:t>
            </a:r>
            <a:r>
              <a:rPr kumimoji="0" lang="en-US" sz="2000" b="1" i="0" u="none" strike="noStrike" cap="none" normalizeH="0" baseline="0" dirty="0" smtClean="0">
                <a:ln>
                  <a:noFill/>
                </a:ln>
                <a:effectLst/>
                <a:latin typeface="Calibri"/>
                <a:ea typeface="Calibri" pitchFamily="34" charset="0"/>
                <a:cs typeface="Times New Roman" pitchFamily="18" charset="0"/>
              </a:rPr>
              <a:t>“</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even if the requirements under section 65B(4) were not satisfied, evidence could be produced under sections 63 and 65 of the Evidence Act</a:t>
            </a:r>
            <a:r>
              <a:rPr kumimoji="0" lang="en-US" sz="2000" b="1" i="0" u="none" strike="noStrike" cap="none" normalizeH="0" baseline="0" dirty="0" smtClean="0">
                <a:ln>
                  <a:noFill/>
                </a:ln>
                <a:effectLst/>
                <a:latin typeface="Calibri"/>
                <a:ea typeface="Calibri" pitchFamily="34" charset="0"/>
                <a:cs typeface="Times New Roman" pitchFamily="18" charset="0"/>
              </a:rPr>
              <a:t>”</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 But this judgment was overruled by </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PV Anwar v. PK </a:t>
            </a:r>
            <a:r>
              <a:rPr kumimoji="0" lang="en-US" sz="2000" b="1" i="0" u="sng" strike="noStrike" cap="none" normalizeH="0" baseline="0" dirty="0" err="1" smtClean="0">
                <a:ln>
                  <a:noFill/>
                </a:ln>
                <a:effectLst/>
                <a:latin typeface="Times New Roman" pitchFamily="18" charset="0"/>
                <a:ea typeface="Calibri" pitchFamily="34" charset="0"/>
                <a:cs typeface="Times New Roman" pitchFamily="18" charset="0"/>
              </a:rPr>
              <a:t>Basheer</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where the SC rejected the view taken previously that the sections 61-65 of the Evidence Act can be used when the conditions mentioned under section 65B were not met. </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The Court applied the principle of</a:t>
            </a:r>
            <a:r>
              <a:rPr kumimoji="0" lang="en-US" sz="2000" b="1" i="0" u="none" strike="noStrike" cap="none" normalizeH="0" baseline="0" dirty="0" smtClean="0">
                <a:ln>
                  <a:noFill/>
                </a:ln>
                <a:effectLst/>
                <a:latin typeface="Calibri"/>
                <a:ea typeface="Calibri" pitchFamily="34" charset="0"/>
                <a:cs typeface="Times New Roman" pitchFamily="18" charset="0"/>
              </a:rPr>
              <a:t> </a:t>
            </a:r>
            <a:r>
              <a:rPr kumimoji="0" lang="en-US" sz="2000" b="1" i="1" u="sng" strike="noStrike" cap="none" normalizeH="0" baseline="0" dirty="0" err="1" smtClean="0">
                <a:ln>
                  <a:noFill/>
                </a:ln>
                <a:effectLst/>
                <a:latin typeface="Times New Roman" pitchFamily="18" charset="0"/>
                <a:ea typeface="Calibri" pitchFamily="34" charset="0"/>
                <a:cs typeface="Times New Roman" pitchFamily="18" charset="0"/>
              </a:rPr>
              <a:t>generalia</a:t>
            </a:r>
            <a:r>
              <a:rPr kumimoji="0" lang="en-US" sz="2000" b="1" i="1" u="sng" strike="noStrike" cap="none" normalizeH="0" baseline="0" dirty="0" smtClean="0">
                <a:ln>
                  <a:noFill/>
                </a:ln>
                <a:effectLst/>
                <a:latin typeface="Times New Roman" pitchFamily="18" charset="0"/>
                <a:ea typeface="Calibri" pitchFamily="34" charset="0"/>
                <a:cs typeface="Times New Roman" pitchFamily="18" charset="0"/>
              </a:rPr>
              <a:t> </a:t>
            </a:r>
            <a:r>
              <a:rPr kumimoji="0" lang="en-US" sz="2000" b="1" i="1" u="sng" strike="noStrike" cap="none" normalizeH="0" baseline="0" dirty="0" err="1" smtClean="0">
                <a:ln>
                  <a:noFill/>
                </a:ln>
                <a:effectLst/>
                <a:latin typeface="Times New Roman" pitchFamily="18" charset="0"/>
                <a:ea typeface="Calibri" pitchFamily="34" charset="0"/>
                <a:cs typeface="Times New Roman" pitchFamily="18" charset="0"/>
              </a:rPr>
              <a:t>specialibus</a:t>
            </a:r>
            <a:r>
              <a:rPr kumimoji="0" lang="en-US" sz="2000" b="1" i="1" u="sng" strike="noStrike" cap="none" normalizeH="0" baseline="0" dirty="0" smtClean="0">
                <a:ln>
                  <a:noFill/>
                </a:ln>
                <a:effectLst/>
                <a:latin typeface="Times New Roman" pitchFamily="18" charset="0"/>
                <a:ea typeface="Calibri" pitchFamily="34" charset="0"/>
                <a:cs typeface="Times New Roman" pitchFamily="18" charset="0"/>
              </a:rPr>
              <a:t> non </a:t>
            </a:r>
            <a:r>
              <a:rPr kumimoji="0" lang="en-US" sz="2000" b="1" i="1" u="sng" strike="noStrike" cap="none" normalizeH="0" baseline="0" dirty="0" err="1" smtClean="0">
                <a:ln>
                  <a:noFill/>
                </a:ln>
                <a:effectLst/>
                <a:latin typeface="Times New Roman" pitchFamily="18" charset="0"/>
                <a:ea typeface="Calibri" pitchFamily="34" charset="0"/>
                <a:cs typeface="Times New Roman" pitchFamily="18" charset="0"/>
              </a:rPr>
              <a:t>derogant</a:t>
            </a:r>
            <a:r>
              <a:rPr kumimoji="0" lang="en-US" sz="2000" b="1" i="0" u="sng" strike="noStrike" cap="none" normalizeH="0" baseline="0" dirty="0" smtClean="0">
                <a:ln>
                  <a:noFill/>
                </a:ln>
                <a:effectLst/>
                <a:latin typeface="Times New Roman" pitchFamily="18" charset="0"/>
                <a:ea typeface="Calibri" pitchFamily="34" charset="0"/>
                <a:cs typeface="Times New Roman" pitchFamily="18" charset="0"/>
              </a:rPr>
              <a:t>.</a:t>
            </a:r>
            <a:r>
              <a:rPr kumimoji="0" lang="en-US" sz="2000" b="1" i="0" u="sng" strike="noStrike" cap="none" normalizeH="0" baseline="0" dirty="0" smtClean="0">
                <a:ln>
                  <a:noFill/>
                </a:ln>
                <a:effectLst/>
                <a:latin typeface="Calibri"/>
                <a:ea typeface="Calibri" pitchFamily="34" charset="0"/>
                <a:cs typeface="Times New Roman" pitchFamily="18" charset="0"/>
              </a:rPr>
              <a:t> </a:t>
            </a:r>
            <a:r>
              <a:rPr kumimoji="0" lang="en-US" sz="2000" b="1" i="0" u="none" strike="noStrike" cap="none" normalizeH="0" baseline="0" dirty="0" smtClean="0">
                <a:ln>
                  <a:noFill/>
                </a:ln>
                <a:effectLst/>
                <a:latin typeface="Times New Roman" pitchFamily="18" charset="0"/>
                <a:ea typeface="Calibri" pitchFamily="34" charset="0"/>
                <a:cs typeface="Times New Roman" pitchFamily="18" charset="0"/>
              </a:rPr>
              <a:t>Therefore, the Court held that while sections 61-65 deal with the general documentary evidence, section 65B refers to one special component- electronic records. Therefore, it was held that electronic evidence can only be dealt with under section 65B.</a:t>
            </a:r>
            <a:endParaRPr kumimoji="0" lang="en-US" sz="3200" b="1" i="0" u="none" strike="noStrike" cap="none" normalizeH="0" baseline="0" dirty="0" smtClean="0">
              <a:ln>
                <a:noFill/>
              </a:ln>
              <a:effectLst/>
              <a:latin typeface="Arial" pitchFamily="34" charset="0"/>
              <a:cs typeface="Arial" pitchFamily="34" charset="0"/>
            </a:endParaRPr>
          </a:p>
        </p:txBody>
      </p:sp>
      <p:sp>
        <p:nvSpPr>
          <p:cNvPr id="3" name="Rectangle 2"/>
          <p:cNvSpPr/>
          <p:nvPr/>
        </p:nvSpPr>
        <p:spPr>
          <a:xfrm>
            <a:off x="0" y="990600"/>
            <a:ext cx="9128461" cy="584775"/>
          </a:xfrm>
          <a:prstGeom prst="rect">
            <a:avLst/>
          </a:prstGeom>
        </p:spPr>
        <p:txBody>
          <a:bodyPr wrap="none">
            <a:spAutoFit/>
          </a:bodyPr>
          <a:lstStyle/>
          <a:p>
            <a:r>
              <a:rPr lang="en-US" sz="32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EVIDENCE THROUGH ELECTRONIC MEDIUM</a:t>
            </a:r>
            <a:endParaRPr lang="en-US" sz="3200" dirty="0"/>
          </a:p>
        </p:txBody>
      </p:sp>
      <p:sp>
        <p:nvSpPr>
          <p:cNvPr id="20483" name="AutoShape 3" descr="Best Practices for Managing Electronic Evidence | Corpora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5" name="AutoShape 5" descr="Best Practices for Managing Electronic Evidence | Corpora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7" name="AutoShape 7" descr="Best Practices for Managing Electronic Evidence | Corpora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9" name="AutoShape 9" descr="Best Practices for Managing Electronic Evidence | Corpora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91" name="AutoShape 11" descr="Best Practices for Managing Electronic Evidence | Corporate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1034534"/>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rgbClr val="F93FB7"/>
                </a:solidFill>
                <a:effectLst/>
                <a:latin typeface="Times New Roman" pitchFamily="18" charset="0"/>
                <a:ea typeface="Calibri" pitchFamily="34" charset="0"/>
                <a:cs typeface="Times New Roman" pitchFamily="18" charset="0"/>
              </a:rPr>
              <a:t>Under s.118 of the Evidence Act it is stated that</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All persons shall be competent to testify unless the Court considers that they are prevented from understanding the questions put to them, or from giving rational answers to those questions, by tender years, extreme old age, disease, whether of body or mind, or any other cause of the same kind. A lunatic is not incompetent to testify, unless he is prevented by his lunacy from understanding the questions put to him and giving rational answers to them.</a:t>
            </a:r>
            <a:r>
              <a:rPr kumimoji="0" lang="en-US" sz="2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Hence, </a:t>
            </a:r>
            <a:r>
              <a:rPr kumimoji="0" lang="en-US" sz="2400" b="1" i="0" u="none" strike="noStrike" cap="none" normalizeH="0" baseline="0" dirty="0" smtClean="0">
                <a:ln>
                  <a:noFill/>
                </a:ln>
                <a:solidFill>
                  <a:srgbClr val="F93FB7"/>
                </a:solidFill>
                <a:effectLst/>
                <a:latin typeface="Times New Roman" pitchFamily="18" charset="0"/>
                <a:ea typeface="Calibri" pitchFamily="34" charset="0"/>
                <a:cs typeface="Times New Roman" pitchFamily="18" charset="0"/>
              </a:rPr>
              <a:t>even a child witness can give evidence if he understands the circumstances</a:t>
            </a:r>
            <a:r>
              <a:rPr kumimoji="0" lang="en-US" sz="2400" b="0" i="0" u="none" strike="noStrike" cap="none" normalizeH="0" baseline="0" dirty="0" smtClean="0">
                <a:ln>
                  <a:noFill/>
                </a:ln>
                <a:solidFill>
                  <a:srgbClr val="F93FB7"/>
                </a:solidFill>
                <a:effectLst/>
                <a:latin typeface="Times New Roman" pitchFamily="18" charset="0"/>
                <a:ea typeface="Calibri" pitchFamily="34" charset="0"/>
                <a:cs typeface="Times New Roman" pitchFamily="18" charset="0"/>
              </a:rPr>
              <a:t>. </a:t>
            </a:r>
            <a:endParaRPr kumimoji="0" lang="en-US" sz="3600" b="0" i="0" u="none" strike="noStrike" cap="none" normalizeH="0" baseline="0" dirty="0" smtClean="0">
              <a:ln>
                <a:noFill/>
              </a:ln>
              <a:solidFill>
                <a:srgbClr val="F93FB7"/>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1706307"/>
            <a:ext cx="9144000" cy="45320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S.162 deals with examination of witness by police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S.162 talks about statements to police not to be signed and use of statements as evidence. </a:t>
            </a:r>
          </a:p>
          <a:p>
            <a:pPr marL="0" marR="0" lvl="0" indent="0" algn="just"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en-US" dirty="0" smtClean="0">
                <a:latin typeface="Times New Roman" pitchFamily="18" charset="0"/>
                <a:ea typeface="Calibri" pitchFamily="34" charset="0"/>
                <a:cs typeface="Times New Roman" pitchFamily="18" charset="0"/>
              </a:rPr>
              <a:t>A</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 important part in the section is </a:t>
            </a:r>
            <a:r>
              <a:rPr kumimoji="0" lang="en-US"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b="1"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provided, at any inquiry or trial in respect of any offence under investigation at the time when such statement was made: Provided that when any witness is called for the prosecution in such inquiry or trial whose statement has been reduced into writing as aforesaid, any part of his statement, if duly proved, may be used by the accused, and with the permission of the Court, by the prosecution, to contradict such witness in the manner provided by section 145 of the Indian Evidence Act, 1872 (1 of 1872 ); and when any part of such statement is so used, any part thereof may also be used in the re- examination of such witness, but for the purpose only of explaining any matter referred to in his cross- examination</a:t>
            </a:r>
            <a:r>
              <a:rPr kumimoji="0" lang="en-US"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tabLst/>
            </a:pP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en-US" b="1" dirty="0" smtClean="0">
                <a:latin typeface="Times New Roman" pitchFamily="18" charset="0"/>
                <a:ea typeface="Calibri" pitchFamily="34" charset="0"/>
                <a:cs typeface="Times New Roman" pitchFamily="18" charset="0"/>
              </a:rPr>
              <a:t>A</a:t>
            </a: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ny statement which has been reduced to writing which has been given by a witness under 161 or any other statement, it is called a previous statement</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S.162 shows how to use section 161 or 145. Statements recorded by SGMs can also be termed as previous statement. And their confrontation will be according 162 of Evidence Act.  </a:t>
            </a:r>
            <a:endParaRPr kumimoji="0" lang="en-US" sz="105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1219200" y="381000"/>
            <a:ext cx="6862584" cy="584775"/>
          </a:xfrm>
          <a:prstGeom prst="rect">
            <a:avLst/>
          </a:prstGeom>
        </p:spPr>
        <p:txBody>
          <a:bodyPr wrap="none">
            <a:spAutoFit/>
          </a:bodyPr>
          <a:lstStyle/>
          <a:p>
            <a:r>
              <a:rPr lang="en-US" sz="32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CODE OF CRIMINAL PROCEDURE</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1408977"/>
            <a:ext cx="9144000" cy="5324535"/>
          </a:xfrm>
          <a:prstGeom prst="rect">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path path="circle">
              <a:fillToRect t="100000" r="100000"/>
            </a:path>
            <a:tileRect l="-100000" b="-100000"/>
          </a:gra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 early morning of 10</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th</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January, a car hit around 5-6 people. The car was speeding and later the car was traced with the help of number plate.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An FIR was filed eventually. After 5 days an eyewitness comes up. Now the problem was that Prosecution was unable to show that accused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Sanjeev</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was actually driving the car. Defense could take the defense either that yet he was driving, by they were the ones who were standing on the road or they could take the defense that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Sanjeev</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was not driving the car at all so that the onus shifts on the prosecution to prove that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Sanjeev</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was driving. </a:t>
            </a:r>
            <a:endParaRPr lang="en-US" sz="2000" dirty="0" smtClean="0">
              <a:solidFill>
                <a:schemeClr val="tx1"/>
              </a:solidFill>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sz="2000" dirty="0" smtClean="0">
                <a:solidFill>
                  <a:schemeClr val="tx1"/>
                </a:solidFill>
                <a:latin typeface="Times New Roman" pitchFamily="18" charset="0"/>
                <a:ea typeface="Calibri" pitchFamily="34" charset="0"/>
                <a:cs typeface="Times New Roman" pitchFamily="18" charset="0"/>
              </a:rPr>
              <a:t>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he defense adopted the later scenario as it was better to accept since the car at the scene of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crim</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clearly belonged to the accused. The eyewitness was dropped eventually, and the trial went on.</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prosecution tried to weave a story of the accused getting out of the car and examining the scene but this whole assumption was demolished by the defense counsel.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sz="2000" dirty="0" smtClean="0">
                <a:solidFill>
                  <a:schemeClr val="tx1"/>
                </a:solidFill>
                <a:latin typeface="Times New Roman" pitchFamily="18" charset="0"/>
                <a:ea typeface="Calibri" pitchFamily="34" charset="0"/>
                <a:cs typeface="Times New Roman" pitchFamily="18" charset="0"/>
              </a:rPr>
              <a:t>P</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olice tend to introduce eyewitnesses</a:t>
            </a:r>
            <a:r>
              <a:rPr kumimoji="0" lang="en-US" sz="20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weeks and days later which usually mean that they are false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eyewitnesses.In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accident cases site plan plays an important role. The positioning of eye witness should be seen on the site plan and then cross should be done.</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81263" y="533400"/>
            <a:ext cx="9062737" cy="923330"/>
          </a:xfrm>
          <a:prstGeom prst="rect">
            <a:avLst/>
          </a:prstGeom>
          <a:noFill/>
        </p:spPr>
        <p:txBody>
          <a:bodyPr wrap="none" lIns="91440" tIns="45720" rIns="91440" bIns="45720">
            <a:spAutoFit/>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DELHI HIT AND RUN CASE</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TotalTime>
  <Words>1088</Words>
  <Application>Microsoft Office PowerPoint</Application>
  <PresentationFormat>On-screen Show (4:3)</PresentationFormat>
  <Paragraphs>58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11</cp:revision>
  <dcterms:created xsi:type="dcterms:W3CDTF">2006-08-16T00:00:00Z</dcterms:created>
  <dcterms:modified xsi:type="dcterms:W3CDTF">2020-06-01T15:00:16Z</dcterms:modified>
</cp:coreProperties>
</file>