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4" r:id="rId2"/>
    <p:sldId id="257" r:id="rId3"/>
    <p:sldId id="259" r:id="rId4"/>
    <p:sldId id="260" r:id="rId5"/>
    <p:sldId id="261" r:id="rId6"/>
    <p:sldId id="263" r:id="rId7"/>
    <p:sldId id="262" r:id="rId8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42" d="100"/>
          <a:sy n="42" d="100"/>
        </p:scale>
        <p:origin x="942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Titelstijl van model bewerken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Klik om de titelstijl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4/28/2020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02170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Titelstijl van model bewerken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Klik om de tekststijl van het model te bewerken</a:t>
            </a:r>
          </a:p>
          <a:p>
            <a:pPr lvl="1"/>
            <a:r>
              <a:rPr lang="en-US"/>
              <a:t>Tweede niveau</a:t>
            </a:r>
          </a:p>
          <a:p>
            <a:pPr lvl="2"/>
            <a:r>
              <a:rPr lang="en-US"/>
              <a:t>Derde niveau</a:t>
            </a:r>
          </a:p>
          <a:p>
            <a:pPr lvl="3"/>
            <a:r>
              <a:rPr lang="en-US"/>
              <a:t>Vierde niveau</a:t>
            </a:r>
          </a:p>
          <a:p>
            <a:pPr lvl="4"/>
            <a:r>
              <a:rPr lang="en-US"/>
              <a:t>Vijfde niveau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4/28/2020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54666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Titelstijl van model bewerken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Klik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4/28/2020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39483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ee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Titelstijl van model bewerken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Klik om de tekststijl van het model te bewerken</a:t>
            </a:r>
          </a:p>
          <a:p>
            <a:pPr lvl="1"/>
            <a:r>
              <a:rPr lang="en-US"/>
              <a:t>Tweede niveau</a:t>
            </a:r>
          </a:p>
          <a:p>
            <a:pPr lvl="2"/>
            <a:r>
              <a:rPr lang="en-US"/>
              <a:t>Derde niveau</a:t>
            </a:r>
          </a:p>
          <a:p>
            <a:pPr lvl="3"/>
            <a:r>
              <a:rPr lang="en-US"/>
              <a:t>Vierde niveau</a:t>
            </a:r>
          </a:p>
          <a:p>
            <a:pPr lvl="4"/>
            <a:r>
              <a:rPr lang="en-US"/>
              <a:t>Vijfde niveau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Klik om de tekststijl van het model te bewerken</a:t>
            </a:r>
          </a:p>
          <a:p>
            <a:pPr lvl="1"/>
            <a:r>
              <a:rPr lang="en-US"/>
              <a:t>Tweede niveau</a:t>
            </a:r>
          </a:p>
          <a:p>
            <a:pPr lvl="2"/>
            <a:r>
              <a:rPr lang="en-US"/>
              <a:t>Derde niveau</a:t>
            </a:r>
          </a:p>
          <a:p>
            <a:pPr lvl="3"/>
            <a:r>
              <a:rPr lang="en-US"/>
              <a:t>Vierde niveau</a:t>
            </a:r>
          </a:p>
          <a:p>
            <a:pPr lvl="4"/>
            <a:r>
              <a:rPr lang="en-US"/>
              <a:t>Vijfde niveau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4/28/2020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16092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Titelstijl van model bewerken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Klik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Klik om de tekststijl van het model te bewerken</a:t>
            </a:r>
          </a:p>
          <a:p>
            <a:pPr lvl="1"/>
            <a:r>
              <a:rPr lang="en-US"/>
              <a:t>Tweede niveau</a:t>
            </a:r>
          </a:p>
          <a:p>
            <a:pPr lvl="2"/>
            <a:r>
              <a:rPr lang="en-US"/>
              <a:t>Derde niveau</a:t>
            </a:r>
          </a:p>
          <a:p>
            <a:pPr lvl="3"/>
            <a:r>
              <a:rPr lang="en-US"/>
              <a:t>Vierde niveau</a:t>
            </a:r>
          </a:p>
          <a:p>
            <a:pPr lvl="4"/>
            <a:r>
              <a:rPr lang="en-US"/>
              <a:t>Vijfde niveau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Klik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Klik om de tekststijl van het model te bewerken</a:t>
            </a:r>
          </a:p>
          <a:p>
            <a:pPr lvl="1"/>
            <a:r>
              <a:rPr lang="en-US"/>
              <a:t>Tweede niveau</a:t>
            </a:r>
          </a:p>
          <a:p>
            <a:pPr lvl="2"/>
            <a:r>
              <a:rPr lang="en-US"/>
              <a:t>Derde niveau</a:t>
            </a:r>
          </a:p>
          <a:p>
            <a:pPr lvl="3"/>
            <a:r>
              <a:rPr lang="en-US"/>
              <a:t>Vierde niveau</a:t>
            </a:r>
          </a:p>
          <a:p>
            <a:pPr lvl="4"/>
            <a:r>
              <a:rPr lang="en-US"/>
              <a:t>Vijfde niveau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4/28/2020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99914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Titelstijl van model bewerken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4/28/2020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3533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4/28/2020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47706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Titelstijl van model bewerken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Klik om de tekststijl van het model te bewerken</a:t>
            </a:r>
          </a:p>
          <a:p>
            <a:pPr lvl="1"/>
            <a:r>
              <a:rPr lang="en-US"/>
              <a:t>Tweede niveau</a:t>
            </a:r>
          </a:p>
          <a:p>
            <a:pPr lvl="2"/>
            <a:r>
              <a:rPr lang="en-US"/>
              <a:t>Derde niveau</a:t>
            </a:r>
          </a:p>
          <a:p>
            <a:pPr lvl="3"/>
            <a:r>
              <a:rPr lang="en-US"/>
              <a:t>Vierde niveau</a:t>
            </a:r>
          </a:p>
          <a:p>
            <a:pPr lvl="4"/>
            <a:r>
              <a:rPr lang="en-US"/>
              <a:t>Vijfde niveau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Klik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4/28/2020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83084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Titelstijl van model bewerken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Sleep de </a:t>
            </a:r>
            <a:r>
              <a:rPr lang="en-US" dirty="0" err="1"/>
              <a:t>afbeelding</a:t>
            </a:r>
            <a:r>
              <a:rPr lang="en-US" dirty="0"/>
              <a:t> </a:t>
            </a:r>
            <a:r>
              <a:rPr lang="en-US" dirty="0" err="1"/>
              <a:t>naar</a:t>
            </a:r>
            <a:r>
              <a:rPr lang="en-US" dirty="0"/>
              <a:t> de </a:t>
            </a:r>
            <a:r>
              <a:rPr lang="en-US" dirty="0" err="1"/>
              <a:t>tijdelijke</a:t>
            </a:r>
            <a:r>
              <a:rPr lang="en-US" dirty="0"/>
              <a:t> </a:t>
            </a:r>
            <a:r>
              <a:rPr lang="en-US" dirty="0" err="1"/>
              <a:t>aanduiding</a:t>
            </a:r>
            <a:r>
              <a:rPr lang="en-US" dirty="0"/>
              <a:t> of </a:t>
            </a:r>
            <a:r>
              <a:rPr lang="en-US" dirty="0" err="1"/>
              <a:t>klik</a:t>
            </a:r>
            <a:r>
              <a:rPr lang="en-US" dirty="0"/>
              <a:t> op het pictogram </a:t>
            </a:r>
            <a:r>
              <a:rPr lang="en-US" dirty="0" err="1"/>
              <a:t>als</a:t>
            </a:r>
            <a:r>
              <a:rPr lang="en-US" dirty="0"/>
              <a:t> u </a:t>
            </a:r>
            <a:r>
              <a:rPr lang="en-US" dirty="0" err="1"/>
              <a:t>een</a:t>
            </a:r>
            <a:r>
              <a:rPr lang="en-US" dirty="0"/>
              <a:t> </a:t>
            </a:r>
            <a:r>
              <a:rPr lang="en-US" dirty="0" err="1"/>
              <a:t>afbeelding</a:t>
            </a:r>
            <a:r>
              <a:rPr lang="en-US" dirty="0"/>
              <a:t> wilt </a:t>
            </a:r>
            <a:r>
              <a:rPr lang="en-US" dirty="0" err="1"/>
              <a:t>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Klik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4/28/2020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1148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Titelstijl van model bewerken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Klik om de tekststijl van het model te bewerken</a:t>
            </a:r>
          </a:p>
          <a:p>
            <a:pPr lvl="1"/>
            <a:r>
              <a:rPr lang="en-US"/>
              <a:t>Tweede niveau</a:t>
            </a:r>
          </a:p>
          <a:p>
            <a:pPr lvl="2"/>
            <a:r>
              <a:rPr lang="en-US"/>
              <a:t>Derde niveau</a:t>
            </a:r>
          </a:p>
          <a:p>
            <a:pPr lvl="3"/>
            <a:r>
              <a:rPr lang="en-US"/>
              <a:t>Vierde niveau</a:t>
            </a:r>
          </a:p>
          <a:p>
            <a:pPr lvl="4"/>
            <a:r>
              <a:rPr lang="en-US"/>
              <a:t>Vijfde niveau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4/28/2020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01357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Titelstijl van model bewerken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Klik om de tekststijl van het model te bewerken</a:t>
            </a:r>
          </a:p>
          <a:p>
            <a:pPr lvl="1"/>
            <a:r>
              <a:rPr lang="en-US"/>
              <a:t>Tweede niveau</a:t>
            </a:r>
          </a:p>
          <a:p>
            <a:pPr lvl="2"/>
            <a:r>
              <a:rPr lang="en-US"/>
              <a:t>Derde niveau</a:t>
            </a:r>
          </a:p>
          <a:p>
            <a:pPr lvl="3"/>
            <a:r>
              <a:rPr lang="en-US"/>
              <a:t>Vierde niveau</a:t>
            </a:r>
          </a:p>
          <a:p>
            <a:pPr lvl="4"/>
            <a:r>
              <a:rPr lang="en-US"/>
              <a:t>Vijfde niveau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4/28/2020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16738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Titelstijl van model bewerken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Klik om de tekststijl van het model te bewerken</a:t>
            </a:r>
          </a:p>
          <a:p>
            <a:pPr lvl="1"/>
            <a:r>
              <a:rPr lang="en-US"/>
              <a:t>Tweede niveau</a:t>
            </a:r>
          </a:p>
          <a:p>
            <a:pPr lvl="2"/>
            <a:r>
              <a:rPr lang="en-US"/>
              <a:t>Derde niveau</a:t>
            </a:r>
          </a:p>
          <a:p>
            <a:pPr lvl="3"/>
            <a:r>
              <a:rPr lang="en-US"/>
              <a:t>Vierde niveau</a:t>
            </a:r>
          </a:p>
          <a:p>
            <a:pPr lvl="4"/>
            <a:r>
              <a:rPr lang="en-US"/>
              <a:t>Vijfde niveau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FECD78-3C8E-49F2-8FAB-59489D168ABB}" type="datetimeFigureOut">
              <a:rPr lang="en-US" smtClean="0"/>
              <a:t>4/28/2020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B56013-B943-42BA-886F-6F9D4EB85E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53935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181468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nl-NL" dirty="0"/>
              <a:t/>
            </a:r>
            <a:br>
              <a:rPr lang="nl-NL" dirty="0"/>
            </a:br>
            <a:r>
              <a:rPr lang="nl-NL" dirty="0"/>
              <a:t>Pascal Comvalius MSc.</a:t>
            </a:r>
            <a:br>
              <a:rPr lang="nl-NL" dirty="0"/>
            </a:br>
            <a:r>
              <a:rPr lang="nl-NL" sz="1600" dirty="0"/>
              <a:t>IMI-Certified Mediator</a:t>
            </a:r>
            <a:br>
              <a:rPr lang="nl-NL" sz="1600" dirty="0"/>
            </a:br>
            <a:r>
              <a:rPr lang="nl-NL" sz="1600" dirty="0"/>
              <a:t>MFN-Registered Mediator (Family, Divorce &amp; Criminal Law)</a:t>
            </a:r>
            <a:br>
              <a:rPr lang="nl-NL" sz="1600" dirty="0"/>
            </a:br>
            <a:r>
              <a:rPr lang="nl-NL" sz="1600" dirty="0"/>
              <a:t>Certified Hostage / Crisis Negotiator</a:t>
            </a:r>
            <a:br>
              <a:rPr lang="nl-NL" sz="1600" dirty="0"/>
            </a:br>
            <a:r>
              <a:rPr lang="nl-NL" sz="1600" dirty="0"/>
              <a:t>Chair IMI Appraisal &amp; Audit Committee</a:t>
            </a:r>
            <a:br>
              <a:rPr lang="nl-NL" sz="1600" dirty="0"/>
            </a:br>
            <a:r>
              <a:rPr lang="nl-NL" sz="1600" dirty="0"/>
              <a:t>Suicide Prevention Gatekeeper</a:t>
            </a:r>
            <a:br>
              <a:rPr lang="nl-NL" sz="1600" dirty="0"/>
            </a:b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1800" y="4410117"/>
            <a:ext cx="6248400" cy="150495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F646252-2485-4FC0-A4C8-ECB138FF7D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prstClr val="white">
                    <a:tint val="75000"/>
                  </a:prstClr>
                </a:solidFill>
                <a:latin typeface="Calibri"/>
              </a:rPr>
              <a:t>pascal@ericksonmediation.com</a:t>
            </a:r>
            <a:endParaRPr lang="en-US" dirty="0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852731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5188" y="147421"/>
            <a:ext cx="5274121" cy="5867897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FB95550-F2DC-485E-9981-87C400D048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64240" y="6287902"/>
            <a:ext cx="5463519" cy="365125"/>
          </a:xfrm>
        </p:spPr>
        <p:txBody>
          <a:bodyPr/>
          <a:lstStyle/>
          <a:p>
            <a:r>
              <a:rPr lang="en-US">
                <a:solidFill>
                  <a:prstClr val="white">
                    <a:tint val="75000"/>
                  </a:prstClr>
                </a:solidFill>
                <a:latin typeface="Calibri"/>
              </a:rPr>
              <a:t>GLASL, F. (1982) 'The process of conflict escalation and roles of third parties,' in G. B. J. Bomers and R. B. Peterson, (eds) Conflict management and industrial relations, (pp. 119-140) The Hague: Kluwer Nijhoff Publishing</a:t>
            </a:r>
            <a:endParaRPr lang="en-US" dirty="0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pic>
        <p:nvPicPr>
          <p:cNvPr id="6" name="Picture 2" descr="D:\Zakelijk\EMI\Logo\25-10-2012 7-25-39.jpg">
            <a:extLst>
              <a:ext uri="{FF2B5EF4-FFF2-40B4-BE49-F238E27FC236}">
                <a16:creationId xmlns:a16="http://schemas.microsoft.com/office/drawing/2014/main" id="{9DE37714-5949-4D30-9D2F-15C510DA35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35519" y="274639"/>
            <a:ext cx="681645" cy="94131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1606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7C5015-93F8-4BF8-8FA3-201B8B8502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How Bias manifests Itself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DF1099-2AA3-47CF-9B4D-03D8770A77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dirty="0"/>
              <a:t>                               Priming Effect</a:t>
            </a:r>
          </a:p>
          <a:p>
            <a:pPr marL="0" indent="0">
              <a:buNone/>
            </a:pPr>
            <a:r>
              <a:rPr lang="nl-NL" i="1" dirty="0"/>
              <a:t>An implicit memory effect in which exposure to on </a:t>
            </a:r>
            <a:r>
              <a:rPr lang="nl-NL" i="1" dirty="0" smtClean="0"/>
              <a:t>a </a:t>
            </a:r>
            <a:r>
              <a:rPr lang="nl-NL" i="1" dirty="0"/>
              <a:t>stimulus influences the response to another stimulus</a:t>
            </a:r>
          </a:p>
          <a:p>
            <a:pPr marL="0" indent="0">
              <a:buNone/>
            </a:pPr>
            <a:endParaRPr lang="nl-NL" dirty="0"/>
          </a:p>
        </p:txBody>
      </p:sp>
      <p:pic>
        <p:nvPicPr>
          <p:cNvPr id="11266" name="Picture 2" descr="Related image">
            <a:extLst>
              <a:ext uri="{FF2B5EF4-FFF2-40B4-BE49-F238E27FC236}">
                <a16:creationId xmlns:a16="http://schemas.microsoft.com/office/drawing/2014/main" id="{BD85593B-87CE-4AFC-BE57-788DF89A4C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6586" y="3259139"/>
            <a:ext cx="5734050" cy="286702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6" name="Picture 2" descr="D:\Zakelijk\EMI\Logo\25-10-2012 7-25-39.jpg">
            <a:extLst>
              <a:ext uri="{FF2B5EF4-FFF2-40B4-BE49-F238E27FC236}">
                <a16:creationId xmlns:a16="http://schemas.microsoft.com/office/drawing/2014/main" id="{EDF1824D-6FAF-4A56-BF23-AE18BE69C8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35519" y="307891"/>
            <a:ext cx="681645" cy="94131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9477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Bias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1981200" y="1600201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nl-NL" dirty="0"/>
          </a:p>
          <a:p>
            <a:pPr marL="457200" lvl="1" indent="0">
              <a:buNone/>
            </a:pPr>
            <a:endParaRPr lang="nl-NL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2D9EE97-C9D0-479A-8228-CC500485DDD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804" t="4536" r="14087" b="1192"/>
          <a:stretch/>
        </p:blipFill>
        <p:spPr>
          <a:xfrm>
            <a:off x="3055258" y="1215958"/>
            <a:ext cx="6081485" cy="5404737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6" name="Picture 2" descr="D:\Zakelijk\EMI\Logo\25-10-2012 7-25-39.jpg">
            <a:extLst>
              <a:ext uri="{FF2B5EF4-FFF2-40B4-BE49-F238E27FC236}">
                <a16:creationId xmlns:a16="http://schemas.microsoft.com/office/drawing/2014/main" id="{2C264D66-4B89-4B88-B2F7-973BE3E04C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35519" y="274639"/>
            <a:ext cx="681645" cy="94131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8177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528649-27E2-405C-8FDB-4BD43BA0C9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Four Perceptual Positions</a:t>
            </a:r>
          </a:p>
        </p:txBody>
      </p:sp>
      <p:pic>
        <p:nvPicPr>
          <p:cNvPr id="15362" name="Picture 2" descr="Afbeeldingsresultaat voor three perceptual positions">
            <a:extLst>
              <a:ext uri="{FF2B5EF4-FFF2-40B4-BE49-F238E27FC236}">
                <a16:creationId xmlns:a16="http://schemas.microsoft.com/office/drawing/2014/main" id="{376ABF88-3313-4D48-AAA7-78E324B6A30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0506" y="1600201"/>
            <a:ext cx="5870988" cy="4525963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4865823-8D0A-4A36-8FAC-ED32B01A2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prstClr val="white">
                    <a:tint val="75000"/>
                  </a:prstClr>
                </a:solidFill>
                <a:latin typeface="Calibri"/>
              </a:rPr>
              <a:t>Bostic St.Clair, C. &amp; Grinder, J. (2001), Whispering in the Wind</a:t>
            </a:r>
            <a:endParaRPr lang="en-US" dirty="0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pic>
        <p:nvPicPr>
          <p:cNvPr id="6" name="Picture 2" descr="D:\Zakelijk\EMI\Logo\25-10-2012 7-25-39.jpg">
            <a:extLst>
              <a:ext uri="{FF2B5EF4-FFF2-40B4-BE49-F238E27FC236}">
                <a16:creationId xmlns:a16="http://schemas.microsoft.com/office/drawing/2014/main" id="{6AEAA2B3-376C-49D5-A35C-806FC27448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35519" y="274639"/>
            <a:ext cx="681645" cy="94131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ction Button: Help 2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C19F93B0-E311-41B8-BD1F-8B5A2E5AE447}"/>
              </a:ext>
            </a:extLst>
          </p:cNvPr>
          <p:cNvSpPr/>
          <p:nvPr/>
        </p:nvSpPr>
        <p:spPr>
          <a:xfrm>
            <a:off x="4648708" y="1943100"/>
            <a:ext cx="1042416" cy="1042416"/>
          </a:xfrm>
          <a:prstGeom prst="actionButtonHelp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259C5C5E-B1BE-4B20-AC44-42FC8FBA3B8F}"/>
              </a:ext>
            </a:extLst>
          </p:cNvPr>
          <p:cNvSpPr/>
          <p:nvPr/>
        </p:nvSpPr>
        <p:spPr>
          <a:xfrm>
            <a:off x="3669792" y="2007108"/>
            <a:ext cx="1042416" cy="914400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b="1" dirty="0">
                <a:solidFill>
                  <a:prstClr val="black"/>
                </a:solidFill>
                <a:latin typeface="Calibri"/>
              </a:rPr>
              <a:t>Fourth Person</a:t>
            </a:r>
          </a:p>
        </p:txBody>
      </p:sp>
    </p:spTree>
    <p:extLst>
      <p:ext uri="{BB962C8B-B14F-4D97-AF65-F5344CB8AC3E}">
        <p14:creationId xmlns:p14="http://schemas.microsoft.com/office/powerpoint/2010/main" val="873235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/>
              <a:t>Verbal Style In High </a:t>
            </a:r>
            <a:br>
              <a:rPr lang="nl-NL" dirty="0"/>
            </a:br>
            <a:r>
              <a:rPr lang="nl-NL" dirty="0" err="1"/>
              <a:t>And</a:t>
            </a:r>
            <a:r>
              <a:rPr lang="nl-NL" dirty="0"/>
              <a:t> Low Context</a:t>
            </a:r>
          </a:p>
        </p:txBody>
      </p:sp>
      <p:pic>
        <p:nvPicPr>
          <p:cNvPr id="3074" name="Picture 2" descr="Image result for verbal style">
            <a:extLst>
              <a:ext uri="{FF2B5EF4-FFF2-40B4-BE49-F238E27FC236}">
                <a16:creationId xmlns:a16="http://schemas.microsoft.com/office/drawing/2014/main" id="{5318F9E1-20CC-46EB-B30A-8BF8A163B31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0432" y="1629569"/>
            <a:ext cx="6485205" cy="4945628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D:\Zakelijk\EMI\Logo\25-10-2012 7-25-39.jpg">
            <a:extLst>
              <a:ext uri="{FF2B5EF4-FFF2-40B4-BE49-F238E27FC236}">
                <a16:creationId xmlns:a16="http://schemas.microsoft.com/office/drawing/2014/main" id="{3D800795-67C5-434D-A16E-E27C716E56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35519" y="274639"/>
            <a:ext cx="681645" cy="94131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1551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Five Core Concerns Negotiation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21871" y="1131456"/>
            <a:ext cx="11580480" cy="6225765"/>
          </a:xfrm>
        </p:spPr>
        <p:txBody>
          <a:bodyPr>
            <a:normAutofit/>
          </a:bodyPr>
          <a:lstStyle/>
          <a:p>
            <a:pPr marL="0" indent="0" fontAlgn="base">
              <a:buNone/>
            </a:pPr>
            <a:r>
              <a:rPr lang="en-US" dirty="0"/>
              <a:t/>
            </a:r>
            <a:br>
              <a:rPr lang="en-US" dirty="0"/>
            </a:br>
            <a:endParaRPr lang="nl-NL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E60741C-32B2-46AD-B31F-3BBA1AE968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prstClr val="white">
                    <a:tint val="75000"/>
                  </a:prstClr>
                </a:solidFill>
                <a:latin typeface="Calibri"/>
              </a:rPr>
              <a:t>Fisher, R., &amp; Shapiro, D. (2006). Beyond reason: Using emotions as you negotiate. New York: Penguin Books</a:t>
            </a:r>
            <a:endParaRPr lang="en-US" dirty="0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pic>
        <p:nvPicPr>
          <p:cNvPr id="7" name="Picture 2" descr="D:\Zakelijk\EMI\Logo\25-10-2012 7-25-39.jpg">
            <a:extLst>
              <a:ext uri="{FF2B5EF4-FFF2-40B4-BE49-F238E27FC236}">
                <a16:creationId xmlns:a16="http://schemas.microsoft.com/office/drawing/2014/main" id="{F82A18F7-8AFC-43CE-AC3D-DE47A95625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35519" y="274639"/>
            <a:ext cx="681645" cy="94131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negotiation">
            <a:extLst>
              <a:ext uri="{FF2B5EF4-FFF2-40B4-BE49-F238E27FC236}">
                <a16:creationId xmlns:a16="http://schemas.microsoft.com/office/drawing/2014/main" id="{7EB8DC7F-5B17-46D3-A339-6F17537290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1482915"/>
            <a:ext cx="4686300" cy="459257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734364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 Zwart 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</TotalTime>
  <Words>177</Words>
  <Application>Microsoft Office PowerPoint</Application>
  <PresentationFormat>Widescreen</PresentationFormat>
  <Paragraphs>14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 Zwart </vt:lpstr>
      <vt:lpstr> Pascal Comvalius MSc. IMI-Certified Mediator MFN-Registered Mediator (Family, Divorce &amp; Criminal Law) Certified Hostage / Crisis Negotiator Chair IMI Appraisal &amp; Audit Committee Suicide Prevention Gatekeeper </vt:lpstr>
      <vt:lpstr>PowerPoint Presentation</vt:lpstr>
      <vt:lpstr>How Bias manifests Itself</vt:lpstr>
      <vt:lpstr>Bias</vt:lpstr>
      <vt:lpstr>Four Perceptual Positions</vt:lpstr>
      <vt:lpstr>Verbal Style In High  And Low Context</vt:lpstr>
      <vt:lpstr>Five Core Concerns Negotiation</vt:lpstr>
    </vt:vector>
  </TitlesOfParts>
  <Company>HEINEKEN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Pascal Comvalius</dc:creator>
  <cp:lastModifiedBy>Pascal Comvalius</cp:lastModifiedBy>
  <cp:revision>4</cp:revision>
  <dcterms:created xsi:type="dcterms:W3CDTF">2020-04-28T07:50:40Z</dcterms:created>
  <dcterms:modified xsi:type="dcterms:W3CDTF">2020-04-28T10:19:54Z</dcterms:modified>
</cp:coreProperties>
</file>