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28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5407681-F82B-45E3-A1F4-AC9C8FCB184D}" type="datetimeFigureOut">
              <a:rPr lang="en-IN" smtClean="0"/>
              <a:t>12-05-2020</a:t>
            </a:fld>
            <a:endParaRPr lang="en-IN"/>
          </a:p>
        </p:txBody>
      </p:sp>
      <p:sp>
        <p:nvSpPr>
          <p:cNvPr id="5" name="Footer Placeholder 4"/>
          <p:cNvSpPr>
            <a:spLocks noGrp="1"/>
          </p:cNvSpPr>
          <p:nvPr>
            <p:ph type="ftr" sz="quarter" idx="11"/>
          </p:nvPr>
        </p:nvSpPr>
        <p:spPr>
          <a:xfrm>
            <a:off x="1876424" y="5410201"/>
            <a:ext cx="5124886" cy="365125"/>
          </a:xfrm>
        </p:spPr>
        <p:txBody>
          <a:bodyPr/>
          <a:lstStyle/>
          <a:p>
            <a:endParaRPr lang="en-IN"/>
          </a:p>
        </p:txBody>
      </p:sp>
      <p:sp>
        <p:nvSpPr>
          <p:cNvPr id="6" name="Slide Number Placeholder 5"/>
          <p:cNvSpPr>
            <a:spLocks noGrp="1"/>
          </p:cNvSpPr>
          <p:nvPr>
            <p:ph type="sldNum" sz="quarter" idx="12"/>
          </p:nvPr>
        </p:nvSpPr>
        <p:spPr>
          <a:xfrm>
            <a:off x="9896911" y="5410199"/>
            <a:ext cx="771089" cy="365125"/>
          </a:xfrm>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1425558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07681-F82B-45E3-A1F4-AC9C8FCB184D}" type="datetimeFigureOut">
              <a:rPr lang="en-IN" smtClean="0"/>
              <a:t>12-05-2020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2877384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407681-F82B-45E3-A1F4-AC9C8FCB184D}" type="datetimeFigureOut">
              <a:rPr lang="en-IN" smtClean="0"/>
              <a:t>12-05-2020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262669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3830123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407681-F82B-45E3-A1F4-AC9C8FCB184D}" type="datetimeFigureOut">
              <a:rPr lang="en-IN" smtClean="0"/>
              <a:t>12-05-2020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899704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407681-F82B-45E3-A1F4-AC9C8FCB184D}" type="datetimeFigureOut">
              <a:rPr lang="en-IN" smtClean="0"/>
              <a:t>12-05-2020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395617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07681-F82B-45E3-A1F4-AC9C8FCB184D}" type="datetimeFigureOut">
              <a:rPr lang="en-IN" smtClean="0"/>
              <a:t>12-05-2020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2716249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1950232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1852233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3995910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389999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7363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407681-F82B-45E3-A1F4-AC9C8FCB184D}" type="datetimeFigureOut">
              <a:rPr lang="en-IN" smtClean="0"/>
              <a:t>12-05-2020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34763202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5407681-F82B-45E3-A1F4-AC9C8FCB184D}" type="datetimeFigureOut">
              <a:rPr lang="en-IN" smtClean="0"/>
              <a:t>12-05-2020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2618927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5407681-F82B-45E3-A1F4-AC9C8FCB184D}" type="datetimeFigureOut">
              <a:rPr lang="en-IN" smtClean="0"/>
              <a:t>12-05-2020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2167581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07681-F82B-45E3-A1F4-AC9C8FCB184D}" type="datetimeFigureOut">
              <a:rPr lang="en-IN" smtClean="0"/>
              <a:t>12-05-2020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1532895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407681-F82B-45E3-A1F4-AC9C8FCB184D}" type="datetimeFigureOut">
              <a:rPr lang="en-IN" smtClean="0"/>
              <a:t>12-05-2020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3A900D8-C9D9-4F4E-B140-2D4ED3E19472}" type="slidenum">
              <a:rPr lang="en-IN" smtClean="0"/>
              <a:t>‹#›</a:t>
            </a:fld>
            <a:endParaRPr lang="en-IN"/>
          </a:p>
        </p:txBody>
      </p:sp>
    </p:spTree>
    <p:extLst>
      <p:ext uri="{BB962C8B-B14F-4D97-AF65-F5344CB8AC3E}">
        <p14:creationId xmlns:p14="http://schemas.microsoft.com/office/powerpoint/2010/main" val="124680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5407681-F82B-45E3-A1F4-AC9C8FCB184D}" type="datetimeFigureOut">
              <a:rPr lang="en-IN" smtClean="0"/>
              <a:t>12-05-2020</a:t>
            </a:fld>
            <a:endParaRPr lang="en-IN"/>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3A900D8-C9D9-4F4E-B140-2D4ED3E19472}" type="slidenum">
              <a:rPr lang="en-IN" smtClean="0"/>
              <a:t>‹#›</a:t>
            </a:fld>
            <a:endParaRPr lang="en-IN"/>
          </a:p>
        </p:txBody>
      </p:sp>
    </p:spTree>
    <p:extLst>
      <p:ext uri="{BB962C8B-B14F-4D97-AF65-F5344CB8AC3E}">
        <p14:creationId xmlns:p14="http://schemas.microsoft.com/office/powerpoint/2010/main" val="1916493319"/>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2A49D-C7E1-46B3-B0BA-49BAA3F9DE28}"/>
              </a:ext>
            </a:extLst>
          </p:cNvPr>
          <p:cNvSpPr>
            <a:spLocks noGrp="1"/>
          </p:cNvSpPr>
          <p:nvPr>
            <p:ph type="ctrTitle"/>
          </p:nvPr>
        </p:nvSpPr>
        <p:spPr/>
        <p:txBody>
          <a:bodyPr>
            <a:normAutofit/>
          </a:bodyPr>
          <a:lstStyle/>
          <a:p>
            <a:r>
              <a:rPr lang="en-US" dirty="0">
                <a:latin typeface="Times New Roman" panose="02020603050405020304" pitchFamily="18" charset="0"/>
                <a:cs typeface="Times New Roman" panose="02020603050405020304" pitchFamily="18" charset="0"/>
              </a:rPr>
              <a:t>Webinar on Affidavit in Evidence- Challenges and solutions</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3FDA592-21E3-4161-8C75-21A8F945D9EE}"/>
              </a:ext>
            </a:extLst>
          </p:cNvPr>
          <p:cNvSpPr>
            <a:spLocks noGrp="1"/>
          </p:cNvSpPr>
          <p:nvPr>
            <p:ph type="subTitle" idx="1"/>
          </p:nvPr>
        </p:nvSpPr>
        <p:spPr/>
        <p:txBody>
          <a:bodyPr/>
          <a:lstStyle/>
          <a:p>
            <a:r>
              <a:rPr lang="en-IN" dirty="0">
                <a:latin typeface="Times New Roman" panose="02020603050405020304" pitchFamily="18" charset="0"/>
                <a:cs typeface="Times New Roman" panose="02020603050405020304" pitchFamily="18" charset="0"/>
              </a:rPr>
              <a:t>By - Rajeev K. Virmani </a:t>
            </a:r>
          </a:p>
          <a:p>
            <a:endParaRPr lang="en-IN" dirty="0"/>
          </a:p>
        </p:txBody>
      </p:sp>
    </p:spTree>
    <p:extLst>
      <p:ext uri="{BB962C8B-B14F-4D97-AF65-F5344CB8AC3E}">
        <p14:creationId xmlns:p14="http://schemas.microsoft.com/office/powerpoint/2010/main" val="383754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A9BD-77D4-4071-9DAB-4E616A057C9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What is an Affidavit in Evidence?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25E5285-160C-4292-AB3E-A0B75078DCB6}"/>
              </a:ext>
            </a:extLst>
          </p:cNvPr>
          <p:cNvSpPr>
            <a:spLocks noGrp="1"/>
          </p:cNvSpPr>
          <p:nvPr>
            <p:ph idx="1"/>
          </p:nvPr>
        </p:nvSpPr>
        <p:spPr/>
        <p:txBody>
          <a:bodyPr>
            <a:normAutofit fontScale="92500" lnSpcReduction="20000"/>
          </a:bodyPr>
          <a:lstStyle/>
          <a:p>
            <a:r>
              <a:rPr lang="en-IN" dirty="0">
                <a:latin typeface="Times New Roman" panose="02020603050405020304" pitchFamily="18" charset="0"/>
                <a:cs typeface="Times New Roman" panose="02020603050405020304" pitchFamily="18" charset="0"/>
              </a:rPr>
              <a:t>Oral examination in chief of a witness when reduced in writing is known affidavit in evidence. We file it because now it is allowed to be filed in civil proceedings and arbitration</a:t>
            </a:r>
          </a:p>
          <a:p>
            <a:r>
              <a:rPr lang="en-IN" dirty="0">
                <a:latin typeface="Times New Roman" panose="02020603050405020304" pitchFamily="18" charset="0"/>
                <a:cs typeface="Times New Roman" panose="02020603050405020304" pitchFamily="18" charset="0"/>
              </a:rPr>
              <a:t>Advantages – Court time is saved, one can think what to say, prepare well and present a comprehensive affidavit</a:t>
            </a:r>
          </a:p>
          <a:p>
            <a:r>
              <a:rPr lang="en-IN" dirty="0">
                <a:latin typeface="Times New Roman" panose="02020603050405020304" pitchFamily="18" charset="0"/>
                <a:cs typeface="Times New Roman" panose="02020603050405020304" pitchFamily="18" charset="0"/>
              </a:rPr>
              <a:t>In Oral exam -  some aspects may be left out and witness might not be able to state what he wants to state. </a:t>
            </a:r>
          </a:p>
          <a:p>
            <a:r>
              <a:rPr lang="en-IN" dirty="0">
                <a:latin typeface="Times New Roman" panose="02020603050405020304" pitchFamily="18" charset="0"/>
                <a:cs typeface="Times New Roman" panose="02020603050405020304" pitchFamily="18" charset="0"/>
              </a:rPr>
              <a:t>It is important to not lose out on those advantage so one should know what goes on into making an affidavit in evidence.</a:t>
            </a:r>
          </a:p>
          <a:p>
            <a:endParaRPr lang="en-IN" dirty="0"/>
          </a:p>
        </p:txBody>
      </p:sp>
    </p:spTree>
    <p:extLst>
      <p:ext uri="{BB962C8B-B14F-4D97-AF65-F5344CB8AC3E}">
        <p14:creationId xmlns:p14="http://schemas.microsoft.com/office/powerpoint/2010/main" val="133357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B03D-FE9D-424A-BA2A-C705425F084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Why do we need to file it?</a:t>
            </a:r>
          </a:p>
        </p:txBody>
      </p:sp>
      <p:sp>
        <p:nvSpPr>
          <p:cNvPr id="3" name="Content Placeholder 2">
            <a:extLst>
              <a:ext uri="{FF2B5EF4-FFF2-40B4-BE49-F238E27FC236}">
                <a16:creationId xmlns:a16="http://schemas.microsoft.com/office/drawing/2014/main" id="{86658308-ABF3-4E6F-96C4-791816D9E6DC}"/>
              </a:ext>
            </a:extLst>
          </p:cNvPr>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To prove the case of your client that is in contest</a:t>
            </a:r>
          </a:p>
          <a:p>
            <a:r>
              <a:rPr lang="en-US" dirty="0">
                <a:latin typeface="Times New Roman" panose="02020603050405020304" pitchFamily="18" charset="0"/>
                <a:cs typeface="Times New Roman" panose="02020603050405020304" pitchFamily="18" charset="0"/>
              </a:rPr>
              <a:t>To prove documents that have been denied by the opposite party. Affidavit in evidence is the tool in our hands to prove those documents denied by the other side.</a:t>
            </a:r>
          </a:p>
          <a:p>
            <a:r>
              <a:rPr lang="en-US" dirty="0">
                <a:latin typeface="Times New Roman" panose="02020603050405020304" pitchFamily="18" charset="0"/>
                <a:cs typeface="Times New Roman" panose="02020603050405020304" pitchFamily="18" charset="0"/>
              </a:rPr>
              <a:t>In short, witness are called in to prove (existence or non-existence of) facts that are relevant or the facts in issue. To prove what is in issue or a fact whether through documentary evidence, or oral evidence, now we reduce it in writing in advance and file it in the court.</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130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B1DA-50E8-46BC-B460-86476A40862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Are pleadings not sufficient?</a:t>
            </a:r>
            <a:br>
              <a:rPr lang="en-IN" dirty="0"/>
            </a:br>
            <a:endParaRPr lang="en-IN" dirty="0"/>
          </a:p>
        </p:txBody>
      </p:sp>
      <p:sp>
        <p:nvSpPr>
          <p:cNvPr id="3" name="Content Placeholder 2">
            <a:extLst>
              <a:ext uri="{FF2B5EF4-FFF2-40B4-BE49-F238E27FC236}">
                <a16:creationId xmlns:a16="http://schemas.microsoft.com/office/drawing/2014/main" id="{972E0864-D45C-4242-BF30-C64413618730}"/>
              </a:ext>
            </a:extLst>
          </p:cNvPr>
          <p:cNvSpPr>
            <a:spLocks noGrp="1"/>
          </p:cNvSpPr>
          <p:nvPr>
            <p:ph idx="1"/>
          </p:nvPr>
        </p:nvSpPr>
        <p:spPr/>
        <p:txBody>
          <a:bodyPr>
            <a:normAutofit fontScale="92500" lnSpcReduction="20000"/>
          </a:bodyPr>
          <a:lstStyle/>
          <a:p>
            <a:r>
              <a:rPr lang="en-IN" dirty="0">
                <a:latin typeface="Times New Roman" panose="02020603050405020304" pitchFamily="18" charset="0"/>
                <a:cs typeface="Times New Roman" panose="02020603050405020304" pitchFamily="18" charset="0"/>
              </a:rPr>
              <a:t>Answer is no, because in pleadings you don’t plead, you don’t plead evidence. In pleadings which are plaints, statement of claim, written statement etc you only set out facts in support of your clients claim, they are not supposed to contain evidence and are certainly not the proof. </a:t>
            </a:r>
          </a:p>
          <a:p>
            <a:r>
              <a:rPr lang="en-IN" dirty="0">
                <a:latin typeface="Times New Roman" panose="02020603050405020304" pitchFamily="18" charset="0"/>
                <a:cs typeface="Times New Roman" panose="02020603050405020304" pitchFamily="18" charset="0"/>
              </a:rPr>
              <a:t>Once the other side responds you will realize that there are fact and allegations which are disputed and which you need to prove, will be proved by leading evidence.</a:t>
            </a:r>
          </a:p>
          <a:p>
            <a:r>
              <a:rPr lang="en-IN" dirty="0">
                <a:latin typeface="Times New Roman" panose="02020603050405020304" pitchFamily="18" charset="0"/>
                <a:cs typeface="Times New Roman" panose="02020603050405020304" pitchFamily="18" charset="0"/>
              </a:rPr>
              <a:t>Next step after pleadings, is proving what is in dispute. That’s why we need evidence</a:t>
            </a:r>
          </a:p>
          <a:p>
            <a:endParaRPr lang="en-IN" dirty="0"/>
          </a:p>
        </p:txBody>
      </p:sp>
    </p:spTree>
    <p:extLst>
      <p:ext uri="{BB962C8B-B14F-4D97-AF65-F5344CB8AC3E}">
        <p14:creationId xmlns:p14="http://schemas.microsoft.com/office/powerpoint/2010/main" val="1244678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09C2-EC26-462A-BD69-1499105965D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How to select what we need to prove?</a:t>
            </a:r>
          </a:p>
        </p:txBody>
      </p:sp>
      <p:sp>
        <p:nvSpPr>
          <p:cNvPr id="3" name="Content Placeholder 2">
            <a:extLst>
              <a:ext uri="{FF2B5EF4-FFF2-40B4-BE49-F238E27FC236}">
                <a16:creationId xmlns:a16="http://schemas.microsoft.com/office/drawing/2014/main" id="{778CF80D-8487-4787-B34A-AB66B49F87A9}"/>
              </a:ext>
            </a:extLst>
          </p:cNvPr>
          <p:cNvSpPr>
            <a:spLocks noGrp="1"/>
          </p:cNvSpPr>
          <p:nvPr>
            <p:ph idx="1"/>
          </p:nvPr>
        </p:nvSpPr>
        <p:spPr/>
        <p:txBody>
          <a:bodyPr>
            <a:normAutofit fontScale="85000" lnSpcReduction="20000"/>
          </a:bodyPr>
          <a:lstStyle/>
          <a:p>
            <a:r>
              <a:rPr lang="en-IN" dirty="0">
                <a:latin typeface="Times New Roman" panose="02020603050405020304" pitchFamily="18" charset="0"/>
                <a:cs typeface="Times New Roman" panose="02020603050405020304" pitchFamily="18" charset="0"/>
              </a:rPr>
              <a:t>Do not copy paste pleadings.</a:t>
            </a:r>
          </a:p>
          <a:p>
            <a:r>
              <a:rPr lang="en-IN" dirty="0">
                <a:latin typeface="Times New Roman" panose="02020603050405020304" pitchFamily="18" charset="0"/>
                <a:cs typeface="Times New Roman" panose="02020603050405020304" pitchFamily="18" charset="0"/>
              </a:rPr>
              <a:t>Look at pleadings of both the sides, compare them para by para, you will realize certain facts are admitted by opponents, and hence those facts need not be proved.</a:t>
            </a:r>
          </a:p>
          <a:p>
            <a:r>
              <a:rPr lang="en-IN" dirty="0">
                <a:latin typeface="Times New Roman" panose="02020603050405020304" pitchFamily="18" charset="0"/>
                <a:cs typeface="Times New Roman" panose="02020603050405020304" pitchFamily="18" charset="0"/>
              </a:rPr>
              <a:t>Filter through the pleadings, and look at the issues framed by courts, they set the agenda for what the court has to decide. </a:t>
            </a:r>
          </a:p>
          <a:p>
            <a:r>
              <a:rPr lang="en-IN" dirty="0">
                <a:latin typeface="Times New Roman" panose="02020603050405020304" pitchFamily="18" charset="0"/>
                <a:cs typeface="Times New Roman" panose="02020603050405020304" pitchFamily="18" charset="0"/>
              </a:rPr>
              <a:t>Look at the admission denial of the documents. Look at the denied documents as you need to prove them.</a:t>
            </a:r>
          </a:p>
          <a:p>
            <a:r>
              <a:rPr lang="en-US" dirty="0">
                <a:latin typeface="Times New Roman" panose="02020603050405020304" pitchFamily="18" charset="0"/>
                <a:cs typeface="Times New Roman" panose="02020603050405020304" pitchFamily="18" charset="0"/>
              </a:rPr>
              <a:t>In a commercial litigation there can be more than 4 persons or departments dealing with a transaction at different stages. You need to identify different topics in the disputed matrix.</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7363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183BB-DFCB-4B61-B6D4-0E3110DC0D6D}"/>
              </a:ext>
            </a:extLst>
          </p:cNvPr>
          <p:cNvSpPr>
            <a:spLocks noGrp="1"/>
          </p:cNvSpPr>
          <p:nvPr>
            <p:ph type="title"/>
          </p:nvPr>
        </p:nvSpPr>
        <p:spPr>
          <a:xfrm>
            <a:off x="1141413" y="175663"/>
            <a:ext cx="9905998" cy="1478570"/>
          </a:xfrm>
        </p:spPr>
        <p:txBody>
          <a:bodyPr/>
          <a:lstStyle/>
          <a:p>
            <a:r>
              <a:rPr lang="en-IN" dirty="0">
                <a:latin typeface="Times New Roman" panose="02020603050405020304" pitchFamily="18" charset="0"/>
                <a:cs typeface="Times New Roman" panose="02020603050405020304" pitchFamily="18" charset="0"/>
              </a:rPr>
              <a:t>How to select the right witness?</a:t>
            </a:r>
          </a:p>
        </p:txBody>
      </p:sp>
      <p:sp>
        <p:nvSpPr>
          <p:cNvPr id="3" name="Content Placeholder 2">
            <a:extLst>
              <a:ext uri="{FF2B5EF4-FFF2-40B4-BE49-F238E27FC236}">
                <a16:creationId xmlns:a16="http://schemas.microsoft.com/office/drawing/2014/main" id="{E2A425ED-0788-43D3-8271-16C32BC8E282}"/>
              </a:ext>
            </a:extLst>
          </p:cNvPr>
          <p:cNvSpPr>
            <a:spLocks noGrp="1"/>
          </p:cNvSpPr>
          <p:nvPr>
            <p:ph idx="1"/>
          </p:nvPr>
        </p:nvSpPr>
        <p:spPr>
          <a:xfrm>
            <a:off x="1141412" y="1654233"/>
            <a:ext cx="9905999" cy="4829694"/>
          </a:xfrm>
        </p:spPr>
        <p:txBody>
          <a:bodyPr>
            <a:normAutofit fontScale="77500" lnSpcReduction="20000"/>
          </a:bodyPr>
          <a:lstStyle/>
          <a:p>
            <a:r>
              <a:rPr lang="en-IN" dirty="0">
                <a:latin typeface="Times New Roman" panose="02020603050405020304" pitchFamily="18" charset="0"/>
                <a:cs typeface="Times New Roman" panose="02020603050405020304" pitchFamily="18" charset="0"/>
              </a:rPr>
              <a:t>Asses roles of different persons as each one would have played a different role in different stages, once you do this you will now know who is the right person to depose on that particular aspect as a person who has dealt with the commercial aspect will not be the right one to speak about technical aspects. </a:t>
            </a:r>
          </a:p>
          <a:p>
            <a:r>
              <a:rPr lang="en-IN" dirty="0">
                <a:latin typeface="Times New Roman" panose="02020603050405020304" pitchFamily="18" charset="0"/>
                <a:cs typeface="Times New Roman" panose="02020603050405020304" pitchFamily="18" charset="0"/>
              </a:rPr>
              <a:t>Asses who is the right person for that particular topic and get the clients over. 1 representative of the client  may not be good enough. You may need to get the teams together and get to know there are different people responsible for different aspects.</a:t>
            </a:r>
          </a:p>
          <a:p>
            <a:r>
              <a:rPr lang="en-IN" dirty="0">
                <a:latin typeface="Times New Roman" panose="02020603050405020304" pitchFamily="18" charset="0"/>
                <a:cs typeface="Times New Roman" panose="02020603050405020304" pitchFamily="18" charset="0"/>
              </a:rPr>
              <a:t>Important to choose a person conversant with the topic ( he has to be the witness, as others won’t be a good witness for cross examination). </a:t>
            </a:r>
          </a:p>
          <a:p>
            <a:r>
              <a:rPr lang="en-IN" dirty="0">
                <a:latin typeface="Times New Roman" panose="02020603050405020304" pitchFamily="18" charset="0"/>
                <a:cs typeface="Times New Roman" panose="02020603050405020304" pitchFamily="18" charset="0"/>
              </a:rPr>
              <a:t>Once you have made a team of 2/3 witness and each on different aspects, each of them will have the comfort that they are speaking on topic they have knowledge of, and would have no fear of questions on any other topic. </a:t>
            </a:r>
          </a:p>
          <a:p>
            <a:r>
              <a:rPr lang="en-IN" dirty="0">
                <a:latin typeface="Times New Roman" panose="02020603050405020304" pitchFamily="18" charset="0"/>
                <a:cs typeface="Times New Roman" panose="02020603050405020304" pitchFamily="18" charset="0"/>
              </a:rPr>
              <a:t>It is not a good strategy to have 2 witness for same topic. Pick the one who is more confident, who will be in a better position to answer etc.</a:t>
            </a: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9897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426B-5C73-481C-8FF3-7A487B35C00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should the affidavit contain</a:t>
            </a:r>
          </a:p>
        </p:txBody>
      </p:sp>
      <p:sp>
        <p:nvSpPr>
          <p:cNvPr id="3" name="Content Placeholder 2">
            <a:extLst>
              <a:ext uri="{FF2B5EF4-FFF2-40B4-BE49-F238E27FC236}">
                <a16:creationId xmlns:a16="http://schemas.microsoft.com/office/drawing/2014/main" id="{E4A4954E-EF91-45E1-B173-C807B3E60FA7}"/>
              </a:ext>
            </a:extLst>
          </p:cNvPr>
          <p:cNvSpPr>
            <a:spLocks noGrp="1"/>
          </p:cNvSpPr>
          <p:nvPr>
            <p:ph idx="1"/>
          </p:nvPr>
        </p:nvSpPr>
        <p:spPr>
          <a:xfrm>
            <a:off x="1141412" y="2249487"/>
            <a:ext cx="9905999" cy="3541714"/>
          </a:xfrm>
        </p:spPr>
        <p:txBody>
          <a:bodyPr>
            <a:normAutofit fontScale="92500" lnSpcReduction="10000"/>
          </a:bodyPr>
          <a:lstStyle/>
          <a:p>
            <a:r>
              <a:rPr lang="en-IN" dirty="0">
                <a:latin typeface="Times New Roman" panose="02020603050405020304" pitchFamily="18" charset="0"/>
                <a:cs typeface="Times New Roman" panose="02020603050405020304" pitchFamily="18" charset="0"/>
              </a:rPr>
              <a:t>The affidavit has to be a 1</a:t>
            </a:r>
            <a:r>
              <a:rPr lang="en-IN" baseline="30000" dirty="0">
                <a:latin typeface="Times New Roman" panose="02020603050405020304" pitchFamily="18" charset="0"/>
                <a:cs typeface="Times New Roman" panose="02020603050405020304" pitchFamily="18" charset="0"/>
              </a:rPr>
              <a:t>st</a:t>
            </a:r>
            <a:r>
              <a:rPr lang="en-IN" dirty="0">
                <a:latin typeface="Times New Roman" panose="02020603050405020304" pitchFamily="18" charset="0"/>
                <a:cs typeface="Times New Roman" panose="02020603050405020304" pitchFamily="18" charset="0"/>
              </a:rPr>
              <a:t> person account.</a:t>
            </a:r>
          </a:p>
          <a:p>
            <a:r>
              <a:rPr lang="en-IN" dirty="0">
                <a:latin typeface="Times New Roman" panose="02020603050405020304" pitchFamily="18" charset="0"/>
                <a:cs typeface="Times New Roman" panose="02020603050405020304" pitchFamily="18" charset="0"/>
              </a:rPr>
              <a:t>Interview the witness, discuss the topic relevant for his testimony. He will explain the things properly which will be presented to the court.</a:t>
            </a:r>
          </a:p>
          <a:p>
            <a:r>
              <a:rPr lang="en-IN" dirty="0">
                <a:latin typeface="Times New Roman" panose="02020603050405020304" pitchFamily="18" charset="0"/>
                <a:cs typeface="Times New Roman" panose="02020603050405020304" pitchFamily="18" charset="0"/>
              </a:rPr>
              <a:t>After interviewing him, give his introduction in the affidavit. What is he, his qualifications, his experience, role in the company, for the court to know he is relevant to the topic, If company witness then produce authorization, as speaking on behalf of the company and annex the copy of authorization.</a:t>
            </a:r>
          </a:p>
          <a:p>
            <a:r>
              <a:rPr lang="en-IN" dirty="0">
                <a:latin typeface="Times New Roman" panose="02020603050405020304" pitchFamily="18" charset="0"/>
                <a:cs typeface="Times New Roman" panose="02020603050405020304" pitchFamily="18" charset="0"/>
              </a:rPr>
              <a:t>Identify that part of transaction in respect of which the affidavit is filed by witness. </a:t>
            </a:r>
          </a:p>
          <a:p>
            <a:endParaRPr lang="en-IN" dirty="0"/>
          </a:p>
        </p:txBody>
      </p:sp>
    </p:spTree>
    <p:extLst>
      <p:ext uri="{BB962C8B-B14F-4D97-AF65-F5344CB8AC3E}">
        <p14:creationId xmlns:p14="http://schemas.microsoft.com/office/powerpoint/2010/main" val="2674332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7024-3C4E-4014-BBB6-755A0587036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Continued</a:t>
            </a:r>
          </a:p>
        </p:txBody>
      </p:sp>
      <p:sp>
        <p:nvSpPr>
          <p:cNvPr id="3" name="Content Placeholder 2">
            <a:extLst>
              <a:ext uri="{FF2B5EF4-FFF2-40B4-BE49-F238E27FC236}">
                <a16:creationId xmlns:a16="http://schemas.microsoft.com/office/drawing/2014/main" id="{8E576DF2-CDEA-4C83-8D17-F3EB04E10EC6}"/>
              </a:ext>
            </a:extLst>
          </p:cNvPr>
          <p:cNvSpPr>
            <a:spLocks noGrp="1"/>
          </p:cNvSpPr>
          <p:nvPr>
            <p:ph idx="1"/>
          </p:nvPr>
        </p:nvSpPr>
        <p:spPr/>
        <p:txBody>
          <a:bodyPr>
            <a:normAutofit fontScale="92500" lnSpcReduction="10000"/>
          </a:bodyPr>
          <a:lstStyle/>
          <a:p>
            <a:r>
              <a:rPr lang="en-IN" dirty="0">
                <a:latin typeface="Times New Roman" panose="02020603050405020304" pitchFamily="18" charset="0"/>
                <a:cs typeface="Times New Roman" panose="02020603050405020304" pitchFamily="18" charset="0"/>
              </a:rPr>
              <a:t>When asking questions during the interview, you have a complete chapter to cover. Divide the story into sub chapters and build the story brick by brick. If presented to judge in a flow, topic wise, then it will easy for him to understand.</a:t>
            </a:r>
          </a:p>
          <a:p>
            <a:r>
              <a:rPr lang="en-IN" dirty="0">
                <a:latin typeface="Times New Roman" panose="02020603050405020304" pitchFamily="18" charset="0"/>
                <a:cs typeface="Times New Roman" panose="02020603050405020304" pitchFamily="18" charset="0"/>
              </a:rPr>
              <a:t>Witness should speak only from his knowledge or from the records and it should not be hearsay evidence.</a:t>
            </a:r>
          </a:p>
          <a:p>
            <a:r>
              <a:rPr lang="en-IN" dirty="0">
                <a:latin typeface="Times New Roman" panose="02020603050405020304" pitchFamily="18" charset="0"/>
                <a:cs typeface="Times New Roman" panose="02020603050405020304" pitchFamily="18" charset="0"/>
              </a:rPr>
              <a:t>Sentences and para should be short, should contain only simple language, and not legal jargons for the witness to understand easily and say easily during cross examination.</a:t>
            </a:r>
          </a:p>
          <a:p>
            <a:endParaRPr lang="en-IN" dirty="0"/>
          </a:p>
        </p:txBody>
      </p:sp>
    </p:spTree>
    <p:extLst>
      <p:ext uri="{BB962C8B-B14F-4D97-AF65-F5344CB8AC3E}">
        <p14:creationId xmlns:p14="http://schemas.microsoft.com/office/powerpoint/2010/main" val="160553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BE24-8627-49B0-A8A3-77D1B5966145}"/>
              </a:ext>
            </a:extLst>
          </p:cNvPr>
          <p:cNvSpPr>
            <a:spLocks noGrp="1"/>
          </p:cNvSpPr>
          <p:nvPr>
            <p:ph type="title"/>
          </p:nvPr>
        </p:nvSpPr>
        <p:spPr/>
        <p:txBody>
          <a:bodyPr>
            <a:normAutofit fontScale="90000"/>
          </a:bodyPr>
          <a:lstStyle/>
          <a:p>
            <a:r>
              <a:rPr lang="en-IN" dirty="0">
                <a:latin typeface="Times New Roman" panose="02020603050405020304" pitchFamily="18" charset="0"/>
                <a:cs typeface="Times New Roman" panose="02020603050405020304" pitchFamily="18" charset="0"/>
              </a:rPr>
              <a:t>How to exhibit documents in affidavit? </a:t>
            </a:r>
            <a:br>
              <a:rPr lang="en-IN" dirty="0"/>
            </a:br>
            <a:endParaRPr lang="en-IN" dirty="0"/>
          </a:p>
        </p:txBody>
      </p:sp>
      <p:sp>
        <p:nvSpPr>
          <p:cNvPr id="3" name="Content Placeholder 2">
            <a:extLst>
              <a:ext uri="{FF2B5EF4-FFF2-40B4-BE49-F238E27FC236}">
                <a16:creationId xmlns:a16="http://schemas.microsoft.com/office/drawing/2014/main" id="{C279E5D9-0D42-4E3F-BE1A-243BCC25A3FF}"/>
              </a:ext>
            </a:extLst>
          </p:cNvPr>
          <p:cNvSpPr>
            <a:spLocks noGrp="1"/>
          </p:cNvSpPr>
          <p:nvPr>
            <p:ph idx="1"/>
          </p:nvPr>
        </p:nvSpPr>
        <p:spPr/>
        <p:txBody>
          <a:bodyPr>
            <a:normAutofit fontScale="77500" lnSpcReduction="20000"/>
          </a:bodyPr>
          <a:lstStyle/>
          <a:p>
            <a:r>
              <a:rPr lang="en-IN" dirty="0">
                <a:latin typeface="Times New Roman" panose="02020603050405020304" pitchFamily="18" charset="0"/>
                <a:cs typeface="Times New Roman" panose="02020603050405020304" pitchFamily="18" charset="0"/>
              </a:rPr>
              <a:t>While selecting the documents allocate documents to each chapter divided in your story, so that witness speaks only on documents which he has knowledge of, which will be proved by evidence.</a:t>
            </a:r>
          </a:p>
          <a:p>
            <a:r>
              <a:rPr lang="en-IN" dirty="0">
                <a:latin typeface="Times New Roman" panose="02020603050405020304" pitchFamily="18" charset="0"/>
                <a:cs typeface="Times New Roman" panose="02020603050405020304" pitchFamily="18" charset="0"/>
              </a:rPr>
              <a:t>If don’t have primary evidence (document itself) , lay the foundation for secondary evidence (produced by a mechanical process). Keep the provisions of Evidence act and Commercial Courts Act in mind. </a:t>
            </a:r>
          </a:p>
          <a:p>
            <a:r>
              <a:rPr lang="en-IN" dirty="0">
                <a:latin typeface="Times New Roman" panose="02020603050405020304" pitchFamily="18" charset="0"/>
                <a:cs typeface="Times New Roman" panose="02020603050405020304" pitchFamily="18" charset="0"/>
              </a:rPr>
              <a:t>If caught in a situation when the person who signed the documents left company, in proving the document if witness a signatory, opposite side has denied documents, witness can say I have signed and sent through mail etc.</a:t>
            </a:r>
          </a:p>
          <a:p>
            <a:r>
              <a:rPr lang="en-IN" dirty="0">
                <a:latin typeface="Times New Roman" panose="02020603050405020304" pitchFamily="18" charset="0"/>
                <a:cs typeface="Times New Roman" panose="02020603050405020304" pitchFamily="18" charset="0"/>
              </a:rPr>
              <a:t>Now, if he is not the signatory but he knows or has seen that other person who signed the document, then he must tell and identify signatures. This shouldn’t not be taken for granted.</a:t>
            </a:r>
          </a:p>
          <a:p>
            <a:endParaRPr lang="en-IN" dirty="0"/>
          </a:p>
        </p:txBody>
      </p:sp>
    </p:spTree>
    <p:extLst>
      <p:ext uri="{BB962C8B-B14F-4D97-AF65-F5344CB8AC3E}">
        <p14:creationId xmlns:p14="http://schemas.microsoft.com/office/powerpoint/2010/main" val="2539841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D1E4D-B5A1-45AB-9E83-B6BA4128515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verification</a:t>
            </a:r>
          </a:p>
        </p:txBody>
      </p:sp>
      <p:sp>
        <p:nvSpPr>
          <p:cNvPr id="3" name="Content Placeholder 2">
            <a:extLst>
              <a:ext uri="{FF2B5EF4-FFF2-40B4-BE49-F238E27FC236}">
                <a16:creationId xmlns:a16="http://schemas.microsoft.com/office/drawing/2014/main" id="{4918AFCE-3D29-4A4C-B3E2-FC110CFCB7EC}"/>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People pay the least attention to this, but it is required to verify what para of affidavit is true to the knowledge of the witness, and what is based on information and records which he believe to be true. </a:t>
            </a:r>
          </a:p>
          <a:p>
            <a:endParaRPr lang="en-IN" dirty="0"/>
          </a:p>
        </p:txBody>
      </p:sp>
    </p:spTree>
    <p:extLst>
      <p:ext uri="{BB962C8B-B14F-4D97-AF65-F5344CB8AC3E}">
        <p14:creationId xmlns:p14="http://schemas.microsoft.com/office/powerpoint/2010/main" val="387592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4EF9B-EF5E-4313-B2CB-1414AB58804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the affidavit should not contain?</a:t>
            </a:r>
          </a:p>
        </p:txBody>
      </p:sp>
      <p:sp>
        <p:nvSpPr>
          <p:cNvPr id="3" name="Content Placeholder 2">
            <a:extLst>
              <a:ext uri="{FF2B5EF4-FFF2-40B4-BE49-F238E27FC236}">
                <a16:creationId xmlns:a16="http://schemas.microsoft.com/office/drawing/2014/main" id="{CD517FF9-C3B3-42CB-ADD5-3B520984D92E}"/>
              </a:ext>
            </a:extLst>
          </p:cNvPr>
          <p:cNvSpPr>
            <a:spLocks noGrp="1"/>
          </p:cNvSpPr>
          <p:nvPr>
            <p:ph idx="1"/>
          </p:nvPr>
        </p:nvSpPr>
        <p:spPr/>
        <p:txBody>
          <a:bodyPr>
            <a:normAutofit lnSpcReduction="10000"/>
          </a:bodyPr>
          <a:lstStyle/>
          <a:p>
            <a:r>
              <a:rPr lang="en-IN" dirty="0">
                <a:latin typeface="Times New Roman" panose="02020603050405020304" pitchFamily="18" charset="0"/>
                <a:cs typeface="Times New Roman" panose="02020603050405020304" pitchFamily="18" charset="0"/>
              </a:rPr>
              <a:t>No copy paste of pleadings</a:t>
            </a:r>
          </a:p>
          <a:p>
            <a:r>
              <a:rPr lang="en-IN" dirty="0">
                <a:latin typeface="Times New Roman" panose="02020603050405020304" pitchFamily="18" charset="0"/>
                <a:cs typeface="Times New Roman" panose="02020603050405020304" pitchFamily="18" charset="0"/>
              </a:rPr>
              <a:t>No reproduction of content or documents.</a:t>
            </a:r>
          </a:p>
          <a:p>
            <a:r>
              <a:rPr lang="en-IN" dirty="0">
                <a:latin typeface="Times New Roman" panose="02020603050405020304" pitchFamily="18" charset="0"/>
                <a:cs typeface="Times New Roman" panose="02020603050405020304" pitchFamily="18" charset="0"/>
              </a:rPr>
              <a:t>No submissions of precedents, witness is for facts not submissions</a:t>
            </a:r>
          </a:p>
          <a:p>
            <a:r>
              <a:rPr lang="en-IN" dirty="0">
                <a:latin typeface="Times New Roman" panose="02020603050405020304" pitchFamily="18" charset="0"/>
                <a:cs typeface="Times New Roman" panose="02020603050405020304" pitchFamily="18" charset="0"/>
              </a:rPr>
              <a:t>Witness is speaking on facts and not on opinions as the judge is not seeking opinions. </a:t>
            </a:r>
          </a:p>
          <a:p>
            <a:r>
              <a:rPr lang="en-IN" dirty="0">
                <a:latin typeface="Times New Roman" panose="02020603050405020304" pitchFamily="18" charset="0"/>
                <a:cs typeface="Times New Roman" panose="02020603050405020304" pitchFamily="18" charset="0"/>
              </a:rPr>
              <a:t>It is the witness story that should be on affidavit and not what the advocate thinks or has in mind.</a:t>
            </a:r>
          </a:p>
          <a:p>
            <a:endParaRPr lang="en-IN" dirty="0"/>
          </a:p>
        </p:txBody>
      </p:sp>
    </p:spTree>
    <p:extLst>
      <p:ext uri="{BB962C8B-B14F-4D97-AF65-F5344CB8AC3E}">
        <p14:creationId xmlns:p14="http://schemas.microsoft.com/office/powerpoint/2010/main" val="1329261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TM10001105[[fn=Crop]]</Template>
  <TotalTime>0</TotalTime>
  <Words>1089</Words>
  <Application>Microsoft Office PowerPoint</Application>
  <PresentationFormat>Widescreen</PresentationFormat>
  <Paragraphs>49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Times New Roman</vt:lpstr>
      <vt:lpstr>Trebuchet MS</vt:lpstr>
      <vt:lpstr>Tw Cen MT</vt:lpstr>
      <vt:lpstr>Circuit</vt:lpstr>
      <vt:lpstr>Webinar on Affidavit in Evidence- Challenges and solutions</vt:lpstr>
      <vt:lpstr>What is an Affidavit in Evidence?</vt:lpstr>
      <vt:lpstr>Why do we need to file it?</vt:lpstr>
      <vt:lpstr>Are pleadings not sufficient? </vt:lpstr>
      <vt:lpstr>How to select what we need to prove?</vt:lpstr>
      <vt:lpstr>How to select the right witness?</vt:lpstr>
      <vt:lpstr>What should the affidavit contain</vt:lpstr>
      <vt:lpstr>Continued</vt:lpstr>
      <vt:lpstr>How to exhibit documents in affidavit?  </vt:lpstr>
      <vt:lpstr>verification</vt:lpstr>
      <vt:lpstr>What the affidavit should not contain?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on Affidavit in Evidence- Challenges and solutions</dc:title>
  <dc:creator>ARCHIT UNIYAL</dc:creator>
  <cp:lastModifiedBy>ARCHIT UNIYAL</cp:lastModifiedBy>
  <cp:revision>10</cp:revision>
  <dcterms:created xsi:type="dcterms:W3CDTF">2020-05-12T07:09:23Z</dcterms:created>
  <dcterms:modified xsi:type="dcterms:W3CDTF">2020-05-12T10:40:08Z</dcterms:modified>
</cp:coreProperties>
</file>