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60" autoAdjust="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AE8FF4E-29A0-4AF1-847C-9E662DC241E4}" type="datetimeFigureOut">
              <a:rPr lang="en-US" smtClean="0"/>
              <a:pPr/>
              <a:t>3/1/2016</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C87F06E-8709-45D2-A84F-562E7AB6431A}" type="slidenum">
              <a:rPr lang="en-IN" smtClean="0"/>
              <a:pPr/>
              <a:t>‹#›</a:t>
            </a:fld>
            <a:endParaRPr lang="en-IN"/>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7C87F06E-8709-45D2-A84F-562E7AB6431A}" type="slidenum">
              <a:rPr lang="en-IN" smtClean="0"/>
              <a:pPr/>
              <a:t>17</a:t>
            </a:fld>
            <a:endParaRPr lang="en-I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1D8BD707-D9CF-40AE-B4C6-C98DA3205C09}" type="datetimeFigureOut">
              <a:rPr lang="en-US" smtClean="0"/>
              <a:pPr/>
              <a:t>3/1/2016</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3/1/2016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Title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3/1/2016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3/1/2016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
            <a:ext cx="7470648" cy="1143000"/>
          </a:xfrm>
        </p:spPr>
        <p:txBody>
          <a:bodyPr anchor="ctr"/>
          <a:lstStyle>
            <a:lvl1pPr algn="l">
              <a:defRPr sz="4600"/>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3/1/2016</a:t>
            </a:fld>
            <a:endParaRPr lang="en-US"/>
          </a:p>
        </p:txBody>
      </p:sp>
      <p:sp>
        <p:nvSpPr>
          <p:cNvPr id="8" name="Slide Number Placeholder 7"/>
          <p:cNvSpPr>
            <a:spLocks noGrp="1"/>
          </p:cNvSpPr>
          <p:nvPr>
            <p:ph type="sldNum" sz="quarter" idx="11"/>
          </p:nvPr>
        </p:nvSpPr>
        <p:spPr/>
        <p:txBody>
          <a:bodyPr/>
          <a:lstStyle/>
          <a:p>
            <a:fld id="{B6F15528-21DE-4FAA-801E-634DDDAF4B2B}" type="slidenum">
              <a:rPr lang="en-US" smtClean="0"/>
              <a:pPr/>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3/1/2016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3/1/2016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156448" y="6422064"/>
            <a:ext cx="762000" cy="365125"/>
          </a:xfrm>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457200" y="6422064"/>
            <a:ext cx="2133600" cy="365125"/>
          </a:xfrm>
        </p:spPr>
        <p:txBody>
          <a:bodyPr/>
          <a:lstStyle/>
          <a:p>
            <a:fld id="{1D8BD707-D9CF-40AE-B4C6-C98DA3205C09}" type="datetimeFigureOut">
              <a:rPr lang="en-US" smtClean="0"/>
              <a:pPr/>
              <a:t>3/1/2016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3/1/2016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3/1/2016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Freeform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Freeform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Placeholder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1D8BD707-D9CF-40AE-B4C6-C98DA3205C09}" type="datetimeFigureOut">
              <a:rPr lang="en-US" smtClean="0"/>
              <a:pPr/>
              <a:t>3/1/2016</a:t>
            </a:fld>
            <a:endParaRPr lang="en-US"/>
          </a:p>
        </p:txBody>
      </p:sp>
      <p:sp>
        <p:nvSpPr>
          <p:cNvPr id="22" name="Footer Placeholder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en-US"/>
          </a:p>
        </p:txBody>
      </p:sp>
      <p:sp>
        <p:nvSpPr>
          <p:cNvPr id="18" name="Slide Number Placeholder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B6F15528-21DE-4FAA-801E-634DDDAF4B2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www.advocatesclubindia.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www.indiakanoon.org/" TargetMode="External"/><Relationship Id="rId4" Type="http://schemas.openxmlformats.org/officeDocument/2006/relationships/hyperlink" Target="http://www.articlebase.com/"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152401"/>
            <a:ext cx="7848600" cy="2209799"/>
          </a:xfrm>
        </p:spPr>
        <p:txBody>
          <a:bodyPr>
            <a:normAutofit fontScale="90000"/>
          </a:bodyPr>
          <a:lstStyle/>
          <a:p>
            <a:r>
              <a:rPr lang="en-IN" b="1" i="1" dirty="0" smtClean="0">
                <a:latin typeface="Britannic Bold" pitchFamily="34" charset="0"/>
              </a:rPr>
              <a:t>PRESENTATION</a:t>
            </a:r>
            <a:br>
              <a:rPr lang="en-IN" b="1" i="1" dirty="0" smtClean="0">
                <a:latin typeface="Britannic Bold" pitchFamily="34" charset="0"/>
              </a:rPr>
            </a:br>
            <a:r>
              <a:rPr lang="en-IN" b="1" i="1" dirty="0" smtClean="0">
                <a:latin typeface="Britannic Bold" pitchFamily="34" charset="0"/>
              </a:rPr>
              <a:t>ON</a:t>
            </a:r>
            <a:br>
              <a:rPr lang="en-IN" b="1" i="1" dirty="0" smtClean="0">
                <a:latin typeface="Britannic Bold" pitchFamily="34" charset="0"/>
              </a:rPr>
            </a:br>
            <a:r>
              <a:rPr lang="en-IN" b="1" i="1" dirty="0" smtClean="0">
                <a:latin typeface="Britannic Bold" pitchFamily="34" charset="0"/>
              </a:rPr>
              <a:t>ETHICS OF LEGAL PROFESSION</a:t>
            </a:r>
            <a:endParaRPr lang="en-IN" b="1" i="1" dirty="0">
              <a:latin typeface="Britannic Bold" pitchFamily="34" charset="0"/>
            </a:endParaRPr>
          </a:p>
        </p:txBody>
      </p:sp>
      <p:sp>
        <p:nvSpPr>
          <p:cNvPr id="5" name="TextBox 4"/>
          <p:cNvSpPr txBox="1"/>
          <p:nvPr/>
        </p:nvSpPr>
        <p:spPr>
          <a:xfrm>
            <a:off x="762000" y="5410200"/>
            <a:ext cx="6553200" cy="1200329"/>
          </a:xfrm>
          <a:prstGeom prst="rect">
            <a:avLst/>
          </a:prstGeom>
          <a:noFill/>
        </p:spPr>
        <p:txBody>
          <a:bodyPr wrap="square" rtlCol="0">
            <a:spAutoFit/>
          </a:bodyPr>
          <a:lstStyle/>
          <a:p>
            <a:r>
              <a:rPr lang="en-IN" sz="2400" b="1" dirty="0" smtClean="0"/>
              <a:t>From- </a:t>
            </a:r>
            <a:r>
              <a:rPr lang="en-IN" sz="2400" b="1" i="1" dirty="0" err="1" smtClean="0"/>
              <a:t>Abhishek</a:t>
            </a:r>
            <a:r>
              <a:rPr lang="en-IN" sz="2400" b="1" i="1" dirty="0" smtClean="0"/>
              <a:t> </a:t>
            </a:r>
            <a:r>
              <a:rPr lang="en-IN" sz="2400" b="1" i="1" dirty="0" err="1" smtClean="0"/>
              <a:t>Garg</a:t>
            </a:r>
            <a:endParaRPr lang="en-IN" sz="2400" b="1" i="1" dirty="0" smtClean="0"/>
          </a:p>
          <a:p>
            <a:r>
              <a:rPr lang="en-IN" sz="2400" b="1" dirty="0" smtClean="0"/>
              <a:t>Roll No. – </a:t>
            </a:r>
            <a:r>
              <a:rPr lang="en-IN" sz="2400" b="1" i="1" dirty="0" smtClean="0"/>
              <a:t>1</a:t>
            </a:r>
          </a:p>
          <a:p>
            <a:r>
              <a:rPr lang="en-IN" sz="2400" b="1" dirty="0" smtClean="0"/>
              <a:t>Class –</a:t>
            </a:r>
            <a:r>
              <a:rPr lang="en-IN" sz="2400" b="1" i="1" dirty="0" smtClean="0"/>
              <a:t>LL.B (6</a:t>
            </a:r>
            <a:r>
              <a:rPr lang="en-IN" sz="2400" b="1" i="1" baseline="30000" dirty="0" smtClean="0"/>
              <a:t>th</a:t>
            </a:r>
            <a:r>
              <a:rPr lang="en-IN" sz="2400" b="1" i="1" dirty="0" smtClean="0"/>
              <a:t> semester)</a:t>
            </a:r>
            <a:endParaRPr lang="en-IN" sz="2400" b="1" i="1" dirty="0"/>
          </a:p>
        </p:txBody>
      </p:sp>
      <p:pic>
        <p:nvPicPr>
          <p:cNvPr id="7" name="Picture 6" descr="professional legal ethics.jpg"/>
          <p:cNvPicPr>
            <a:picLocks noChangeAspect="1"/>
          </p:cNvPicPr>
          <p:nvPr/>
        </p:nvPicPr>
        <p:blipFill>
          <a:blip r:embed="rId2"/>
          <a:stretch>
            <a:fillRect/>
          </a:stretch>
        </p:blipFill>
        <p:spPr>
          <a:xfrm>
            <a:off x="2590800" y="2590800"/>
            <a:ext cx="4038600" cy="2743200"/>
          </a:xfrm>
          <a:prstGeom prst="rect">
            <a:avLst/>
          </a:prstGeom>
        </p:spPr>
      </p:pic>
    </p:spTree>
  </p:cSld>
  <p:clrMapOvr>
    <a:masterClrMapping/>
  </p:clrMapOvr>
  <p:transition>
    <p:blinds/>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96962"/>
          </a:xfrm>
        </p:spPr>
        <p:txBody>
          <a:bodyPr/>
          <a:lstStyle/>
          <a:p>
            <a:r>
              <a:rPr lang="en-IN" b="1" i="1" u="sng" dirty="0" smtClean="0"/>
              <a:t>Introduction</a:t>
            </a:r>
            <a:endParaRPr lang="en-IN" b="1" i="1" u="sng" dirty="0"/>
          </a:p>
        </p:txBody>
      </p:sp>
      <p:sp>
        <p:nvSpPr>
          <p:cNvPr id="3" name="Content Placeholder 2"/>
          <p:cNvSpPr>
            <a:spLocks noGrp="1"/>
          </p:cNvSpPr>
          <p:nvPr>
            <p:ph idx="1"/>
          </p:nvPr>
        </p:nvSpPr>
        <p:spPr/>
        <p:txBody>
          <a:bodyPr/>
          <a:lstStyle/>
          <a:p>
            <a:pPr>
              <a:buNone/>
            </a:pPr>
            <a:r>
              <a:rPr lang="en-IN" dirty="0" smtClean="0"/>
              <a:t>   The profession of law is honourable, and its members are expected to act in an honest and upright manner, and any deviation from these elementary principles is liable to dealt with severely.</a:t>
            </a:r>
            <a:endParaRPr lang="en-IN" dirty="0"/>
          </a:p>
        </p:txBody>
      </p:sp>
      <p:pic>
        <p:nvPicPr>
          <p:cNvPr id="4" name="Picture 3" descr="500_F_90278968_gzVG3r21xnSuKdZuwrMYHuf4xVtHiJSE.jpg"/>
          <p:cNvPicPr>
            <a:picLocks noChangeAspect="1"/>
          </p:cNvPicPr>
          <p:nvPr/>
        </p:nvPicPr>
        <p:blipFill>
          <a:blip r:embed="rId2"/>
          <a:stretch>
            <a:fillRect/>
          </a:stretch>
        </p:blipFill>
        <p:spPr>
          <a:xfrm>
            <a:off x="3429000" y="3886200"/>
            <a:ext cx="4267200" cy="2743200"/>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i="1" u="sng" dirty="0" smtClean="0"/>
              <a:t>Importance of Legal profession</a:t>
            </a:r>
            <a:endParaRPr lang="en-IN" b="1" i="1" u="sng" dirty="0"/>
          </a:p>
        </p:txBody>
      </p:sp>
      <p:sp>
        <p:nvSpPr>
          <p:cNvPr id="3" name="Content Placeholder 2"/>
          <p:cNvSpPr>
            <a:spLocks noGrp="1"/>
          </p:cNvSpPr>
          <p:nvPr>
            <p:ph idx="1"/>
          </p:nvPr>
        </p:nvSpPr>
        <p:spPr/>
        <p:txBody>
          <a:bodyPr>
            <a:normAutofit fontScale="92500" lnSpcReduction="20000"/>
          </a:bodyPr>
          <a:lstStyle/>
          <a:p>
            <a:pPr algn="just" fontAlgn="base">
              <a:buNone/>
            </a:pPr>
            <a:r>
              <a:rPr lang="en-IN" b="1" dirty="0" smtClean="0"/>
              <a:t>    Legal profession is not a business but a profession. It has been created by the state for the public good. Consequently, the essence of the profession lies in the three things-</a:t>
            </a:r>
          </a:p>
          <a:p>
            <a:pPr algn="just"/>
            <a:r>
              <a:rPr lang="en-IN" sz="3000" dirty="0" smtClean="0"/>
              <a:t>Organisation of its members for the performance of their function;</a:t>
            </a:r>
          </a:p>
          <a:p>
            <a:pPr algn="just"/>
            <a:r>
              <a:rPr lang="en-IN" sz="3000" dirty="0" smtClean="0"/>
              <a:t>Maintenance of certain standards, intellectual and ethical for the dignity of the profession;</a:t>
            </a:r>
          </a:p>
          <a:p>
            <a:pPr algn="just"/>
            <a:r>
              <a:rPr lang="en-IN" sz="3000" dirty="0" smtClean="0"/>
              <a:t>Subordination of pecuniary gains to efficient services.</a:t>
            </a:r>
          </a:p>
          <a:p>
            <a:endParaRPr lang="en-IN"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i="1" dirty="0" smtClean="0">
                <a:latin typeface="Arial Black" pitchFamily="34" charset="0"/>
              </a:rPr>
              <a:t>Advocates Act, 1961</a:t>
            </a:r>
            <a:endParaRPr lang="en-IN" b="1" i="1" dirty="0">
              <a:latin typeface="Arial Black" pitchFamily="34" charset="0"/>
            </a:endParaRPr>
          </a:p>
        </p:txBody>
      </p:sp>
      <p:sp>
        <p:nvSpPr>
          <p:cNvPr id="3" name="Content Placeholder 2"/>
          <p:cNvSpPr>
            <a:spLocks noGrp="1"/>
          </p:cNvSpPr>
          <p:nvPr>
            <p:ph idx="1"/>
          </p:nvPr>
        </p:nvSpPr>
        <p:spPr/>
        <p:txBody>
          <a:bodyPr/>
          <a:lstStyle/>
          <a:p>
            <a:pPr algn="just">
              <a:buNone/>
            </a:pPr>
            <a:r>
              <a:rPr lang="en-IN" dirty="0" smtClean="0"/>
              <a:t>    To maintain the honour of the Legal profession the Advocate Act has been passed &amp; the Bar Councils have been established.</a:t>
            </a:r>
            <a:endParaRPr lang="en-IN" dirty="0"/>
          </a:p>
        </p:txBody>
      </p:sp>
      <p:pic>
        <p:nvPicPr>
          <p:cNvPr id="4" name="Picture 3" descr="Logo_of_Bar_Council_of_India.png"/>
          <p:cNvPicPr>
            <a:picLocks noChangeAspect="1"/>
          </p:cNvPicPr>
          <p:nvPr/>
        </p:nvPicPr>
        <p:blipFill>
          <a:blip r:embed="rId2"/>
          <a:stretch>
            <a:fillRect/>
          </a:stretch>
        </p:blipFill>
        <p:spPr>
          <a:xfrm>
            <a:off x="2362200" y="3276600"/>
            <a:ext cx="4419600" cy="320040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i="1" u="sng" dirty="0" smtClean="0"/>
              <a:t>Various provisions under Advocate Act, 1961</a:t>
            </a:r>
            <a:endParaRPr lang="en-IN" b="1" i="1" u="sng" dirty="0"/>
          </a:p>
        </p:txBody>
      </p:sp>
      <p:sp>
        <p:nvSpPr>
          <p:cNvPr id="3" name="Content Placeholder 2"/>
          <p:cNvSpPr>
            <a:spLocks noGrp="1"/>
          </p:cNvSpPr>
          <p:nvPr>
            <p:ph idx="1"/>
          </p:nvPr>
        </p:nvSpPr>
        <p:spPr/>
        <p:txBody>
          <a:bodyPr>
            <a:normAutofit/>
          </a:bodyPr>
          <a:lstStyle/>
          <a:p>
            <a:r>
              <a:rPr lang="en-IN" b="1" dirty="0" smtClean="0"/>
              <a:t>Sec. 3(1) </a:t>
            </a:r>
            <a:r>
              <a:rPr lang="en-IN" dirty="0" smtClean="0"/>
              <a:t>provides for establishment of state Bar Council for various states &amp; union territories.</a:t>
            </a:r>
          </a:p>
          <a:p>
            <a:r>
              <a:rPr lang="en-IN" b="1" dirty="0" smtClean="0"/>
              <a:t>Sec. 9 </a:t>
            </a:r>
            <a:r>
              <a:rPr lang="en-IN" dirty="0" smtClean="0"/>
              <a:t>states that every Bar Council shall constitute one or more disciplinary committee.</a:t>
            </a:r>
          </a:p>
          <a:p>
            <a:r>
              <a:rPr lang="en-IN" b="1" dirty="0" smtClean="0"/>
              <a:t>Sec. 7 </a:t>
            </a:r>
            <a:r>
              <a:rPr lang="en-IN" dirty="0" smtClean="0"/>
              <a:t>lays down functions of Bar Council of India.</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i="1" u="sng" dirty="0" smtClean="0"/>
              <a:t>Functions of Bar Council of India</a:t>
            </a:r>
            <a:r>
              <a:rPr lang="en-IN" dirty="0" smtClean="0"/>
              <a:t> </a:t>
            </a:r>
            <a:endParaRPr lang="en-IN" dirty="0"/>
          </a:p>
        </p:txBody>
      </p:sp>
      <p:sp>
        <p:nvSpPr>
          <p:cNvPr id="3" name="Content Placeholder 2"/>
          <p:cNvSpPr>
            <a:spLocks noGrp="1"/>
          </p:cNvSpPr>
          <p:nvPr>
            <p:ph idx="1"/>
          </p:nvPr>
        </p:nvSpPr>
        <p:spPr/>
        <p:txBody>
          <a:bodyPr>
            <a:normAutofit lnSpcReduction="10000"/>
          </a:bodyPr>
          <a:lstStyle/>
          <a:p>
            <a:r>
              <a:rPr lang="en-IN" dirty="0" smtClean="0"/>
              <a:t>To lay down standards of professional conduct and etiquette for advocates;</a:t>
            </a:r>
          </a:p>
          <a:p>
            <a:r>
              <a:rPr lang="en-IN" dirty="0" smtClean="0"/>
              <a:t>To lay down the procedure to be followed by its disciplinary committee and the disciplinary committee of each State Bar Council;</a:t>
            </a:r>
          </a:p>
          <a:p>
            <a:r>
              <a:rPr lang="en-IN" dirty="0" smtClean="0"/>
              <a:t>To safeguard the rights, privileges and interests of advocates;</a:t>
            </a:r>
          </a:p>
          <a:p>
            <a:r>
              <a:rPr lang="en-IN" dirty="0" smtClean="0"/>
              <a:t>To exercise general supervision and control over State Bar Councils; etc.</a:t>
            </a:r>
            <a:endParaRPr lang="en-IN"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i="1" u="sng" dirty="0" smtClean="0"/>
              <a:t>Functions of State Bar Council (Sec. 6)</a:t>
            </a:r>
            <a:endParaRPr lang="en-IN" b="1" i="1" u="sng" dirty="0"/>
          </a:p>
        </p:txBody>
      </p:sp>
      <p:sp>
        <p:nvSpPr>
          <p:cNvPr id="3" name="Content Placeholder 2"/>
          <p:cNvSpPr>
            <a:spLocks noGrp="1"/>
          </p:cNvSpPr>
          <p:nvPr>
            <p:ph idx="1"/>
          </p:nvPr>
        </p:nvSpPr>
        <p:spPr>
          <a:xfrm>
            <a:off x="457200" y="1600200"/>
            <a:ext cx="8458200" cy="4953000"/>
          </a:xfrm>
        </p:spPr>
        <p:txBody>
          <a:bodyPr>
            <a:normAutofit lnSpcReduction="10000"/>
          </a:bodyPr>
          <a:lstStyle/>
          <a:p>
            <a:r>
              <a:rPr lang="en-IN" dirty="0" smtClean="0"/>
              <a:t>To admit persons as advocates on its roll;</a:t>
            </a:r>
          </a:p>
          <a:p>
            <a:r>
              <a:rPr lang="en-IN" dirty="0" smtClean="0"/>
              <a:t>To entertain and determine cases of misconduct against advocates on its roll;</a:t>
            </a:r>
          </a:p>
          <a:p>
            <a:r>
              <a:rPr lang="en-IN" dirty="0" smtClean="0"/>
              <a:t>To safeguard the rights, privileges and interests of advocates on its roll;</a:t>
            </a:r>
          </a:p>
          <a:p>
            <a:r>
              <a:rPr lang="en-IN" dirty="0" smtClean="0"/>
              <a:t>To promote and support law reform;</a:t>
            </a:r>
          </a:p>
          <a:p>
            <a:r>
              <a:rPr lang="en-IN" dirty="0" smtClean="0"/>
              <a:t>To manage and invest the funds of the Bar Council;</a:t>
            </a:r>
          </a:p>
          <a:p>
            <a:r>
              <a:rPr lang="en-IN" dirty="0" smtClean="0"/>
              <a:t>To provide for the election of its members; etc.</a:t>
            </a:r>
            <a:endParaRPr lang="en-IN"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i="1" dirty="0" smtClean="0">
                <a:latin typeface="Ebrima" pitchFamily="2" charset="0"/>
                <a:ea typeface="Ebrima" pitchFamily="2" charset="0"/>
                <a:cs typeface="Ebrima" pitchFamily="2" charset="0"/>
              </a:rPr>
              <a:t>Power of disciplinary committee   </a:t>
            </a:r>
            <a:r>
              <a:rPr lang="en-IN" b="1" dirty="0" smtClean="0"/>
              <a:t/>
            </a:r>
            <a:br>
              <a:rPr lang="en-IN" b="1" dirty="0" smtClean="0"/>
            </a:br>
            <a:r>
              <a:rPr lang="en-IN" b="1" dirty="0" smtClean="0"/>
              <a:t> </a:t>
            </a:r>
            <a:r>
              <a:rPr lang="en-IN" sz="4000" b="1" i="1" dirty="0" smtClean="0"/>
              <a:t>(Sec. 42 of Advocates Act ,1961)</a:t>
            </a:r>
            <a:endParaRPr lang="en-IN" sz="4000" b="1" i="1" dirty="0"/>
          </a:p>
        </p:txBody>
      </p:sp>
      <p:sp>
        <p:nvSpPr>
          <p:cNvPr id="3" name="Content Placeholder 2"/>
          <p:cNvSpPr>
            <a:spLocks noGrp="1"/>
          </p:cNvSpPr>
          <p:nvPr>
            <p:ph idx="1"/>
          </p:nvPr>
        </p:nvSpPr>
        <p:spPr>
          <a:xfrm>
            <a:off x="457200" y="1600200"/>
            <a:ext cx="8382000" cy="4876800"/>
          </a:xfrm>
        </p:spPr>
        <p:txBody>
          <a:bodyPr>
            <a:normAutofit fontScale="92500" lnSpcReduction="10000"/>
          </a:bodyPr>
          <a:lstStyle/>
          <a:p>
            <a:r>
              <a:rPr lang="en-IN" dirty="0" smtClean="0"/>
              <a:t>The disciplinary committee of a Bar Council shall have the same powers as are vested in a civil court under the </a:t>
            </a:r>
            <a:r>
              <a:rPr lang="en-IN" i="1" dirty="0" smtClean="0"/>
              <a:t>Code of Civil Procedure, 1908 </a:t>
            </a:r>
            <a:r>
              <a:rPr lang="en-IN" dirty="0" smtClean="0"/>
              <a:t>(5 of 1908).</a:t>
            </a:r>
          </a:p>
          <a:p>
            <a:r>
              <a:rPr lang="en-IN" dirty="0" smtClean="0"/>
              <a:t>All proceedings before a disciplinary committee of a Bar Council shall be deemed to be judicial proceedings.</a:t>
            </a:r>
          </a:p>
          <a:p>
            <a:r>
              <a:rPr lang="en-IN" dirty="0" smtClean="0"/>
              <a:t>No such proceedings shall be invalid merely by reason of the absence of the Chairman or member thereof on any such date of disciplinary proceeding.</a:t>
            </a:r>
          </a:p>
          <a:p>
            <a:endParaRPr lang="en-IN"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i="1" dirty="0" smtClean="0"/>
              <a:t>Section 49(1)(c) of The Advocates Act </a:t>
            </a:r>
            <a:endParaRPr lang="en-IN" b="1" i="1" dirty="0"/>
          </a:p>
        </p:txBody>
      </p:sp>
      <p:sp>
        <p:nvSpPr>
          <p:cNvPr id="3" name="Content Placeholder 2"/>
          <p:cNvSpPr>
            <a:spLocks noGrp="1"/>
          </p:cNvSpPr>
          <p:nvPr>
            <p:ph idx="1"/>
          </p:nvPr>
        </p:nvSpPr>
        <p:spPr/>
        <p:txBody>
          <a:bodyPr/>
          <a:lstStyle/>
          <a:p>
            <a:r>
              <a:rPr lang="en-IN" dirty="0" smtClean="0"/>
              <a:t>Empowers the Bar Council of India to make rules</a:t>
            </a:r>
          </a:p>
          <a:p>
            <a:r>
              <a:rPr lang="en-IN" dirty="0" smtClean="0"/>
              <a:t>To prescribe the standards of professional conduct and etiquette to be observed by the advocates.</a:t>
            </a:r>
          </a:p>
          <a:p>
            <a:r>
              <a:rPr lang="en-IN" dirty="0" smtClean="0"/>
              <a:t>Such rules shall have effect only when they are approved by the Chief Justice of India.</a:t>
            </a:r>
          </a:p>
          <a:p>
            <a:endParaRPr lang="en-IN"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i="1" u="sng" dirty="0" smtClean="0"/>
              <a:t>Standard of conduct and etiquette of the Bar</a:t>
            </a:r>
            <a:endParaRPr lang="en-IN" b="1" i="1" u="sng" dirty="0"/>
          </a:p>
        </p:txBody>
      </p:sp>
      <p:sp>
        <p:nvSpPr>
          <p:cNvPr id="3" name="Content Placeholder 2"/>
          <p:cNvSpPr>
            <a:spLocks noGrp="1"/>
          </p:cNvSpPr>
          <p:nvPr>
            <p:ph idx="1"/>
          </p:nvPr>
        </p:nvSpPr>
        <p:spPr>
          <a:xfrm>
            <a:off x="381000" y="1600200"/>
            <a:ext cx="8534400" cy="5029200"/>
          </a:xfrm>
        </p:spPr>
        <p:txBody>
          <a:bodyPr>
            <a:normAutofit fontScale="85000" lnSpcReduction="10000"/>
          </a:bodyPr>
          <a:lstStyle/>
          <a:p>
            <a:pPr algn="just">
              <a:buNone/>
            </a:pPr>
            <a:r>
              <a:rPr lang="en-IN" dirty="0" smtClean="0"/>
              <a:t>    Exercise of its rule making power under </a:t>
            </a:r>
            <a:r>
              <a:rPr lang="en-IN" i="1" dirty="0" smtClean="0"/>
              <a:t>Sec. 49(1)(c) of 1961</a:t>
            </a:r>
            <a:r>
              <a:rPr lang="en-IN" dirty="0" smtClean="0"/>
              <a:t>, the Bar Council of India has framed standard of conduct and etiquette of the Bar. </a:t>
            </a:r>
            <a:r>
              <a:rPr lang="en-IN" b="1" u="sng" dirty="0" smtClean="0"/>
              <a:t>They are as follows:-</a:t>
            </a:r>
          </a:p>
          <a:p>
            <a:pPr algn="just"/>
            <a:r>
              <a:rPr lang="en-IN" dirty="0" smtClean="0"/>
              <a:t> In no circumstances may a lawyer be a </a:t>
            </a:r>
            <a:r>
              <a:rPr lang="en-IN" b="1" dirty="0" smtClean="0"/>
              <a:t>party to a breach of the law.</a:t>
            </a:r>
          </a:p>
          <a:p>
            <a:pPr algn="just"/>
            <a:r>
              <a:rPr lang="en-IN" dirty="0" smtClean="0"/>
              <a:t>He must not </a:t>
            </a:r>
            <a:r>
              <a:rPr lang="en-IN" b="1" dirty="0" smtClean="0"/>
              <a:t>abuse the process of the court</a:t>
            </a:r>
            <a:r>
              <a:rPr lang="en-IN" b="1" i="1" dirty="0" smtClean="0"/>
              <a:t> </a:t>
            </a:r>
            <a:r>
              <a:rPr lang="en-IN" dirty="0" smtClean="0"/>
              <a:t>in order to injure the opponent or to benefit himself.</a:t>
            </a:r>
          </a:p>
          <a:p>
            <a:pPr algn="just"/>
            <a:r>
              <a:rPr lang="en-IN" dirty="0" smtClean="0"/>
              <a:t>When appearing as an advocate, he must </a:t>
            </a:r>
            <a:r>
              <a:rPr lang="en-IN" b="1" i="1" dirty="0" smtClean="0"/>
              <a:t>disclose</a:t>
            </a:r>
            <a:r>
              <a:rPr lang="en-IN" dirty="0" smtClean="0"/>
              <a:t> to the court any </a:t>
            </a:r>
            <a:r>
              <a:rPr lang="en-IN" b="1" dirty="0" smtClean="0"/>
              <a:t>relevant legislation</a:t>
            </a:r>
            <a:r>
              <a:rPr lang="en-IN" b="1" i="1" dirty="0" smtClean="0"/>
              <a:t> </a:t>
            </a:r>
            <a:r>
              <a:rPr lang="en-IN" dirty="0" smtClean="0"/>
              <a:t>or cases of which he is aware.</a:t>
            </a:r>
          </a:p>
          <a:p>
            <a:pPr algn="just"/>
            <a:r>
              <a:rPr lang="en-IN" dirty="0" smtClean="0"/>
              <a:t>He must </a:t>
            </a:r>
            <a:r>
              <a:rPr lang="en-IN" b="1" dirty="0" smtClean="0"/>
              <a:t>not</a:t>
            </a:r>
            <a:r>
              <a:rPr lang="en-IN" dirty="0" smtClean="0"/>
              <a:t> be a </a:t>
            </a:r>
            <a:r>
              <a:rPr lang="en-IN" b="1" dirty="0" smtClean="0"/>
              <a:t>party to the fabrication</a:t>
            </a:r>
            <a:r>
              <a:rPr lang="en-IN" b="1" i="1" dirty="0" smtClean="0"/>
              <a:t> </a:t>
            </a:r>
            <a:r>
              <a:rPr lang="en-IN" dirty="0" smtClean="0"/>
              <a:t>of false evidence.</a:t>
            </a:r>
          </a:p>
          <a:p>
            <a:pPr algn="just">
              <a:buNone/>
            </a:pPr>
            <a:endParaRPr lang="en-IN" dirty="0" smtClean="0"/>
          </a:p>
          <a:p>
            <a:pPr algn="just">
              <a:buNone/>
            </a:pPr>
            <a:endParaRPr lang="en-IN" dirty="0" smtClean="0"/>
          </a:p>
          <a:p>
            <a:pPr algn="just">
              <a:buNone/>
            </a:pPr>
            <a:endParaRPr lang="en-IN"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162800" cy="639762"/>
          </a:xfrm>
        </p:spPr>
        <p:txBody>
          <a:bodyPr>
            <a:normAutofit fontScale="90000"/>
          </a:bodyPr>
          <a:lstStyle/>
          <a:p>
            <a:r>
              <a:rPr lang="en-IN" dirty="0" smtClean="0"/>
              <a:t>Continued....</a:t>
            </a:r>
            <a:endParaRPr lang="en-IN" dirty="0"/>
          </a:p>
        </p:txBody>
      </p:sp>
      <p:sp>
        <p:nvSpPr>
          <p:cNvPr id="3" name="Content Placeholder 2"/>
          <p:cNvSpPr>
            <a:spLocks noGrp="1"/>
          </p:cNvSpPr>
          <p:nvPr>
            <p:ph idx="1"/>
          </p:nvPr>
        </p:nvSpPr>
        <p:spPr>
          <a:xfrm>
            <a:off x="0" y="990600"/>
            <a:ext cx="9144000" cy="5867400"/>
          </a:xfrm>
        </p:spPr>
        <p:txBody>
          <a:bodyPr>
            <a:normAutofit/>
          </a:bodyPr>
          <a:lstStyle/>
          <a:p>
            <a:r>
              <a:rPr lang="en-IN" sz="2400" dirty="0" smtClean="0"/>
              <a:t>A lawyer must </a:t>
            </a:r>
            <a:r>
              <a:rPr lang="en-IN" sz="2400" b="1" dirty="0" smtClean="0"/>
              <a:t>not vary his fees </a:t>
            </a:r>
            <a:r>
              <a:rPr lang="en-IN" sz="2400" dirty="0" smtClean="0"/>
              <a:t>according to the success or failure of the cause.</a:t>
            </a:r>
          </a:p>
          <a:p>
            <a:r>
              <a:rPr lang="en-IN" sz="2400" dirty="0" smtClean="0"/>
              <a:t>A lawyer must </a:t>
            </a:r>
            <a:r>
              <a:rPr lang="en-IN" sz="2400" b="1" dirty="0" smtClean="0"/>
              <a:t>not</a:t>
            </a:r>
            <a:r>
              <a:rPr lang="en-IN" sz="2400" dirty="0" smtClean="0"/>
              <a:t> solicit business , </a:t>
            </a:r>
            <a:r>
              <a:rPr lang="en-IN" sz="2400" b="1" dirty="0" smtClean="0"/>
              <a:t>advertise </a:t>
            </a:r>
            <a:r>
              <a:rPr lang="en-IN" sz="2400" dirty="0" smtClean="0"/>
              <a:t>himself either directly or indirectly.</a:t>
            </a:r>
          </a:p>
          <a:p>
            <a:r>
              <a:rPr lang="en-IN" sz="2400" dirty="0" smtClean="0"/>
              <a:t>A lawyer must devote himself entirely to his client's interest. He must </a:t>
            </a:r>
            <a:r>
              <a:rPr lang="en-IN" sz="2400" b="1" dirty="0" smtClean="0"/>
              <a:t>disclose any personal interest </a:t>
            </a:r>
            <a:r>
              <a:rPr lang="en-IN" sz="2400" dirty="0" smtClean="0"/>
              <a:t>inconsistent with the client's interest, and he cannot represent two or more clients whose interest conflict.</a:t>
            </a:r>
          </a:p>
          <a:p>
            <a:r>
              <a:rPr lang="en-IN" sz="2400" dirty="0" smtClean="0"/>
              <a:t>A lawyer must </a:t>
            </a:r>
            <a:r>
              <a:rPr lang="en-IN" sz="2400" b="1" dirty="0" smtClean="0"/>
              <a:t>not</a:t>
            </a:r>
            <a:r>
              <a:rPr lang="en-IN" sz="2400" dirty="0" smtClean="0"/>
              <a:t>, except with the clients consent, at any time </a:t>
            </a:r>
            <a:r>
              <a:rPr lang="en-IN" sz="2400" b="1" dirty="0" smtClean="0"/>
              <a:t>disclose confidential information </a:t>
            </a:r>
            <a:r>
              <a:rPr lang="en-IN" sz="2400" dirty="0" smtClean="0"/>
              <a:t>or use it otherwise than on behalf of the client.</a:t>
            </a:r>
          </a:p>
          <a:p>
            <a:r>
              <a:rPr lang="en-IN" sz="2400" dirty="0" smtClean="0"/>
              <a:t> A lawyer must make every </a:t>
            </a:r>
            <a:r>
              <a:rPr lang="en-IN" sz="2400" b="1" dirty="0" smtClean="0"/>
              <a:t>legitimate effort to win his client's case</a:t>
            </a:r>
            <a:r>
              <a:rPr lang="en-IN" sz="2400" dirty="0" smtClean="0"/>
              <a:t>, and must not exercise a private judgment as to the soundness of any reasonable arguments or the propriety of any client or defence allowed by the law</a:t>
            </a:r>
          </a:p>
          <a:p>
            <a:pPr>
              <a:buNone/>
            </a:pPr>
            <a:endParaRPr lang="en-IN" dirty="0" smtClean="0"/>
          </a:p>
          <a:p>
            <a:endParaRPr lang="en-IN"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74638"/>
            <a:ext cx="6629400" cy="639762"/>
          </a:xfrm>
        </p:spPr>
        <p:txBody>
          <a:bodyPr>
            <a:normAutofit fontScale="90000"/>
          </a:bodyPr>
          <a:lstStyle/>
          <a:p>
            <a:r>
              <a:rPr lang="en-IN" dirty="0" smtClean="0"/>
              <a:t>Continued....</a:t>
            </a:r>
            <a:endParaRPr lang="en-IN" dirty="0"/>
          </a:p>
        </p:txBody>
      </p:sp>
      <p:sp>
        <p:nvSpPr>
          <p:cNvPr id="3" name="Content Placeholder 2"/>
          <p:cNvSpPr>
            <a:spLocks noGrp="1"/>
          </p:cNvSpPr>
          <p:nvPr>
            <p:ph idx="1"/>
          </p:nvPr>
        </p:nvSpPr>
        <p:spPr>
          <a:xfrm>
            <a:off x="0" y="1066800"/>
            <a:ext cx="9144000" cy="5791200"/>
          </a:xfrm>
        </p:spPr>
        <p:txBody>
          <a:bodyPr>
            <a:normAutofit/>
          </a:bodyPr>
          <a:lstStyle/>
          <a:p>
            <a:r>
              <a:rPr lang="en-IN" sz="2400" dirty="0" smtClean="0"/>
              <a:t>A lawyer should not allow a client to </a:t>
            </a:r>
            <a:r>
              <a:rPr lang="en-IN" sz="2400" b="1" dirty="0" smtClean="0"/>
              <a:t>entertain false hopes </a:t>
            </a:r>
            <a:r>
              <a:rPr lang="en-IN" sz="2400" dirty="0" smtClean="0"/>
              <a:t>of success in litigation, and where success is doubtful, should make the position clear to him</a:t>
            </a:r>
          </a:p>
          <a:p>
            <a:r>
              <a:rPr lang="en-IN" sz="2400" dirty="0" smtClean="0"/>
              <a:t>A lawyer owes a duty to the opponent not to use unfair methods against him. (</a:t>
            </a:r>
            <a:r>
              <a:rPr lang="en-IN" sz="2400" dirty="0" err="1" smtClean="0"/>
              <a:t>Eg</a:t>
            </a:r>
            <a:r>
              <a:rPr lang="en-IN" sz="2400" dirty="0" smtClean="0"/>
              <a:t>. attacks on the reputation)</a:t>
            </a:r>
          </a:p>
          <a:p>
            <a:endParaRPr lang="en-IN" sz="2400" dirty="0" smtClean="0"/>
          </a:p>
        </p:txBody>
      </p:sp>
      <p:pic>
        <p:nvPicPr>
          <p:cNvPr id="4" name="Picture 3" descr="india-election-2014model-code-of-conduct-1-638.jpg"/>
          <p:cNvPicPr>
            <a:picLocks noChangeAspect="1"/>
          </p:cNvPicPr>
          <p:nvPr/>
        </p:nvPicPr>
        <p:blipFill>
          <a:blip r:embed="rId2"/>
          <a:stretch>
            <a:fillRect/>
          </a:stretch>
        </p:blipFill>
        <p:spPr>
          <a:xfrm>
            <a:off x="1524000" y="3124200"/>
            <a:ext cx="5867400" cy="3505200"/>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b="1" u="sng" dirty="0" smtClean="0"/>
              <a:t>Duty towards Court</a:t>
            </a:r>
            <a:endParaRPr lang="en-IN" b="1" u="sng" dirty="0"/>
          </a:p>
        </p:txBody>
      </p:sp>
      <p:sp>
        <p:nvSpPr>
          <p:cNvPr id="3" name="Content Placeholder 2"/>
          <p:cNvSpPr>
            <a:spLocks noGrp="1"/>
          </p:cNvSpPr>
          <p:nvPr>
            <p:ph idx="1"/>
          </p:nvPr>
        </p:nvSpPr>
        <p:spPr/>
        <p:txBody>
          <a:bodyPr>
            <a:normAutofit/>
          </a:bodyPr>
          <a:lstStyle/>
          <a:p>
            <a:pPr>
              <a:buNone/>
            </a:pPr>
            <a:r>
              <a:rPr lang="en-IN" sz="2400" i="1" dirty="0" smtClean="0"/>
              <a:t>1. </a:t>
            </a:r>
            <a:r>
              <a:rPr lang="en-IN" sz="2400" b="1" i="1" u="sng" dirty="0" smtClean="0"/>
              <a:t>Advocate is an officer of justice and friend of the Court-</a:t>
            </a:r>
            <a:r>
              <a:rPr lang="en-IN" sz="2400" dirty="0" smtClean="0"/>
              <a:t> His status as an officer of justice does not mean he is subordinate to the judge. It only means that he is an integral part of the machinery for the administration of justice.</a:t>
            </a:r>
          </a:p>
          <a:p>
            <a:pPr>
              <a:buNone/>
            </a:pPr>
            <a:r>
              <a:rPr lang="en-IN" sz="2400" dirty="0" smtClean="0"/>
              <a:t>2</a:t>
            </a:r>
            <a:r>
              <a:rPr lang="en-IN" sz="2400" i="1" dirty="0" smtClean="0"/>
              <a:t>. </a:t>
            </a:r>
            <a:r>
              <a:rPr lang="en-IN" sz="2400" b="1" i="1" u="sng" dirty="0" smtClean="0"/>
              <a:t>Co-operation between the bench and the Bar is a necessity:-</a:t>
            </a:r>
            <a:r>
              <a:rPr lang="en-IN" sz="2400" dirty="0" smtClean="0"/>
              <a:t>the first duty which advocates and judges owe to each other is of co-operation. Co-operation between the bench and the Bar is not a mere conventional statement. It is a fundamental necessity. Without it, there can be no orderly administration of justice.</a:t>
            </a:r>
          </a:p>
          <a:p>
            <a:pPr>
              <a:buNone/>
            </a:pPr>
            <a:endParaRPr lang="en-IN" sz="24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i="1" u="sng" dirty="0" smtClean="0"/>
              <a:t>Other Etiquette of the Profession</a:t>
            </a:r>
            <a:endParaRPr lang="en-IN" b="1" i="1" u="sng" dirty="0"/>
          </a:p>
        </p:txBody>
      </p:sp>
      <p:sp>
        <p:nvSpPr>
          <p:cNvPr id="3" name="Content Placeholder 2"/>
          <p:cNvSpPr>
            <a:spLocks noGrp="1"/>
          </p:cNvSpPr>
          <p:nvPr>
            <p:ph idx="1"/>
          </p:nvPr>
        </p:nvSpPr>
        <p:spPr>
          <a:xfrm>
            <a:off x="381000" y="1371600"/>
            <a:ext cx="8458200" cy="5334000"/>
          </a:xfrm>
        </p:spPr>
        <p:txBody>
          <a:bodyPr>
            <a:normAutofit lnSpcReduction="10000"/>
          </a:bodyPr>
          <a:lstStyle/>
          <a:p>
            <a:r>
              <a:rPr lang="en-IN" sz="2400" dirty="0" smtClean="0"/>
              <a:t>The advocate should </a:t>
            </a:r>
            <a:r>
              <a:rPr lang="en-IN" sz="2400" b="1" dirty="0" smtClean="0"/>
              <a:t>not display temper in court. </a:t>
            </a:r>
            <a:r>
              <a:rPr lang="en-IN" sz="2400" dirty="0" smtClean="0"/>
              <a:t>He will not indulge in any kind of insinuation in the court against the judge. He should convince the judge by argument and reason and not by appeal to his sentiments.</a:t>
            </a:r>
          </a:p>
          <a:p>
            <a:r>
              <a:rPr lang="en-IN" sz="2400" i="1" dirty="0" smtClean="0"/>
              <a:t>The advocate </a:t>
            </a:r>
            <a:r>
              <a:rPr lang="en-IN" sz="2400" b="1" dirty="0" smtClean="0"/>
              <a:t>must </a:t>
            </a:r>
            <a:r>
              <a:rPr lang="en-IN" sz="2400" i="1" dirty="0" smtClean="0"/>
              <a:t>not do anything which </a:t>
            </a:r>
            <a:r>
              <a:rPr lang="en-IN" sz="2400" b="1" dirty="0" smtClean="0"/>
              <a:t>lowers public confidence</a:t>
            </a:r>
            <a:r>
              <a:rPr lang="en-IN" sz="2400" b="1" i="1" dirty="0" smtClean="0"/>
              <a:t> </a:t>
            </a:r>
            <a:r>
              <a:rPr lang="en-IN" sz="2400" i="1" dirty="0" smtClean="0"/>
              <a:t>in the administration of justice.</a:t>
            </a:r>
          </a:p>
          <a:p>
            <a:r>
              <a:rPr lang="en-IN" sz="2400" dirty="0" smtClean="0"/>
              <a:t>The advocate </a:t>
            </a:r>
            <a:r>
              <a:rPr lang="en-IN" sz="2400" b="1" dirty="0" smtClean="0"/>
              <a:t>must not do </a:t>
            </a:r>
            <a:r>
              <a:rPr lang="en-IN" sz="2400" dirty="0" smtClean="0"/>
              <a:t>anything which is calculated to obstruct, divert or </a:t>
            </a:r>
            <a:r>
              <a:rPr lang="en-IN" sz="2400" b="1" dirty="0" smtClean="0"/>
              <a:t>corrupt the stream of justice</a:t>
            </a:r>
            <a:r>
              <a:rPr lang="en-IN" sz="2400" dirty="0" smtClean="0"/>
              <a:t>, for instance, he must not advise disobedience to the courts order and decrees.</a:t>
            </a:r>
          </a:p>
          <a:p>
            <a:r>
              <a:rPr lang="en-IN" sz="2400" dirty="0" smtClean="0"/>
              <a:t>Advocate must not deceive the court.</a:t>
            </a:r>
          </a:p>
          <a:p>
            <a:r>
              <a:rPr lang="en-IN" sz="2400" dirty="0" smtClean="0"/>
              <a:t>Advocate must </a:t>
            </a:r>
            <a:r>
              <a:rPr lang="en-IN" sz="2400" b="1" i="1" dirty="0" smtClean="0"/>
              <a:t>not</a:t>
            </a:r>
            <a:r>
              <a:rPr lang="en-IN" sz="2400" dirty="0" smtClean="0"/>
              <a:t> attempt to </a:t>
            </a:r>
            <a:r>
              <a:rPr lang="en-IN" sz="2400" b="1" dirty="0" smtClean="0"/>
              <a:t>influence</a:t>
            </a:r>
            <a:r>
              <a:rPr lang="en-IN" sz="2400" dirty="0" smtClean="0"/>
              <a:t> private influence upon </a:t>
            </a:r>
            <a:r>
              <a:rPr lang="en-IN" sz="2400" b="1" dirty="0" smtClean="0"/>
              <a:t>the judge</a:t>
            </a:r>
            <a:r>
              <a:rPr lang="en-IN" sz="2400" dirty="0" smtClean="0"/>
              <a:t>.</a:t>
            </a:r>
          </a:p>
          <a:p>
            <a:r>
              <a:rPr lang="en-IN" sz="2400" dirty="0" smtClean="0"/>
              <a:t>Lawyers are not subordinate officers of the Court.</a:t>
            </a:r>
            <a:endParaRPr lang="en-IN" sz="24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i="1" u="sng" dirty="0" smtClean="0"/>
              <a:t>Obligations of Advocates</a:t>
            </a:r>
            <a:endParaRPr lang="en-IN" b="1" i="1" u="sng" dirty="0"/>
          </a:p>
        </p:txBody>
      </p:sp>
      <p:sp>
        <p:nvSpPr>
          <p:cNvPr id="3" name="Content Placeholder 2"/>
          <p:cNvSpPr>
            <a:spLocks noGrp="1"/>
          </p:cNvSpPr>
          <p:nvPr>
            <p:ph idx="1"/>
          </p:nvPr>
        </p:nvSpPr>
        <p:spPr>
          <a:xfrm>
            <a:off x="228600" y="1219200"/>
            <a:ext cx="8610600" cy="5486400"/>
          </a:xfrm>
        </p:spPr>
        <p:txBody>
          <a:bodyPr>
            <a:normAutofit/>
          </a:bodyPr>
          <a:lstStyle/>
          <a:p>
            <a:pPr>
              <a:buNone/>
            </a:pPr>
            <a:r>
              <a:rPr lang="en-IN" sz="2400" b="1" i="1" dirty="0" smtClean="0"/>
              <a:t>1 .</a:t>
            </a:r>
            <a:r>
              <a:rPr lang="en-IN" sz="2400" b="1" i="1" u="sng" dirty="0" smtClean="0"/>
              <a:t>Counsel's obligation in respect of witnesses</a:t>
            </a:r>
            <a:r>
              <a:rPr lang="en-IN" sz="2400" i="1" dirty="0" smtClean="0"/>
              <a:t>: </a:t>
            </a:r>
            <a:r>
              <a:rPr lang="en-IN" sz="2400" dirty="0" smtClean="0"/>
              <a:t>In examining witnesses advocate should not forget that he is not merely the counsel of client but also an officer of the court to further the ends of justice. He must not disregard the feeling of witnesses, or </a:t>
            </a:r>
            <a:r>
              <a:rPr lang="en-IN" sz="2400" b="1" dirty="0" smtClean="0"/>
              <a:t>embarrass or bully them</a:t>
            </a:r>
            <a:r>
              <a:rPr lang="en-IN" sz="2400" dirty="0" smtClean="0"/>
              <a:t>. He should not be sarcastic. He should not assume that all witnesses are liars to be treated alike.</a:t>
            </a:r>
          </a:p>
          <a:p>
            <a:pPr>
              <a:buNone/>
            </a:pPr>
            <a:r>
              <a:rPr lang="en-IN" sz="2400" b="1" i="1" dirty="0" smtClean="0"/>
              <a:t>2. </a:t>
            </a:r>
            <a:r>
              <a:rPr lang="en-IN" sz="2400" b="1" i="1" u="sng" dirty="0" smtClean="0"/>
              <a:t>The advocate must not misuse the privilege of cross examination</a:t>
            </a:r>
            <a:r>
              <a:rPr lang="en-IN" sz="2400" dirty="0" smtClean="0"/>
              <a:t>: This privilege like any other privileges, should only be used for the purpose intended, and should not be abused from sinister motives. A party may impeach the credit of a witness called by him only if he turns hostile and that too with the leave of the court.</a:t>
            </a:r>
          </a:p>
          <a:p>
            <a:pPr>
              <a:buNone/>
            </a:pPr>
            <a:r>
              <a:rPr lang="en-IN" sz="2400" b="1" i="1" dirty="0" smtClean="0"/>
              <a:t>3. </a:t>
            </a:r>
            <a:r>
              <a:rPr lang="en-IN" sz="2400" b="1" i="1" u="sng" dirty="0" smtClean="0"/>
              <a:t>He must not tutor his witnesses</a:t>
            </a:r>
          </a:p>
          <a:p>
            <a:pPr>
              <a:buNone/>
            </a:pPr>
            <a:endParaRPr lang="en-IN" sz="24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315200" cy="715962"/>
          </a:xfrm>
        </p:spPr>
        <p:txBody>
          <a:bodyPr>
            <a:normAutofit fontScale="90000"/>
          </a:bodyPr>
          <a:lstStyle/>
          <a:p>
            <a:r>
              <a:rPr lang="en-IN" dirty="0" smtClean="0"/>
              <a:t>Continued.....</a:t>
            </a:r>
            <a:endParaRPr lang="en-IN" dirty="0"/>
          </a:p>
        </p:txBody>
      </p:sp>
      <p:sp>
        <p:nvSpPr>
          <p:cNvPr id="3" name="Content Placeholder 2"/>
          <p:cNvSpPr>
            <a:spLocks noGrp="1"/>
          </p:cNvSpPr>
          <p:nvPr>
            <p:ph idx="1"/>
          </p:nvPr>
        </p:nvSpPr>
        <p:spPr>
          <a:xfrm>
            <a:off x="457200" y="990600"/>
            <a:ext cx="8305800" cy="5486400"/>
          </a:xfrm>
        </p:spPr>
        <p:txBody>
          <a:bodyPr>
            <a:normAutofit fontScale="92500" lnSpcReduction="10000"/>
          </a:bodyPr>
          <a:lstStyle/>
          <a:p>
            <a:pPr>
              <a:buNone/>
            </a:pPr>
            <a:r>
              <a:rPr lang="en-IN" sz="2400" b="1" i="1" dirty="0" smtClean="0"/>
              <a:t>4. </a:t>
            </a:r>
            <a:r>
              <a:rPr lang="en-IN" sz="2400" b="1" i="1" u="sng" dirty="0" smtClean="0"/>
              <a:t>The advocate must not tamper with witnesses</a:t>
            </a:r>
            <a:r>
              <a:rPr lang="en-IN" sz="2400" i="1" dirty="0" smtClean="0"/>
              <a:t>: </a:t>
            </a:r>
            <a:r>
              <a:rPr lang="en-IN" sz="2400" dirty="0" smtClean="0"/>
              <a:t>Bribing a witness for the purpose of influencing his testimony is unprofessional. So long as witness is called to tell the truth and not to bolster up a falsehood and so long as payment is not made to corrupt him, the fact that he is paid or promised more than the statutory fee cannot be described as bribery.</a:t>
            </a:r>
          </a:p>
          <a:p>
            <a:pPr>
              <a:buNone/>
            </a:pPr>
            <a:r>
              <a:rPr lang="en-IN" sz="2400" b="1" i="1" dirty="0" smtClean="0"/>
              <a:t>5. </a:t>
            </a:r>
            <a:r>
              <a:rPr lang="en-IN" sz="2400" b="1" i="1" u="sng" dirty="0" smtClean="0"/>
              <a:t>Counsel as witness: </a:t>
            </a:r>
            <a:r>
              <a:rPr lang="en-IN" sz="2400" dirty="0" smtClean="0"/>
              <a:t>A dual capacity of witness and advocate is not approved by professional ethics. If it becomes necessary for the counsel to appear as witness in the case, he should withdraw from the case. Counsel is an advocate to the client but cannot be a witness, for or against the client in the case which he is conducting.</a:t>
            </a:r>
          </a:p>
          <a:p>
            <a:pPr fontAlgn="base">
              <a:buNone/>
            </a:pPr>
            <a:r>
              <a:rPr lang="en-IN" sz="2400" b="1" i="1" dirty="0" smtClean="0"/>
              <a:t>6. </a:t>
            </a:r>
            <a:r>
              <a:rPr lang="en-IN" sz="2400" b="1" i="1" u="sng" dirty="0" smtClean="0"/>
              <a:t>Perjury and false statement</a:t>
            </a:r>
            <a:r>
              <a:rPr lang="en-IN" sz="2400" b="1" i="1" dirty="0" smtClean="0"/>
              <a:t>: </a:t>
            </a:r>
            <a:r>
              <a:rPr lang="en-IN" sz="2400" dirty="0" smtClean="0"/>
              <a:t>It is hardly necessary to say that it is not part of the etiquette of the members of the profession to tell lies in court or give perjured evidence on behalf of their client, members of the legal profession are expected to maintain not only a high standard of professional morality and ethics .</a:t>
            </a:r>
          </a:p>
          <a:p>
            <a:pPr>
              <a:buNone/>
            </a:pPr>
            <a:endParaRPr lang="en-IN" sz="2400" b="1" u="sng"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848600" cy="715962"/>
          </a:xfrm>
        </p:spPr>
        <p:txBody>
          <a:bodyPr>
            <a:normAutofit fontScale="90000"/>
          </a:bodyPr>
          <a:lstStyle/>
          <a:p>
            <a:r>
              <a:rPr lang="en-IN" b="1" u="sng" dirty="0" smtClean="0"/>
              <a:t>Bibliography </a:t>
            </a:r>
            <a:endParaRPr lang="en-IN" b="1" u="sng" dirty="0"/>
          </a:p>
        </p:txBody>
      </p:sp>
      <p:sp>
        <p:nvSpPr>
          <p:cNvPr id="3" name="Content Placeholder 2"/>
          <p:cNvSpPr>
            <a:spLocks noGrp="1"/>
          </p:cNvSpPr>
          <p:nvPr>
            <p:ph idx="1"/>
          </p:nvPr>
        </p:nvSpPr>
        <p:spPr>
          <a:xfrm>
            <a:off x="228600" y="990600"/>
            <a:ext cx="8763000" cy="5867400"/>
          </a:xfrm>
        </p:spPr>
        <p:txBody>
          <a:bodyPr/>
          <a:lstStyle/>
          <a:p>
            <a:r>
              <a:rPr lang="en-IN" dirty="0" smtClean="0"/>
              <a:t>Bare Act of </a:t>
            </a:r>
            <a:r>
              <a:rPr lang="en-IN" i="1" dirty="0" err="1" smtClean="0">
                <a:latin typeface="Arial Unicode MS" pitchFamily="34" charset="-128"/>
                <a:ea typeface="Arial Unicode MS" pitchFamily="34" charset="-128"/>
                <a:cs typeface="Arial Unicode MS" pitchFamily="34" charset="-128"/>
              </a:rPr>
              <a:t>Advoctes</a:t>
            </a:r>
            <a:r>
              <a:rPr lang="en-IN" i="1" dirty="0" smtClean="0">
                <a:latin typeface="Arial Unicode MS" pitchFamily="34" charset="-128"/>
                <a:ea typeface="Arial Unicode MS" pitchFamily="34" charset="-128"/>
                <a:cs typeface="Arial Unicode MS" pitchFamily="34" charset="-128"/>
              </a:rPr>
              <a:t> Act, 1961</a:t>
            </a:r>
          </a:p>
          <a:p>
            <a:r>
              <a:rPr lang="en-IN" dirty="0" smtClean="0"/>
              <a:t>Bar Council of India rules</a:t>
            </a:r>
          </a:p>
          <a:p>
            <a:r>
              <a:rPr lang="en-IN" dirty="0" smtClean="0">
                <a:hlinkClick r:id="rId3"/>
              </a:rPr>
              <a:t>www.advocatesclubindia.com</a:t>
            </a:r>
            <a:endParaRPr lang="en-IN" dirty="0" smtClean="0"/>
          </a:p>
          <a:p>
            <a:r>
              <a:rPr lang="en-IN" dirty="0" smtClean="0">
                <a:hlinkClick r:id="rId4"/>
              </a:rPr>
              <a:t>www.articlebase.com</a:t>
            </a:r>
            <a:endParaRPr lang="en-IN" dirty="0" smtClean="0"/>
          </a:p>
          <a:p>
            <a:r>
              <a:rPr lang="en-IN" dirty="0" smtClean="0">
                <a:hlinkClick r:id="rId5"/>
              </a:rPr>
              <a:t>www.indiakanoon.org</a:t>
            </a:r>
            <a:endParaRPr lang="en-IN" dirty="0" smtClean="0"/>
          </a:p>
          <a:p>
            <a:r>
              <a:rPr lang="en-IN" dirty="0" err="1" smtClean="0"/>
              <a:t>Iyer</a:t>
            </a:r>
            <a:r>
              <a:rPr lang="en-IN" dirty="0" smtClean="0"/>
              <a:t> </a:t>
            </a:r>
            <a:r>
              <a:rPr lang="en-IN" dirty="0" err="1" smtClean="0"/>
              <a:t>krishnaswamy</a:t>
            </a:r>
            <a:r>
              <a:rPr lang="en-IN" dirty="0" smtClean="0"/>
              <a:t> :- Professional Conduct of Advocacy</a:t>
            </a:r>
          </a:p>
          <a:p>
            <a:r>
              <a:rPr lang="en-IN" dirty="0" err="1" smtClean="0"/>
              <a:t>Chaturvedi</a:t>
            </a:r>
            <a:r>
              <a:rPr lang="en-IN" dirty="0" smtClean="0"/>
              <a:t> A.N. :- Principles &amp; forms of Pleadings &amp; Conveyance with Advocacy</a:t>
            </a:r>
            <a:endParaRPr lang="en-IN"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images.jpg"/>
          <p:cNvPicPr>
            <a:picLocks noGrp="1" noChangeAspect="1"/>
          </p:cNvPicPr>
          <p:nvPr>
            <p:ph idx="1"/>
          </p:nvPr>
        </p:nvPicPr>
        <p:blipFill>
          <a:blip r:embed="rId2"/>
          <a:stretch>
            <a:fillRect/>
          </a:stretch>
        </p:blipFill>
        <p:spPr>
          <a:xfrm>
            <a:off x="990600" y="685800"/>
            <a:ext cx="7467600" cy="4953000"/>
          </a:xfr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Technic">
  <a:themeElements>
    <a:clrScheme name="Technic">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Technic">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175</TotalTime>
  <Words>1211</Words>
  <Application>Microsoft Office PowerPoint</Application>
  <PresentationFormat>On-screen Show (4:3)</PresentationFormat>
  <Paragraphs>80</Paragraphs>
  <Slides>18</Slides>
  <Notes>1</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Technic</vt:lpstr>
      <vt:lpstr>PRESENTATION ON ETHICS OF LEGAL PROFESSION</vt:lpstr>
      <vt:lpstr>Introduction</vt:lpstr>
      <vt:lpstr>Importance of Legal profession</vt:lpstr>
      <vt:lpstr>Advocates Act, 1961</vt:lpstr>
      <vt:lpstr>Various provisions under Advocate Act, 1961</vt:lpstr>
      <vt:lpstr>Functions of Bar Council of India </vt:lpstr>
      <vt:lpstr>Functions of State Bar Council (Sec. 6)</vt:lpstr>
      <vt:lpstr>Power of disciplinary committee     (Sec. 42 of Advocates Act ,1961)</vt:lpstr>
      <vt:lpstr>Section 49(1)(c) of The Advocates Act </vt:lpstr>
      <vt:lpstr>Standard of conduct and etiquette of the Bar</vt:lpstr>
      <vt:lpstr>Continued....</vt:lpstr>
      <vt:lpstr>Continued....</vt:lpstr>
      <vt:lpstr>Duty towards Court</vt:lpstr>
      <vt:lpstr>Other Etiquette of the Profession</vt:lpstr>
      <vt:lpstr>Obligations of Advocates</vt:lpstr>
      <vt:lpstr>Continued.....</vt:lpstr>
      <vt:lpstr>Bibliography </vt:lpstr>
      <vt:lpstr>Slide 18</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ON ETHICS OF LEGAL PROFESSION</dc:title>
  <dc:creator>abhishek garg</dc:creator>
  <cp:lastModifiedBy>Abhishek</cp:lastModifiedBy>
  <cp:revision>26</cp:revision>
  <dcterms:created xsi:type="dcterms:W3CDTF">2006-08-16T00:00:00Z</dcterms:created>
  <dcterms:modified xsi:type="dcterms:W3CDTF">2016-03-01T12:22:51Z</dcterms:modified>
</cp:coreProperties>
</file>