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handoutMasterIdLst>
    <p:handoutMasterId r:id="rId11"/>
  </p:handoutMasterIdLst>
  <p:sldIdLst>
    <p:sldId id="256" r:id="rId2"/>
    <p:sldId id="257" r:id="rId3"/>
    <p:sldId id="267" r:id="rId4"/>
    <p:sldId id="268" r:id="rId5"/>
    <p:sldId id="269" r:id="rId6"/>
    <p:sldId id="260" r:id="rId7"/>
    <p:sldId id="261" r:id="rId8"/>
    <p:sldId id="262" r:id="rId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599" autoAdjust="0"/>
  </p:normalViewPr>
  <p:slideViewPr>
    <p:cSldViewPr>
      <p:cViewPr>
        <p:scale>
          <a:sx n="67" d="100"/>
          <a:sy n="67" d="100"/>
        </p:scale>
        <p:origin x="568" y="56"/>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4AA43A-3F76-4A13-9CD6-36134EB429E3}" type="datetimeFigureOut">
              <a:rPr lang="en-US"/>
              <a:t>6/17/2020</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74A4F-2B7A-4ECB-A400-260B2FFC03C1}" type="datetimeFigureOut">
              <a:rPr lang="en-US"/>
              <a:t>6/17/2020</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905000"/>
            <a:ext cx="9144000" cy="2667000"/>
          </a:xfrm>
        </p:spPr>
        <p:txBody>
          <a:bodyPr>
            <a:noAutofit/>
          </a:bodyPr>
          <a:lstStyle>
            <a:lvl1pPr>
              <a:defRPr sz="5400"/>
            </a:lvl1pPr>
          </a:lstStyle>
          <a:p>
            <a:r>
              <a:rPr lang="en-US"/>
              <a:t>Click to edit Master title style</a:t>
            </a:r>
            <a:endParaRPr/>
          </a:p>
        </p:txBody>
      </p:sp>
      <p:grpSp>
        <p:nvGrpSpPr>
          <p:cNvPr id="256" name="line" descr="Line graphic"/>
          <p:cNvGrpSpPr/>
          <p:nvPr/>
        </p:nvGrpSpPr>
        <p:grpSpPr bwMode="invGray">
          <a:xfrm>
            <a:off x="1584896" y="4724400"/>
            <a:ext cx="8631936"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Subtitle 2"/>
          <p:cNvSpPr>
            <a:spLocks noGrp="1"/>
          </p:cNvSpPr>
          <p:nvPr>
            <p:ph type="subTitle" idx="1"/>
          </p:nvPr>
        </p:nvSpPr>
        <p:spPr>
          <a:xfrm>
            <a:off x="1522413" y="5105400"/>
            <a:ext cx="9143999" cy="1066800"/>
          </a:xfrm>
        </p:spPr>
        <p:txBody>
          <a:bodyPr/>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grpSp>
        <p:nvGrpSpPr>
          <p:cNvPr id="167" name="line" descr="Line graphic"/>
          <p:cNvGrpSpPr/>
          <p:nvPr/>
        </p:nvGrpSpPr>
        <p:grpSpPr bwMode="invGray">
          <a:xfrm>
            <a:off x="1522413" y="1514475"/>
            <a:ext cx="10569575"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idx="1"/>
          </p:nvPr>
        </p:nvSpPr>
        <p:spPr/>
        <p:txBody>
          <a:bodyPr/>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AFE8FB1-0A7A-443E-AAF7-31D4FA1AA312}" type="datetimeFigureOut">
              <a:rPr lang="en-US"/>
              <a:t>6/17/2020</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dirty="0"/>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3" y="1905000"/>
            <a:ext cx="9144000" cy="2667000"/>
          </a:xfrm>
        </p:spPr>
        <p:txBody>
          <a:bodyPr anchor="b">
            <a:noAutofit/>
          </a:bodyPr>
          <a:lstStyle>
            <a:lvl1pPr algn="l">
              <a:defRPr sz="4400" b="0" cap="none" baseline="0"/>
            </a:lvl1pPr>
          </a:lstStyle>
          <a:p>
            <a:r>
              <a:rPr lang="en-US"/>
              <a:t>Click to edit Master title style</a:t>
            </a:r>
            <a:endParaRPr/>
          </a:p>
        </p:txBody>
      </p:sp>
      <p:grpSp>
        <p:nvGrpSpPr>
          <p:cNvPr id="255" name="line" descr="Line graphic"/>
          <p:cNvGrpSpPr/>
          <p:nvPr/>
        </p:nvGrpSpPr>
        <p:grpSpPr bwMode="invGray">
          <a:xfrm>
            <a:off x="1584896" y="4724400"/>
            <a:ext cx="8631936"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Text Placeholder 2"/>
          <p:cNvSpPr>
            <a:spLocks noGrp="1"/>
          </p:cNvSpPr>
          <p:nvPr>
            <p:ph type="body" idx="1"/>
          </p:nvPr>
        </p:nvSpPr>
        <p:spPr>
          <a:xfrm>
            <a:off x="1522413" y="5102525"/>
            <a:ext cx="9143999" cy="1069675"/>
          </a:xfrm>
        </p:spPr>
        <p:txBody>
          <a:bodyPr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6/17/2020</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grpSp>
        <p:nvGrpSpPr>
          <p:cNvPr id="158" name="line" descr="Line graphic"/>
          <p:cNvGrpSpPr/>
          <p:nvPr/>
        </p:nvGrpSpPr>
        <p:grpSpPr bwMode="invGray">
          <a:xfrm>
            <a:off x="1522413" y="1514475"/>
            <a:ext cx="10569575"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sz="half" idx="1"/>
          </p:nvPr>
        </p:nvSpPr>
        <p:spPr>
          <a:xfrm>
            <a:off x="1522413" y="1905000"/>
            <a:ext cx="4419599"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5" y="1905000"/>
            <a:ext cx="4419598"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6/17/2020</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lvl1pPr>
              <a:defRPr/>
            </a:lvl1pPr>
          </a:lstStyle>
          <a:p>
            <a:r>
              <a:rPr lang="en-US"/>
              <a:t>Click to edit Master title style</a:t>
            </a:r>
            <a:endParaRPr/>
          </a:p>
        </p:txBody>
      </p:sp>
      <p:grpSp>
        <p:nvGrpSpPr>
          <p:cNvPr id="160" name="line" descr="Line graphic"/>
          <p:cNvGrpSpPr/>
          <p:nvPr/>
        </p:nvGrpSpPr>
        <p:grpSpPr bwMode="invGray">
          <a:xfrm>
            <a:off x="1522413" y="1514475"/>
            <a:ext cx="10569575"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Text Placeholder 2"/>
          <p:cNvSpPr>
            <a:spLocks noGrp="1"/>
          </p:cNvSpPr>
          <p:nvPr>
            <p:ph type="body" idx="1"/>
          </p:nvPr>
        </p:nvSpPr>
        <p:spPr>
          <a:xfrm>
            <a:off x="1522413"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3" y="2819399"/>
            <a:ext cx="441655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0"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0" y="2819399"/>
            <a:ext cx="441655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AFE8FB1-0A7A-443E-AAF7-31D4FA1AA312}" type="datetimeFigureOut">
              <a:rPr lang="en-US"/>
              <a:t>6/17/2020</a:t>
            </a:fld>
            <a:endParaRPr/>
          </a:p>
        </p:txBody>
      </p:sp>
      <p:sp>
        <p:nvSpPr>
          <p:cNvPr id="9" name="Slide Number Placeholder 8"/>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156" name="line" descr="Line graphic"/>
          <p:cNvGrpSpPr/>
          <p:nvPr/>
        </p:nvGrpSpPr>
        <p:grpSpPr bwMode="invGray">
          <a:xfrm>
            <a:off x="1522413" y="1514475"/>
            <a:ext cx="10569575"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AFE8FB1-0A7A-443E-AAF7-31D4FA1AA312}" type="datetimeFigureOut">
              <a:rPr lang="en-US"/>
              <a:t>6/17/2020</a:t>
            </a:fld>
            <a:endParaRPr/>
          </a:p>
        </p:txBody>
      </p:sp>
      <p:sp>
        <p:nvSpPr>
          <p:cNvPr id="5" name="Slide Number Placeholder 4"/>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9AFE8FB1-0A7A-443E-AAF7-31D4FA1AA312}" type="datetimeFigureOut">
              <a:rPr lang="en-US"/>
              <a:t>6/17/2020</a:t>
            </a:fld>
            <a:endParaRPr/>
          </a:p>
        </p:txBody>
      </p:sp>
      <p:sp>
        <p:nvSpPr>
          <p:cNvPr id="4" name="Slide Number Placeholder 3"/>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4" name="Text Placeholder 3"/>
          <p:cNvSpPr>
            <a:spLocks noGrp="1"/>
          </p:cNvSpPr>
          <p:nvPr>
            <p:ph type="body" sz="half" idx="2"/>
          </p:nvPr>
        </p:nvSpPr>
        <p:spPr>
          <a:xfrm>
            <a:off x="1522413" y="3429000"/>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710022" y="1905000"/>
            <a:ext cx="5669280" cy="4038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grpSp>
        <p:nvGrpSpPr>
          <p:cNvPr id="615" name="frame" descr="Box graphic"/>
          <p:cNvGrpSpPr/>
          <p:nvPr/>
        </p:nvGrpSpPr>
        <p:grpSpPr bwMode="invGray">
          <a:xfrm>
            <a:off x="4417839" y="1630821"/>
            <a:ext cx="6291028" cy="4575885"/>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6/17/2020</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745838" y="1884311"/>
            <a:ext cx="5669280" cy="4041648"/>
          </a:xfrm>
          <a:solidFill>
            <a:schemeClr val="bg1"/>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grpSp>
        <p:nvGrpSpPr>
          <p:cNvPr id="614" name="frame" descr="Box graphic"/>
          <p:cNvGrpSpPr/>
          <p:nvPr/>
        </p:nvGrpSpPr>
        <p:grpSpPr bwMode="invGray">
          <a:xfrm flipH="1">
            <a:off x="1447500" y="1630821"/>
            <a:ext cx="6291028"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4" name="Text Placeholder 3"/>
          <p:cNvSpPr>
            <a:spLocks noGrp="1"/>
          </p:cNvSpPr>
          <p:nvPr>
            <p:ph type="body" sz="half" idx="2"/>
          </p:nvPr>
        </p:nvSpPr>
        <p:spPr>
          <a:xfrm>
            <a:off x="7905959" y="3411748"/>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6/17/2020</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7" name="line" descr="Line graphic"/>
          <p:cNvGrpSpPr/>
          <p:nvPr/>
        </p:nvGrpSpPr>
        <p:grpSpPr bwMode="invGray">
          <a:xfrm>
            <a:off x="1522413" y="1514475"/>
            <a:ext cx="10569575"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p:nvPr>
        </p:nvSpPr>
        <p:spPr/>
        <p:txBody>
          <a:bodyPr vert="eaVert"/>
          <a:lstStyle>
            <a:lvl5pPr>
              <a:defRPr/>
            </a:lvl5pPr>
            <a:lvl6pPr marL="1956816">
              <a:defRPr/>
            </a:lvl6pPr>
            <a:lvl7pPr marL="1956816">
              <a:defRPr/>
            </a:lvl7pPr>
            <a:lvl8pPr marL="1956816">
              <a:defRPr/>
            </a:lvl8pPr>
            <a:lvl9pPr marL="1956816">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6/17/2020</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61612" y="274639"/>
            <a:ext cx="1371600" cy="5901747"/>
          </a:xfrm>
        </p:spPr>
        <p:txBody>
          <a:bodyPr vert="eaVert"/>
          <a:lstStyle/>
          <a:p>
            <a:r>
              <a:rPr lang="en-US"/>
              <a:t>Click to edit Master title style</a:t>
            </a:r>
            <a:endParaRPr/>
          </a:p>
        </p:txBody>
      </p:sp>
      <p:grpSp>
        <p:nvGrpSpPr>
          <p:cNvPr id="7" name="line" descr="Line graphic"/>
          <p:cNvGrpSpPr/>
          <p:nvPr/>
        </p:nvGrpSpPr>
        <p:grpSpPr bwMode="invGray">
          <a:xfrm rot="5400000">
            <a:off x="6864412" y="3472598"/>
            <a:ext cx="6492240" cy="64008"/>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hasCustomPrompt="1"/>
          </p:nvPr>
        </p:nvSpPr>
        <p:spPr>
          <a:xfrm>
            <a:off x="608012" y="277813"/>
            <a:ext cx="9144001" cy="5898573"/>
          </a:xfrm>
        </p:spPr>
        <p:txBody>
          <a:bodyPr vert="eaVert"/>
          <a:lstStyle>
            <a:lvl5pPr>
              <a:defRPr/>
            </a:lvl5pPr>
            <a:lvl6pPr marL="1261872" indent="0">
              <a:buNone/>
              <a:defRPr/>
            </a:lvl6pPr>
            <a:lvl7pPr>
              <a:defRPr/>
            </a:lvl7pPr>
            <a:lvl8pPr>
              <a:defRPr baseline="0"/>
            </a:lvl8pPr>
            <a:lvl9pPr>
              <a:defRPr baseline="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endParaRPr lang="en-US"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6/17/2020</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9AFE8FB1-0A7A-443E-AAF7-31D4FA1AA312}" type="datetimeFigureOut">
              <a:rPr lang="en-US" smtClean="0"/>
              <a:pPr/>
              <a:t>6/17/2020</a:t>
            </a:fld>
            <a:endParaRPr lang="en-US" dirty="0"/>
          </a:p>
        </p:txBody>
      </p:sp>
      <p:sp>
        <p:nvSpPr>
          <p:cNvPr id="6" name="Slide Number Placehold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effectLst>
                  <a:outerShdw blurRad="38100" dist="38100" dir="2700000" algn="tl">
                    <a:srgbClr val="000000">
                      <a:alpha val="43137"/>
                    </a:srgbClr>
                  </a:outerShdw>
                </a:effectLst>
                <a:latin typeface="Courier New" panose="02070309020205020404" pitchFamily="49" charset="0"/>
                <a:cs typeface="Courier New" panose="02070309020205020404" pitchFamily="49" charset="0"/>
              </a:rPr>
              <a:t>INTRODUCATION TO PUBLIC INTERNATIONAL LAW </a:t>
            </a:r>
          </a:p>
        </p:txBody>
      </p:sp>
      <p:sp>
        <p:nvSpPr>
          <p:cNvPr id="3" name="Subtitle 2"/>
          <p:cNvSpPr>
            <a:spLocks noGrp="1"/>
          </p:cNvSpPr>
          <p:nvPr>
            <p:ph type="subTitle" idx="1"/>
          </p:nvPr>
        </p:nvSpPr>
        <p:spPr/>
        <p:txBody>
          <a:bodyPr/>
          <a:lstStyle/>
          <a:p>
            <a:r>
              <a:rPr lang="en-US" i="1" dirty="0">
                <a:effectLst>
                  <a:outerShdw blurRad="38100" dist="38100" dir="2700000" algn="tl">
                    <a:srgbClr val="000000">
                      <a:alpha val="43137"/>
                    </a:srgbClr>
                  </a:outerShdw>
                </a:effectLst>
                <a:latin typeface="Courier New" panose="02070309020205020404" pitchFamily="49" charset="0"/>
                <a:cs typeface="Courier New" panose="02070309020205020404" pitchFamily="49" charset="0"/>
              </a:rPr>
              <a:t>Module 1:  Concept, History and Development</a:t>
            </a: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WHAT IS LAW?</a:t>
            </a:r>
          </a:p>
        </p:txBody>
      </p:sp>
      <p:sp>
        <p:nvSpPr>
          <p:cNvPr id="14" name="Content Placeholder 13"/>
          <p:cNvSpPr>
            <a:spLocks noGrp="1"/>
          </p:cNvSpPr>
          <p:nvPr>
            <p:ph idx="1"/>
          </p:nvPr>
        </p:nvSpPr>
        <p:spPr/>
        <p:txBody>
          <a:bodyPr/>
          <a:lstStyle/>
          <a:p>
            <a:r>
              <a:rPr lang="en-US" dirty="0"/>
              <a:t>IDEA OF LAW – </a:t>
            </a:r>
          </a:p>
          <a:p>
            <a:r>
              <a:rPr lang="en-US" dirty="0"/>
              <a:t>“ the idea that order is necessary and chaos inimical to a just and stable existence”</a:t>
            </a:r>
          </a:p>
          <a:p>
            <a:r>
              <a:rPr lang="en-US" dirty="0"/>
              <a:t>Framework of principles that manifest the consciousness of  the community </a:t>
            </a:r>
          </a:p>
          <a:p>
            <a:r>
              <a:rPr lang="en-US" dirty="0"/>
              <a:t>Law can be liberating as well as restricting .</a:t>
            </a: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LAW- </a:t>
            </a:r>
          </a:p>
        </p:txBody>
      </p:sp>
      <p:sp>
        <p:nvSpPr>
          <p:cNvPr id="8" name="TextBox 7">
            <a:extLst>
              <a:ext uri="{FF2B5EF4-FFF2-40B4-BE49-F238E27FC236}">
                <a16:creationId xmlns:a16="http://schemas.microsoft.com/office/drawing/2014/main" id="{BA999244-B9F0-4D10-8328-FB065530FAB6}"/>
              </a:ext>
            </a:extLst>
          </p:cNvPr>
          <p:cNvSpPr txBox="1"/>
          <p:nvPr/>
        </p:nvSpPr>
        <p:spPr>
          <a:xfrm flipH="1">
            <a:off x="5637211" y="1752600"/>
            <a:ext cx="914399" cy="424732"/>
          </a:xfrm>
          <a:prstGeom prst="rect">
            <a:avLst/>
          </a:prstGeom>
          <a:noFill/>
          <a:ln w="28575">
            <a:solidFill>
              <a:schemeClr val="accent1">
                <a:lumMod val="50000"/>
              </a:schemeClr>
            </a:solidFill>
          </a:ln>
        </p:spPr>
        <p:txBody>
          <a:bodyPr wrap="square" rtlCol="0">
            <a:spAutoFit/>
          </a:bodyPr>
          <a:lstStyle/>
          <a:p>
            <a:pPr>
              <a:lnSpc>
                <a:spcPct val="90000"/>
              </a:lnSpc>
            </a:pPr>
            <a:r>
              <a:rPr lang="en-US" sz="2400" dirty="0"/>
              <a:t> </a:t>
            </a:r>
            <a:r>
              <a:rPr lang="en-US" sz="2400" b="1" dirty="0"/>
              <a:t>LAW </a:t>
            </a:r>
          </a:p>
        </p:txBody>
      </p:sp>
      <p:sp>
        <p:nvSpPr>
          <p:cNvPr id="9" name="TextBox 8">
            <a:extLst>
              <a:ext uri="{FF2B5EF4-FFF2-40B4-BE49-F238E27FC236}">
                <a16:creationId xmlns:a16="http://schemas.microsoft.com/office/drawing/2014/main" id="{A2D52FE7-65C0-492A-B0EA-35F36B08BD63}"/>
              </a:ext>
            </a:extLst>
          </p:cNvPr>
          <p:cNvSpPr txBox="1"/>
          <p:nvPr/>
        </p:nvSpPr>
        <p:spPr>
          <a:xfrm>
            <a:off x="2055812" y="2590800"/>
            <a:ext cx="3733800" cy="424732"/>
          </a:xfrm>
          <a:prstGeom prst="rect">
            <a:avLst/>
          </a:prstGeom>
          <a:noFill/>
        </p:spPr>
        <p:txBody>
          <a:bodyPr wrap="square" rtlCol="0">
            <a:spAutoFit/>
          </a:bodyPr>
          <a:lstStyle/>
          <a:p>
            <a:pPr>
              <a:lnSpc>
                <a:spcPct val="90000"/>
              </a:lnSpc>
            </a:pPr>
            <a:r>
              <a:rPr lang="en-US" sz="2400" b="1" dirty="0"/>
              <a:t>International Law</a:t>
            </a:r>
          </a:p>
        </p:txBody>
      </p:sp>
      <p:sp>
        <p:nvSpPr>
          <p:cNvPr id="10" name="TextBox 9">
            <a:extLst>
              <a:ext uri="{FF2B5EF4-FFF2-40B4-BE49-F238E27FC236}">
                <a16:creationId xmlns:a16="http://schemas.microsoft.com/office/drawing/2014/main" id="{FE7E5E2F-B0A7-434F-95A2-E720052EFC54}"/>
              </a:ext>
            </a:extLst>
          </p:cNvPr>
          <p:cNvSpPr txBox="1"/>
          <p:nvPr/>
        </p:nvSpPr>
        <p:spPr>
          <a:xfrm>
            <a:off x="7923212" y="2590800"/>
            <a:ext cx="3733800" cy="424732"/>
          </a:xfrm>
          <a:prstGeom prst="rect">
            <a:avLst/>
          </a:prstGeom>
          <a:noFill/>
        </p:spPr>
        <p:txBody>
          <a:bodyPr wrap="square" rtlCol="0">
            <a:spAutoFit/>
          </a:bodyPr>
          <a:lstStyle/>
          <a:p>
            <a:pPr>
              <a:lnSpc>
                <a:spcPct val="90000"/>
              </a:lnSpc>
            </a:pPr>
            <a:r>
              <a:rPr lang="en-US" sz="2400" b="1" dirty="0"/>
              <a:t>Municipal Law</a:t>
            </a:r>
          </a:p>
        </p:txBody>
      </p:sp>
      <p:sp>
        <p:nvSpPr>
          <p:cNvPr id="11" name="TextBox 10">
            <a:extLst>
              <a:ext uri="{FF2B5EF4-FFF2-40B4-BE49-F238E27FC236}">
                <a16:creationId xmlns:a16="http://schemas.microsoft.com/office/drawing/2014/main" id="{184FE91C-923F-4A94-8D24-AE8164D13A33}"/>
              </a:ext>
            </a:extLst>
          </p:cNvPr>
          <p:cNvSpPr txBox="1"/>
          <p:nvPr/>
        </p:nvSpPr>
        <p:spPr>
          <a:xfrm>
            <a:off x="1674812" y="3104474"/>
            <a:ext cx="3581400" cy="424732"/>
          </a:xfrm>
          <a:prstGeom prst="rect">
            <a:avLst/>
          </a:prstGeom>
          <a:noFill/>
        </p:spPr>
        <p:txBody>
          <a:bodyPr wrap="square" rtlCol="0">
            <a:spAutoFit/>
          </a:bodyPr>
          <a:lstStyle/>
          <a:p>
            <a:pPr>
              <a:lnSpc>
                <a:spcPct val="90000"/>
              </a:lnSpc>
            </a:pPr>
            <a:r>
              <a:rPr lang="en-US" sz="2400" dirty="0"/>
              <a:t>(Subjects : nation- states )</a:t>
            </a:r>
          </a:p>
        </p:txBody>
      </p:sp>
      <p:sp>
        <p:nvSpPr>
          <p:cNvPr id="12" name="TextBox 11">
            <a:extLst>
              <a:ext uri="{FF2B5EF4-FFF2-40B4-BE49-F238E27FC236}">
                <a16:creationId xmlns:a16="http://schemas.microsoft.com/office/drawing/2014/main" id="{57F06F6F-AAB5-46E4-8F26-E1B34FDC19E4}"/>
              </a:ext>
            </a:extLst>
          </p:cNvPr>
          <p:cNvSpPr txBox="1"/>
          <p:nvPr/>
        </p:nvSpPr>
        <p:spPr>
          <a:xfrm>
            <a:off x="7466012" y="3104474"/>
            <a:ext cx="3733800" cy="424732"/>
          </a:xfrm>
          <a:prstGeom prst="rect">
            <a:avLst/>
          </a:prstGeom>
          <a:noFill/>
        </p:spPr>
        <p:txBody>
          <a:bodyPr wrap="square" rtlCol="0">
            <a:spAutoFit/>
          </a:bodyPr>
          <a:lstStyle/>
          <a:p>
            <a:pPr>
              <a:lnSpc>
                <a:spcPct val="90000"/>
              </a:lnSpc>
            </a:pPr>
            <a:r>
              <a:rPr lang="en-US" sz="2400" dirty="0"/>
              <a:t>(Subjects: individuals)</a:t>
            </a:r>
          </a:p>
        </p:txBody>
      </p:sp>
      <p:sp>
        <p:nvSpPr>
          <p:cNvPr id="14" name="TextBox 13">
            <a:extLst>
              <a:ext uri="{FF2B5EF4-FFF2-40B4-BE49-F238E27FC236}">
                <a16:creationId xmlns:a16="http://schemas.microsoft.com/office/drawing/2014/main" id="{221B6279-41F2-4EA8-9E79-F2AA61191BCB}"/>
              </a:ext>
            </a:extLst>
          </p:cNvPr>
          <p:cNvSpPr txBox="1"/>
          <p:nvPr/>
        </p:nvSpPr>
        <p:spPr>
          <a:xfrm>
            <a:off x="531812" y="4495800"/>
            <a:ext cx="4191000" cy="2751522"/>
          </a:xfrm>
          <a:prstGeom prst="rect">
            <a:avLst/>
          </a:prstGeom>
          <a:noFill/>
        </p:spPr>
        <p:txBody>
          <a:bodyPr wrap="square" rtlCol="0">
            <a:spAutoFit/>
          </a:bodyPr>
          <a:lstStyle/>
          <a:p>
            <a:pPr algn="ctr">
              <a:lnSpc>
                <a:spcPct val="90000"/>
              </a:lnSpc>
            </a:pPr>
            <a:r>
              <a:rPr lang="en-US" sz="2400" b="1" dirty="0"/>
              <a:t>Public International Law:</a:t>
            </a:r>
          </a:p>
          <a:p>
            <a:pPr algn="ctr">
              <a:lnSpc>
                <a:spcPct val="90000"/>
              </a:lnSpc>
            </a:pPr>
            <a:r>
              <a:rPr lang="en-US" sz="2400" i="1" dirty="0"/>
              <a:t>relations between states in all their myriad forms, from wars to satellites and regulates the operation of the many international institutions</a:t>
            </a:r>
          </a:p>
          <a:p>
            <a:pPr>
              <a:lnSpc>
                <a:spcPct val="90000"/>
              </a:lnSpc>
            </a:pPr>
            <a:endParaRPr lang="en-US" sz="2400" dirty="0"/>
          </a:p>
          <a:p>
            <a:pPr>
              <a:lnSpc>
                <a:spcPct val="90000"/>
              </a:lnSpc>
            </a:pPr>
            <a:endParaRPr lang="en-US" sz="2400" dirty="0"/>
          </a:p>
        </p:txBody>
      </p:sp>
      <p:sp>
        <p:nvSpPr>
          <p:cNvPr id="15" name="TextBox 14">
            <a:extLst>
              <a:ext uri="{FF2B5EF4-FFF2-40B4-BE49-F238E27FC236}">
                <a16:creationId xmlns:a16="http://schemas.microsoft.com/office/drawing/2014/main" id="{422695FF-D847-4B7D-8587-6383635A5544}"/>
              </a:ext>
            </a:extLst>
          </p:cNvPr>
          <p:cNvSpPr txBox="1"/>
          <p:nvPr/>
        </p:nvSpPr>
        <p:spPr>
          <a:xfrm>
            <a:off x="5637212" y="4495800"/>
            <a:ext cx="3581400" cy="1754326"/>
          </a:xfrm>
          <a:prstGeom prst="rect">
            <a:avLst/>
          </a:prstGeom>
          <a:noFill/>
        </p:spPr>
        <p:txBody>
          <a:bodyPr wrap="square" rtlCol="0">
            <a:spAutoFit/>
          </a:bodyPr>
          <a:lstStyle/>
          <a:p>
            <a:pPr algn="ctr">
              <a:lnSpc>
                <a:spcPct val="90000"/>
              </a:lnSpc>
            </a:pPr>
            <a:r>
              <a:rPr lang="en-US" sz="2400" b="1" dirty="0"/>
              <a:t>Private International Law:</a:t>
            </a:r>
          </a:p>
          <a:p>
            <a:pPr algn="ctr">
              <a:lnSpc>
                <a:spcPct val="90000"/>
              </a:lnSpc>
            </a:pPr>
            <a:r>
              <a:rPr lang="en-US" sz="2400" dirty="0"/>
              <a:t>Contractual relations between two different nationals</a:t>
            </a:r>
          </a:p>
        </p:txBody>
      </p:sp>
      <p:cxnSp>
        <p:nvCxnSpPr>
          <p:cNvPr id="17" name="Straight Arrow Connector 16">
            <a:extLst>
              <a:ext uri="{FF2B5EF4-FFF2-40B4-BE49-F238E27FC236}">
                <a16:creationId xmlns:a16="http://schemas.microsoft.com/office/drawing/2014/main" id="{DB997F7F-4A3D-42CA-9ADB-6E0BFAB5A3AC}"/>
              </a:ext>
            </a:extLst>
          </p:cNvPr>
          <p:cNvCxnSpPr/>
          <p:nvPr/>
        </p:nvCxnSpPr>
        <p:spPr>
          <a:xfrm flipH="1">
            <a:off x="4722812" y="2362200"/>
            <a:ext cx="914400" cy="485437"/>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926935B-AD1D-4871-A215-FF365031E409}"/>
              </a:ext>
            </a:extLst>
          </p:cNvPr>
          <p:cNvCxnSpPr/>
          <p:nvPr/>
        </p:nvCxnSpPr>
        <p:spPr>
          <a:xfrm>
            <a:off x="6399212" y="2362200"/>
            <a:ext cx="1219200" cy="485437"/>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18DF18E-48C5-4849-A872-9DF7F967ADE1}"/>
              </a:ext>
            </a:extLst>
          </p:cNvPr>
          <p:cNvCxnSpPr/>
          <p:nvPr/>
        </p:nvCxnSpPr>
        <p:spPr>
          <a:xfrm>
            <a:off x="3579812" y="3842469"/>
            <a:ext cx="0" cy="485436"/>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ADF249A-DDAC-471A-89DD-ABCAB85B9013}"/>
              </a:ext>
            </a:extLst>
          </p:cNvPr>
          <p:cNvCxnSpPr/>
          <p:nvPr/>
        </p:nvCxnSpPr>
        <p:spPr>
          <a:xfrm>
            <a:off x="4494212" y="3842469"/>
            <a:ext cx="1371600" cy="653331"/>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5807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HISTORY AND ORIGIN </a:t>
            </a:r>
          </a:p>
        </p:txBody>
      </p:sp>
      <p:cxnSp>
        <p:nvCxnSpPr>
          <p:cNvPr id="10" name="Straight Connector 9">
            <a:extLst>
              <a:ext uri="{FF2B5EF4-FFF2-40B4-BE49-F238E27FC236}">
                <a16:creationId xmlns:a16="http://schemas.microsoft.com/office/drawing/2014/main" id="{89EAB6A7-7DCA-4BEA-92AE-00C0D2EFD06E}"/>
              </a:ext>
            </a:extLst>
          </p:cNvPr>
          <p:cNvCxnSpPr>
            <a:cxnSpLocks/>
          </p:cNvCxnSpPr>
          <p:nvPr/>
        </p:nvCxnSpPr>
        <p:spPr>
          <a:xfrm>
            <a:off x="912812" y="1828800"/>
            <a:ext cx="4777740" cy="1933046"/>
          </a:xfrm>
          <a:prstGeom prst="line">
            <a:avLst/>
          </a:prstGeom>
          <a:ln w="25400">
            <a:miter lim="800000"/>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3B047A5-A9CC-4941-ABD2-D852663F2923}"/>
              </a:ext>
            </a:extLst>
          </p:cNvPr>
          <p:cNvCxnSpPr/>
          <p:nvPr/>
        </p:nvCxnSpPr>
        <p:spPr>
          <a:xfrm>
            <a:off x="1446212" y="2057400"/>
            <a:ext cx="990600" cy="0"/>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6EE81DC-0D63-4AD3-AF1F-9CC4B3380469}"/>
              </a:ext>
            </a:extLst>
          </p:cNvPr>
          <p:cNvSpPr txBox="1"/>
          <p:nvPr/>
        </p:nvSpPr>
        <p:spPr>
          <a:xfrm>
            <a:off x="2513012" y="1845034"/>
            <a:ext cx="5379719" cy="424732"/>
          </a:xfrm>
          <a:prstGeom prst="rect">
            <a:avLst/>
          </a:prstGeom>
          <a:noFill/>
        </p:spPr>
        <p:txBody>
          <a:bodyPr wrap="square" rtlCol="0">
            <a:spAutoFit/>
          </a:bodyPr>
          <a:lstStyle/>
          <a:p>
            <a:pPr>
              <a:lnSpc>
                <a:spcPct val="90000"/>
              </a:lnSpc>
            </a:pPr>
            <a:r>
              <a:rPr lang="en-US" sz="2400" dirty="0"/>
              <a:t> 3000 B.C</a:t>
            </a:r>
            <a:r>
              <a:rPr lang="en-US" sz="1600" dirty="0">
                <a:latin typeface="Comic Sans MS" panose="030F0702030302020204" pitchFamily="66" charset="0"/>
              </a:rPr>
              <a:t>.- Existence of regulating orders </a:t>
            </a:r>
          </a:p>
        </p:txBody>
      </p:sp>
      <p:cxnSp>
        <p:nvCxnSpPr>
          <p:cNvPr id="19" name="Connector: Elbow 18">
            <a:extLst>
              <a:ext uri="{FF2B5EF4-FFF2-40B4-BE49-F238E27FC236}">
                <a16:creationId xmlns:a16="http://schemas.microsoft.com/office/drawing/2014/main" id="{745BA931-2448-4751-9997-4507EB334251}"/>
              </a:ext>
            </a:extLst>
          </p:cNvPr>
          <p:cNvCxnSpPr/>
          <p:nvPr/>
        </p:nvCxnSpPr>
        <p:spPr>
          <a:xfrm rot="5400000">
            <a:off x="2741612" y="2803166"/>
            <a:ext cx="533400" cy="533400"/>
          </a:xfrm>
          <a:prstGeom prst="bentConnector3">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C929043-9236-4D9F-818A-5CCEAD375BCE}"/>
              </a:ext>
            </a:extLst>
          </p:cNvPr>
          <p:cNvSpPr txBox="1"/>
          <p:nvPr/>
        </p:nvSpPr>
        <p:spPr>
          <a:xfrm flipH="1">
            <a:off x="912812" y="3474831"/>
            <a:ext cx="2849881" cy="1754326"/>
          </a:xfrm>
          <a:prstGeom prst="rect">
            <a:avLst/>
          </a:prstGeom>
          <a:noFill/>
        </p:spPr>
        <p:txBody>
          <a:bodyPr wrap="square" rtlCol="0">
            <a:spAutoFit/>
          </a:bodyPr>
          <a:lstStyle/>
          <a:p>
            <a:pPr>
              <a:lnSpc>
                <a:spcPct val="90000"/>
              </a:lnSpc>
            </a:pPr>
            <a:r>
              <a:rPr lang="en-US" sz="2400" dirty="0"/>
              <a:t>1450 B.C. -1200 B.C.:</a:t>
            </a:r>
          </a:p>
          <a:p>
            <a:pPr>
              <a:lnSpc>
                <a:spcPct val="90000"/>
              </a:lnSpc>
            </a:pPr>
            <a:r>
              <a:rPr lang="en-US" sz="1600" dirty="0">
                <a:latin typeface="Comic Sans MS" panose="030F0702030302020204" pitchFamily="66" charset="0"/>
              </a:rPr>
              <a:t>Treaties between States  (Babylonia, </a:t>
            </a:r>
            <a:r>
              <a:rPr lang="en-US" sz="1600" dirty="0" err="1">
                <a:latin typeface="Comic Sans MS" panose="030F0702030302020204" pitchFamily="66" charset="0"/>
              </a:rPr>
              <a:t>Mittani</a:t>
            </a:r>
            <a:r>
              <a:rPr lang="en-US" sz="1600" dirty="0">
                <a:latin typeface="Comic Sans MS" panose="030F0702030302020204" pitchFamily="66" charset="0"/>
              </a:rPr>
              <a:t> in Mesopotamia, Egypt, the Hittite Kingdom of Asia Minor &amp; the </a:t>
            </a:r>
            <a:r>
              <a:rPr lang="en-US" sz="1600" dirty="0" err="1">
                <a:latin typeface="Comic Sans MS" panose="030F0702030302020204" pitchFamily="66" charset="0"/>
              </a:rPr>
              <a:t>Assriyan</a:t>
            </a:r>
            <a:r>
              <a:rPr lang="en-US" sz="1600" dirty="0">
                <a:latin typeface="Comic Sans MS" panose="030F0702030302020204" pitchFamily="66" charset="0"/>
              </a:rPr>
              <a:t> Empire</a:t>
            </a:r>
          </a:p>
        </p:txBody>
      </p:sp>
      <p:cxnSp>
        <p:nvCxnSpPr>
          <p:cNvPr id="22" name="Straight Arrow Connector 21">
            <a:extLst>
              <a:ext uri="{FF2B5EF4-FFF2-40B4-BE49-F238E27FC236}">
                <a16:creationId xmlns:a16="http://schemas.microsoft.com/office/drawing/2014/main" id="{4842A6BA-C1D8-490F-9D55-7638594D7530}"/>
              </a:ext>
            </a:extLst>
          </p:cNvPr>
          <p:cNvCxnSpPr/>
          <p:nvPr/>
        </p:nvCxnSpPr>
        <p:spPr>
          <a:xfrm>
            <a:off x="5202871" y="3581400"/>
            <a:ext cx="1272541" cy="0"/>
          </a:xfrm>
          <a:prstGeom prst="straightConnector1">
            <a:avLst/>
          </a:prstGeom>
          <a:ln w="25400">
            <a:miter lim="80000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341E8CB-1710-403F-B875-F6A24E3EA387}"/>
              </a:ext>
            </a:extLst>
          </p:cNvPr>
          <p:cNvSpPr txBox="1"/>
          <p:nvPr/>
        </p:nvSpPr>
        <p:spPr>
          <a:xfrm>
            <a:off x="6932612" y="3383281"/>
            <a:ext cx="3352800" cy="757130"/>
          </a:xfrm>
          <a:prstGeom prst="rect">
            <a:avLst/>
          </a:prstGeom>
          <a:noFill/>
        </p:spPr>
        <p:txBody>
          <a:bodyPr wrap="square" rtlCol="0">
            <a:spAutoFit/>
          </a:bodyPr>
          <a:lstStyle/>
          <a:p>
            <a:pPr>
              <a:lnSpc>
                <a:spcPct val="90000"/>
              </a:lnSpc>
            </a:pPr>
            <a:r>
              <a:rPr lang="en-US" sz="2400" dirty="0"/>
              <a:t>5</a:t>
            </a:r>
            <a:r>
              <a:rPr lang="en-US" sz="2400" baseline="30000" dirty="0"/>
              <a:t>th</a:t>
            </a:r>
            <a:r>
              <a:rPr lang="en-US" sz="2400" dirty="0"/>
              <a:t> and 6</a:t>
            </a:r>
            <a:r>
              <a:rPr lang="en-US" sz="2400" baseline="30000" dirty="0"/>
              <a:t>th</a:t>
            </a:r>
            <a:r>
              <a:rPr lang="en-US" sz="2400" dirty="0"/>
              <a:t> Centaury:</a:t>
            </a:r>
          </a:p>
          <a:p>
            <a:pPr>
              <a:lnSpc>
                <a:spcPct val="90000"/>
              </a:lnSpc>
            </a:pPr>
            <a:endParaRPr lang="en-US" sz="2400" dirty="0"/>
          </a:p>
        </p:txBody>
      </p:sp>
      <p:sp>
        <p:nvSpPr>
          <p:cNvPr id="24" name="TextBox 23">
            <a:extLst>
              <a:ext uri="{FF2B5EF4-FFF2-40B4-BE49-F238E27FC236}">
                <a16:creationId xmlns:a16="http://schemas.microsoft.com/office/drawing/2014/main" id="{719CC4FD-FF48-4F20-ACB3-804ACAE38AF3}"/>
              </a:ext>
            </a:extLst>
          </p:cNvPr>
          <p:cNvSpPr txBox="1"/>
          <p:nvPr/>
        </p:nvSpPr>
        <p:spPr>
          <a:xfrm flipH="1">
            <a:off x="5355272" y="4044364"/>
            <a:ext cx="2697481" cy="2419124"/>
          </a:xfrm>
          <a:prstGeom prst="rect">
            <a:avLst/>
          </a:prstGeom>
          <a:noFill/>
        </p:spPr>
        <p:txBody>
          <a:bodyPr wrap="square" rtlCol="0">
            <a:spAutoFit/>
          </a:bodyPr>
          <a:lstStyle/>
          <a:p>
            <a:pPr>
              <a:lnSpc>
                <a:spcPct val="90000"/>
              </a:lnSpc>
            </a:pPr>
            <a:r>
              <a:rPr lang="en-US" sz="2400" dirty="0"/>
              <a:t>The Greek -</a:t>
            </a:r>
          </a:p>
          <a:p>
            <a:pPr>
              <a:lnSpc>
                <a:spcPct val="90000"/>
              </a:lnSpc>
            </a:pPr>
            <a:r>
              <a:rPr lang="en-US" sz="2400" dirty="0"/>
              <a:t>Existence of legal frame work governing the polis as well as relations with the Persian Empire etc. </a:t>
            </a:r>
          </a:p>
        </p:txBody>
      </p:sp>
      <p:sp>
        <p:nvSpPr>
          <p:cNvPr id="26" name="TextBox 25">
            <a:extLst>
              <a:ext uri="{FF2B5EF4-FFF2-40B4-BE49-F238E27FC236}">
                <a16:creationId xmlns:a16="http://schemas.microsoft.com/office/drawing/2014/main" id="{7A4DCFA5-5B6E-4EBD-BA19-3EB82BDB34CB}"/>
              </a:ext>
            </a:extLst>
          </p:cNvPr>
          <p:cNvSpPr txBox="1"/>
          <p:nvPr/>
        </p:nvSpPr>
        <p:spPr>
          <a:xfrm flipH="1">
            <a:off x="8837612" y="3886200"/>
            <a:ext cx="2819400" cy="2419124"/>
          </a:xfrm>
          <a:prstGeom prst="rect">
            <a:avLst/>
          </a:prstGeom>
          <a:noFill/>
        </p:spPr>
        <p:txBody>
          <a:bodyPr wrap="square" rtlCol="0">
            <a:spAutoFit/>
          </a:bodyPr>
          <a:lstStyle/>
          <a:p>
            <a:pPr>
              <a:lnSpc>
                <a:spcPct val="90000"/>
              </a:lnSpc>
            </a:pPr>
            <a:r>
              <a:rPr lang="en-US" sz="2400" dirty="0"/>
              <a:t>The Romans: </a:t>
            </a:r>
          </a:p>
          <a:p>
            <a:pPr>
              <a:lnSpc>
                <a:spcPct val="90000"/>
              </a:lnSpc>
            </a:pPr>
            <a:r>
              <a:rPr lang="en-US" sz="2400" dirty="0"/>
              <a:t>Events like adopting the 12 tables and unification of Italian League indicated international relations </a:t>
            </a:r>
          </a:p>
        </p:txBody>
      </p:sp>
    </p:spTree>
    <p:extLst>
      <p:ext uri="{BB962C8B-B14F-4D97-AF65-F5344CB8AC3E}">
        <p14:creationId xmlns:p14="http://schemas.microsoft.com/office/powerpoint/2010/main" val="22373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OF INTERNATIONAL LAW</a:t>
            </a:r>
          </a:p>
        </p:txBody>
      </p:sp>
      <p:sp>
        <p:nvSpPr>
          <p:cNvPr id="5" name="Content Placeholder 4">
            <a:extLst>
              <a:ext uri="{FF2B5EF4-FFF2-40B4-BE49-F238E27FC236}">
                <a16:creationId xmlns:a16="http://schemas.microsoft.com/office/drawing/2014/main" id="{A757D983-91B1-4872-970D-555F30C42A25}"/>
              </a:ext>
            </a:extLst>
          </p:cNvPr>
          <p:cNvSpPr>
            <a:spLocks noGrp="1"/>
          </p:cNvSpPr>
          <p:nvPr>
            <p:ph sz="half" idx="1"/>
          </p:nvPr>
        </p:nvSpPr>
        <p:spPr>
          <a:xfrm>
            <a:off x="1522413" y="1905000"/>
            <a:ext cx="9982199" cy="4267200"/>
          </a:xfrm>
        </p:spPr>
        <p:txBody>
          <a:bodyPr/>
          <a:lstStyle/>
          <a:p>
            <a:r>
              <a:rPr lang="en-US" dirty="0"/>
              <a:t>The development of the modern international law can be traced back to the Renaissance in Europe and advancements in western political organisation.</a:t>
            </a:r>
          </a:p>
          <a:p>
            <a:r>
              <a:rPr lang="en-US" dirty="0"/>
              <a:t>The ‘Law of Nations’ was defined by Blackstone as “</a:t>
            </a:r>
            <a:r>
              <a:rPr lang="en-US" i="1" dirty="0"/>
              <a:t>system of rules, deducible by natural reasons and established by universal consent among the civilized inhabitants of the world; in order to decide all disputes, to regulate all ceremonies and civilities, and to insure the observance of justice and good faith in that intercourse  which must frequently occur between two or more independent states, and the individuals belonging to each other</a:t>
            </a:r>
            <a:r>
              <a:rPr lang="en-US" dirty="0"/>
              <a:t>.”</a:t>
            </a:r>
          </a:p>
          <a:p>
            <a:r>
              <a:rPr lang="en-US" dirty="0"/>
              <a:t>Jeremy Bentham replaced the term ‘Law of Nations’ with ‘ International Law’</a:t>
            </a:r>
          </a:p>
          <a:p>
            <a:endParaRPr lang="en-US" dirty="0"/>
          </a:p>
        </p:txBody>
      </p:sp>
    </p:spTree>
    <p:extLst>
      <p:ext uri="{BB962C8B-B14F-4D97-AF65-F5344CB8AC3E}">
        <p14:creationId xmlns:p14="http://schemas.microsoft.com/office/powerpoint/2010/main" val="198955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of International Law</a:t>
            </a:r>
          </a:p>
        </p:txBody>
      </p:sp>
      <p:sp>
        <p:nvSpPr>
          <p:cNvPr id="3" name="Text Placeholder 2"/>
          <p:cNvSpPr>
            <a:spLocks noGrp="1"/>
          </p:cNvSpPr>
          <p:nvPr>
            <p:ph type="body" idx="1"/>
          </p:nvPr>
        </p:nvSpPr>
        <p:spPr>
          <a:xfrm>
            <a:off x="1522412" y="1885950"/>
            <a:ext cx="9677399" cy="762000"/>
          </a:xfrm>
        </p:spPr>
        <p:txBody>
          <a:bodyPr>
            <a:normAutofit/>
          </a:bodyPr>
          <a:lstStyle/>
          <a:p>
            <a:r>
              <a:rPr lang="en-US" dirty="0"/>
              <a:t>Major Historical Events contributed to the development of International Law:</a:t>
            </a:r>
          </a:p>
        </p:txBody>
      </p:sp>
      <p:sp>
        <p:nvSpPr>
          <p:cNvPr id="4" name="Content Placeholder 3"/>
          <p:cNvSpPr>
            <a:spLocks noGrp="1"/>
          </p:cNvSpPr>
          <p:nvPr>
            <p:ph sz="half" idx="2"/>
          </p:nvPr>
        </p:nvSpPr>
        <p:spPr>
          <a:xfrm>
            <a:off x="1522412" y="2819399"/>
            <a:ext cx="9372599" cy="3352801"/>
          </a:xfrm>
        </p:spPr>
        <p:txBody>
          <a:bodyPr>
            <a:normAutofit lnSpcReduction="10000"/>
          </a:bodyPr>
          <a:lstStyle/>
          <a:p>
            <a:r>
              <a:rPr lang="en-US" dirty="0"/>
              <a:t>Signing of the Four Rules of the Declaration of Paris, 1856 by the great powers of Europe as a result of the conference post the Crimean crisis.</a:t>
            </a:r>
          </a:p>
          <a:p>
            <a:r>
              <a:rPr lang="en-US" dirty="0"/>
              <a:t>The Geneva Convention, 1864 which laid foundation for humanitarian laws and laws regarding armed conflict. </a:t>
            </a:r>
          </a:p>
          <a:p>
            <a:r>
              <a:rPr lang="en-US" dirty="0"/>
              <a:t>Most of the International Laws in existence at that point were mostly not codified.</a:t>
            </a:r>
          </a:p>
          <a:p>
            <a:r>
              <a:rPr lang="en-US" dirty="0"/>
              <a:t>UNGA in 1947 established The International Law Commission to codify International law as well as promote its development.</a:t>
            </a:r>
          </a:p>
        </p:txBody>
      </p:sp>
    </p:spTree>
    <p:extLst>
      <p:ext uri="{BB962C8B-B14F-4D97-AF65-F5344CB8AC3E}">
        <p14:creationId xmlns:p14="http://schemas.microsoft.com/office/powerpoint/2010/main" val="4135151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International Law: Today</a:t>
            </a:r>
          </a:p>
        </p:txBody>
      </p:sp>
      <p:sp>
        <p:nvSpPr>
          <p:cNvPr id="3" name="TextBox 2">
            <a:extLst>
              <a:ext uri="{FF2B5EF4-FFF2-40B4-BE49-F238E27FC236}">
                <a16:creationId xmlns:a16="http://schemas.microsoft.com/office/drawing/2014/main" id="{EBC5AAA3-4BC2-4A65-B6B3-4BF74569AB83}"/>
              </a:ext>
            </a:extLst>
          </p:cNvPr>
          <p:cNvSpPr txBox="1"/>
          <p:nvPr/>
        </p:nvSpPr>
        <p:spPr>
          <a:xfrm>
            <a:off x="1446212" y="1981200"/>
            <a:ext cx="9829800" cy="4524315"/>
          </a:xfrm>
          <a:prstGeom prst="rect">
            <a:avLst/>
          </a:prstGeom>
          <a:noFill/>
        </p:spPr>
        <p:txBody>
          <a:bodyPr wrap="square" numCol="2" rtlCol="0">
            <a:spAutoFit/>
          </a:bodyPr>
          <a:lstStyle/>
          <a:p>
            <a:pPr marL="342900" indent="-342900">
              <a:lnSpc>
                <a:spcPct val="90000"/>
              </a:lnSpc>
              <a:buFont typeface="Arial" panose="020B0604020202020204" pitchFamily="34" charset="0"/>
              <a:buChar char="•"/>
            </a:pPr>
            <a:r>
              <a:rPr lang="en-US" sz="2000" dirty="0"/>
              <a:t>Art. 38 of the ICJ Statue provides for the sources of International Law</a:t>
            </a:r>
          </a:p>
          <a:p>
            <a:pPr marL="342900" indent="-342900">
              <a:lnSpc>
                <a:spcPct val="90000"/>
              </a:lnSpc>
              <a:buFont typeface="Arial" panose="020B0604020202020204" pitchFamily="34" charset="0"/>
              <a:buChar char="•"/>
            </a:pPr>
            <a:endParaRPr lang="en-US" sz="2000" dirty="0"/>
          </a:p>
          <a:p>
            <a:pPr marL="342900" indent="-342900">
              <a:lnSpc>
                <a:spcPct val="90000"/>
              </a:lnSpc>
              <a:buFont typeface="Arial" panose="020B0604020202020204" pitchFamily="34" charset="0"/>
              <a:buChar char="•"/>
            </a:pPr>
            <a:r>
              <a:rPr lang="en-US" sz="2000" dirty="0"/>
              <a:t>Its jurisdiction extends over International Organizations, NGO’s and other actors which has helped in the proliferation of international law. </a:t>
            </a:r>
          </a:p>
          <a:p>
            <a:pPr marL="342900" indent="-342900">
              <a:lnSpc>
                <a:spcPct val="90000"/>
              </a:lnSpc>
              <a:buFont typeface="Arial" panose="020B0604020202020204" pitchFamily="34" charset="0"/>
              <a:buChar char="•"/>
            </a:pPr>
            <a:endParaRPr lang="en-US" sz="2000" dirty="0"/>
          </a:p>
          <a:p>
            <a:pPr marL="342900" indent="-342900">
              <a:lnSpc>
                <a:spcPct val="90000"/>
              </a:lnSpc>
              <a:buFont typeface="Arial" panose="020B0604020202020204" pitchFamily="34" charset="0"/>
              <a:buChar char="•"/>
            </a:pPr>
            <a:r>
              <a:rPr lang="en-US" sz="2000" dirty="0"/>
              <a:t>Requirement of stringent International law has been expressed by all nations. </a:t>
            </a:r>
          </a:p>
          <a:p>
            <a:pPr marL="342900" indent="-342900">
              <a:lnSpc>
                <a:spcPct val="90000"/>
              </a:lnSpc>
              <a:buFont typeface="Arial" panose="020B0604020202020204" pitchFamily="34" charset="0"/>
              <a:buChar char="•"/>
            </a:pPr>
            <a:r>
              <a:rPr lang="en-US" sz="2000" dirty="0"/>
              <a:t>In 2005 the United Nations General Assembly adopted the World Summit Outcome document, in which States “</a:t>
            </a:r>
            <a:r>
              <a:rPr lang="en-US" sz="2000" i="1" dirty="0" err="1"/>
              <a:t>recogniz</a:t>
            </a:r>
            <a:r>
              <a:rPr lang="en-US" sz="2000" i="1" dirty="0"/>
              <a:t>[ed] the need for universal adherence to and implementation of the rule of law at both the national and international levels” and reaffirmed their commitment to “an international order based on the rule of law and international law, which is essential for peaceful co-existence and co-operation among States”</a:t>
            </a:r>
          </a:p>
          <a:p>
            <a:pPr marL="342900" indent="-342900">
              <a:lnSpc>
                <a:spcPct val="90000"/>
              </a:lnSpc>
              <a:buFont typeface="Arial" panose="020B0604020202020204" pitchFamily="34" charset="0"/>
              <a:buChar char="•"/>
            </a:pPr>
            <a:endParaRPr lang="en-US" sz="2000" i="1" dirty="0"/>
          </a:p>
          <a:p>
            <a:pPr marL="342900" indent="-342900">
              <a:lnSpc>
                <a:spcPct val="90000"/>
              </a:lnSpc>
              <a:buFont typeface="Arial" panose="020B0604020202020204" pitchFamily="34" charset="0"/>
              <a:buChar char="•"/>
            </a:pPr>
            <a:r>
              <a:rPr lang="en-US" sz="2000" i="1" dirty="0" err="1"/>
              <a:t>Globalisation</a:t>
            </a:r>
            <a:r>
              <a:rPr lang="en-US" sz="2000" i="1" dirty="0"/>
              <a:t> has expanded the ambit of International law. </a:t>
            </a:r>
          </a:p>
          <a:p>
            <a:pPr marL="342900" indent="-342900">
              <a:lnSpc>
                <a:spcPct val="90000"/>
              </a:lnSpc>
              <a:buFont typeface="Arial" panose="020B0604020202020204" pitchFamily="34" charset="0"/>
              <a:buChar char="•"/>
            </a:pPr>
            <a:endParaRPr lang="en-US" sz="2000" i="1" dirty="0"/>
          </a:p>
          <a:p>
            <a:pPr marL="342900" indent="-342900">
              <a:lnSpc>
                <a:spcPct val="90000"/>
              </a:lnSpc>
              <a:buFont typeface="Arial" panose="020B0604020202020204" pitchFamily="34" charset="0"/>
              <a:buChar char="•"/>
            </a:pPr>
            <a:r>
              <a:rPr lang="en-US" sz="2000" i="1" dirty="0"/>
              <a:t>Hinderances faced : lack of superior </a:t>
            </a:r>
            <a:r>
              <a:rPr lang="en-US" sz="2000" i="1" dirty="0" err="1"/>
              <a:t>authrority</a:t>
            </a:r>
            <a:r>
              <a:rPr lang="en-US" sz="2000" i="1" dirty="0"/>
              <a:t>, distancing during crisis, dominance by the Superpowers, conflict of ideologies etc. </a:t>
            </a:r>
            <a:endParaRPr lang="en-US" sz="2000" dirty="0"/>
          </a:p>
          <a:p>
            <a:pPr marL="342900" indent="-342900">
              <a:lnSpc>
                <a:spcPct val="90000"/>
              </a:lnSpc>
              <a:buFont typeface="Arial" panose="020B0604020202020204" pitchFamily="34" charset="0"/>
              <a:buChar char="•"/>
            </a:pPr>
            <a:endParaRPr lang="en-US" sz="2400" dirty="0"/>
          </a:p>
          <a:p>
            <a:pPr marL="342900" indent="-342900">
              <a:lnSpc>
                <a:spcPct val="90000"/>
              </a:lnSpc>
              <a:buFont typeface="Arial" panose="020B0604020202020204" pitchFamily="34" charset="0"/>
              <a:buChar char="•"/>
            </a:pPr>
            <a:endParaRPr lang="en-US" sz="2400" dirty="0"/>
          </a:p>
        </p:txBody>
      </p:sp>
    </p:spTree>
    <p:extLst>
      <p:ext uri="{BB962C8B-B14F-4D97-AF65-F5344CB8AC3E}">
        <p14:creationId xmlns:p14="http://schemas.microsoft.com/office/powerpoint/2010/main" val="221589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59CA4A-6C39-4E3F-B471-F9942689857F}"/>
              </a:ext>
            </a:extLst>
          </p:cNvPr>
          <p:cNvSpPr/>
          <p:nvPr/>
        </p:nvSpPr>
        <p:spPr>
          <a:xfrm>
            <a:off x="4155774" y="2967335"/>
            <a:ext cx="3877280"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THANKYOU</a:t>
            </a:r>
          </a:p>
        </p:txBody>
      </p:sp>
      <p:sp>
        <p:nvSpPr>
          <p:cNvPr id="3" name="Rectangle 2">
            <a:extLst>
              <a:ext uri="{FF2B5EF4-FFF2-40B4-BE49-F238E27FC236}">
                <a16:creationId xmlns:a16="http://schemas.microsoft.com/office/drawing/2014/main" id="{4E50D55A-0CA9-461B-8C58-85F821EB3113}"/>
              </a:ext>
            </a:extLst>
          </p:cNvPr>
          <p:cNvSpPr/>
          <p:nvPr/>
        </p:nvSpPr>
        <p:spPr>
          <a:xfrm>
            <a:off x="4155775" y="2967335"/>
            <a:ext cx="3877279" cy="1754326"/>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THANKYOU</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 </a:t>
            </a:r>
            <a:r>
              <a:rPr lang="en-US" sz="2800" b="1" dirty="0">
                <a:ln w="9525">
                  <a:solidFill>
                    <a:schemeClr val="bg1"/>
                  </a:solidFill>
                  <a:prstDash val="solid"/>
                </a:ln>
                <a:effectLst>
                  <a:outerShdw blurRad="12700" dist="38100" dir="2700000" algn="tl" rotWithShape="0">
                    <a:schemeClr val="bg1">
                      <a:lumMod val="50000"/>
                    </a:schemeClr>
                  </a:outerShdw>
                </a:effectLst>
              </a:rPr>
              <a:t>Meenakshi Raju Nair </a:t>
            </a:r>
          </a:p>
        </p:txBody>
      </p:sp>
    </p:spTree>
    <p:extLst>
      <p:ext uri="{BB962C8B-B14F-4D97-AF65-F5344CB8AC3E}">
        <p14:creationId xmlns:p14="http://schemas.microsoft.com/office/powerpoint/2010/main" val="46502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F00001018.potx" id="{D19C2884-2C55-4C1A-A5C2-5D03FF1F35A4}" vid="{5F7A9C6A-558C-4654-B762-2F22BC904FAE}"/>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{5450F932-F883-406E-B2B2-809E4181CB65}tf02804846</Template>
  <TotalTime>52</TotalTime>
  <Words>579</Words>
  <Application>Microsoft Office PowerPoint</Application>
  <PresentationFormat>Custom</PresentationFormat>
  <Paragraphs>50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Comic Sans MS</vt:lpstr>
      <vt:lpstr>Consolas</vt:lpstr>
      <vt:lpstr>Corbel</vt:lpstr>
      <vt:lpstr>Courier New</vt:lpstr>
      <vt:lpstr>Chalkboard 16x9</vt:lpstr>
      <vt:lpstr>INTRODUCATION TO PUBLIC INTERNATIONAL LAW </vt:lpstr>
      <vt:lpstr>WHAT IS LAW?</vt:lpstr>
      <vt:lpstr>TYPES OF LAW- </vt:lpstr>
      <vt:lpstr>HISTORY AND ORIGIN </vt:lpstr>
      <vt:lpstr>DEVELOPMENT OF INTERNATIONAL LAW</vt:lpstr>
      <vt:lpstr>Development of International Law</vt:lpstr>
      <vt:lpstr>International Law: Today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INTRODUCATION TO PUBLIC INTERNATIONAL LAW</dc:title>
  <dc:creator>Madhav Raju Nair</dc:creator>
  <cp:lastModifiedBy>Madhav Raju Nair</cp:lastModifiedBy>
  <cp:revision>12</cp:revision>
  <dcterms:created xsi:type="dcterms:W3CDTF">2020-06-17T15:39:21Z</dcterms:created>
  <dcterms:modified xsi:type="dcterms:W3CDTF">2020-06-17T16:31:58Z</dcterms:modified>
</cp:coreProperties>
</file>