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63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B33AE71-1CE5-4D70-8E2D-1AA432A71B59}" type="datetimeFigureOut">
              <a:rPr lang="en-US" smtClean="0"/>
              <a:t>06/06/2018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F86D718-B1A7-49C5-803C-136BD2C910C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33AE71-1CE5-4D70-8E2D-1AA432A71B59}" type="datetimeFigureOut">
              <a:rPr lang="en-US" smtClean="0"/>
              <a:t>06/06/2018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6D718-B1A7-49C5-803C-136BD2C910C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B33AE71-1CE5-4D70-8E2D-1AA432A71B59}" type="datetimeFigureOut">
              <a:rPr lang="en-US" smtClean="0"/>
              <a:t>06/06/2018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6D718-B1A7-49C5-803C-136BD2C910C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B33AE71-1CE5-4D70-8E2D-1AA432A71B59}" type="datetimeFigureOut">
              <a:rPr lang="en-US" smtClean="0"/>
              <a:t>06/06/2018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86D718-B1A7-49C5-803C-136BD2C910C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B33AE71-1CE5-4D70-8E2D-1AA432A71B59}" type="datetimeFigureOut">
              <a:rPr lang="en-US" smtClean="0"/>
              <a:t>06/06/2018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86D718-B1A7-49C5-803C-136BD2C910C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9B33AE71-1CE5-4D70-8E2D-1AA432A71B59}" type="datetimeFigureOut">
              <a:rPr lang="en-US" smtClean="0"/>
              <a:t>06/06/2018</a:t>
            </a:fld>
            <a:endParaRPr lang="en-US"/>
          </a:p>
        </p:txBody>
      </p:sp>
      <p:sp>
        <p:nvSpPr>
          <p:cNvPr id="8" name="Slide Number Placeholder 7"/>
          <p:cNvSpPr>
            <a:spLocks noGrp="1"/>
          </p:cNvSpPr>
          <p:nvPr>
            <p:ph type="sldNum" sz="quarter" idx="11"/>
          </p:nvPr>
        </p:nvSpPr>
        <p:spPr/>
        <p:txBody>
          <a:bodyPr/>
          <a:lstStyle/>
          <a:p>
            <a:fld id="{8F86D718-B1A7-49C5-803C-136BD2C910C8}"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33AE71-1CE5-4D70-8E2D-1AA432A71B59}" type="datetimeFigureOut">
              <a:rPr lang="en-US" smtClean="0"/>
              <a:t>06/06/2018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86D718-B1A7-49C5-803C-136BD2C910C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B33AE71-1CE5-4D70-8E2D-1AA432A71B59}" type="datetimeFigureOut">
              <a:rPr lang="en-US" smtClean="0"/>
              <a:t>06/06/2018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8F86D718-B1A7-49C5-803C-136BD2C910C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9B33AE71-1CE5-4D70-8E2D-1AA432A71B59}" type="datetimeFigureOut">
              <a:rPr lang="en-US" smtClean="0"/>
              <a:t>06/06/2018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86D718-B1A7-49C5-803C-136BD2C910C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33AE71-1CE5-4D70-8E2D-1AA432A71B59}" type="datetimeFigureOut">
              <a:rPr lang="en-US" smtClean="0"/>
              <a:t>06/06/2018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6D718-B1A7-49C5-803C-136BD2C910C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33AE71-1CE5-4D70-8E2D-1AA432A71B59}" type="datetimeFigureOut">
              <a:rPr lang="en-US" smtClean="0"/>
              <a:t>06/06/2018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6D718-B1A7-49C5-803C-136BD2C910C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9B33AE71-1CE5-4D70-8E2D-1AA432A71B59}" type="datetimeFigureOut">
              <a:rPr lang="en-US" smtClean="0"/>
              <a:t>06/06/2018</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8F86D718-B1A7-49C5-803C-136BD2C910C8}"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010400" cy="6478697"/>
          </a:xfrm>
          <a:prstGeom prst="rect">
            <a:avLst/>
          </a:prstGeom>
          <a:noFill/>
        </p:spPr>
        <p:txBody>
          <a:bodyPr wrap="square" rtlCol="0">
            <a:spAutoFit/>
          </a:bodyPr>
          <a:lstStyle/>
          <a:p>
            <a:r>
              <a:rPr lang="en-US" sz="1900" dirty="0" smtClean="0"/>
              <a:t>                   THE TRANSFER OF PROPERTY ACT,1882</a:t>
            </a:r>
          </a:p>
          <a:p>
            <a:endParaRPr lang="en-US" dirty="0"/>
          </a:p>
          <a:p>
            <a:endParaRPr lang="en-US" dirty="0" smtClean="0"/>
          </a:p>
          <a:p>
            <a:r>
              <a:rPr lang="en-US" dirty="0" smtClean="0"/>
              <a:t>#     The Preamble to the Transfer of property Act,1882, lays down                that it is an act to define and amend the law relating to the transfer               of property by act of parties (i.e., not by operation of law).</a:t>
            </a:r>
          </a:p>
          <a:p>
            <a:endParaRPr lang="en-US" dirty="0"/>
          </a:p>
          <a:p>
            <a:r>
              <a:rPr lang="en-US" dirty="0" smtClean="0"/>
              <a:t>#     The Act came into force on 1</a:t>
            </a:r>
            <a:r>
              <a:rPr lang="en-US" baseline="30000" dirty="0" smtClean="0"/>
              <a:t>st</a:t>
            </a:r>
            <a:r>
              <a:rPr lang="en-US" dirty="0" smtClean="0"/>
              <a:t> July, 1882.</a:t>
            </a:r>
          </a:p>
          <a:p>
            <a:r>
              <a:rPr lang="en-US" dirty="0"/>
              <a:t> </a:t>
            </a:r>
            <a:endParaRPr lang="en-US" dirty="0" smtClean="0"/>
          </a:p>
          <a:p>
            <a:r>
              <a:rPr lang="en-US" dirty="0" smtClean="0"/>
              <a:t>#      The chief object of the Transfer of Property Act are :- </a:t>
            </a:r>
          </a:p>
          <a:p>
            <a:endParaRPr lang="en-US" dirty="0" smtClean="0"/>
          </a:p>
          <a:p>
            <a:r>
              <a:rPr lang="en-US" dirty="0" smtClean="0"/>
              <a:t>        1) to bring the rule which regulate the transmission of property                                                 between living persons into harmony with the rules affecting its devolution upon death, and thus to furnish the complement to the work commenced in farming the law of intestate and testamentary succession.</a:t>
            </a:r>
          </a:p>
          <a:p>
            <a:endParaRPr lang="en-US" dirty="0" smtClean="0"/>
          </a:p>
          <a:p>
            <a:r>
              <a:rPr lang="en-US" dirty="0" smtClean="0"/>
              <a:t>        2) to complete the code of Contract law, so far as it relates to immovable property.</a:t>
            </a:r>
          </a:p>
          <a:p>
            <a:endParaRPr lang="en-US" dirty="0" smtClean="0"/>
          </a:p>
          <a:p>
            <a:endParaRPr lang="en-US" dirty="0"/>
          </a:p>
          <a:p>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991600" cy="5909310"/>
          </a:xfrm>
          <a:prstGeom prst="rect">
            <a:avLst/>
          </a:prstGeom>
          <a:noFill/>
        </p:spPr>
        <p:txBody>
          <a:bodyPr wrap="square" rtlCol="0">
            <a:spAutoFit/>
          </a:bodyPr>
          <a:lstStyle/>
          <a:p>
            <a:r>
              <a:rPr lang="en-US" dirty="0" smtClean="0"/>
              <a:t>#   Scope of the Act  :-</a:t>
            </a:r>
          </a:p>
          <a:p>
            <a:r>
              <a:rPr lang="en-US" dirty="0" smtClean="0"/>
              <a:t>     The Act is limited to the transfer of property by act of parties.</a:t>
            </a:r>
          </a:p>
          <a:p>
            <a:endParaRPr lang="en-US" dirty="0" smtClean="0"/>
          </a:p>
          <a:p>
            <a:pPr algn="ctr"/>
            <a:r>
              <a:rPr lang="en-US" dirty="0" smtClean="0"/>
              <a:t>TRANSFER</a:t>
            </a:r>
          </a:p>
          <a:p>
            <a:pPr algn="ctr"/>
            <a:endParaRPr lang="en-US" dirty="0" smtClean="0"/>
          </a:p>
          <a:p>
            <a:pPr algn="just"/>
            <a:r>
              <a:rPr lang="en-US" dirty="0" smtClean="0"/>
              <a:t>BY ACT OF PARTIES                                            BY OPERATION OF LAW</a:t>
            </a:r>
          </a:p>
          <a:p>
            <a:pPr algn="just"/>
            <a:endParaRPr lang="en-US" dirty="0"/>
          </a:p>
          <a:p>
            <a:pPr algn="just"/>
            <a:endParaRPr lang="en-US" dirty="0" smtClean="0"/>
          </a:p>
          <a:p>
            <a:pPr algn="just"/>
            <a:r>
              <a:rPr lang="en-US" dirty="0" smtClean="0"/>
              <a:t>Testamentary </a:t>
            </a:r>
            <a:r>
              <a:rPr lang="en-US" sz="1200" dirty="0" smtClean="0"/>
              <a:t>(Indian Succession Act)                                                        </a:t>
            </a:r>
            <a:r>
              <a:rPr lang="en-US" dirty="0" smtClean="0"/>
              <a:t>INTER VIVOS </a:t>
            </a:r>
            <a:r>
              <a:rPr lang="en-US" sz="1200" dirty="0" smtClean="0"/>
              <a:t>( T. P.  Act )</a:t>
            </a:r>
          </a:p>
          <a:p>
            <a:pPr algn="just"/>
            <a:r>
              <a:rPr lang="en-US" sz="1200" dirty="0"/>
              <a:t> </a:t>
            </a:r>
            <a:r>
              <a:rPr lang="en-US" sz="1200" dirty="0" smtClean="0"/>
              <a:t>                                                                                                                                                                                                                                   </a:t>
            </a:r>
          </a:p>
          <a:p>
            <a:pPr algn="just"/>
            <a:endParaRPr lang="en-US" sz="1200" dirty="0"/>
          </a:p>
          <a:p>
            <a:pPr algn="just"/>
            <a:endParaRPr lang="en-US" sz="1200" dirty="0" smtClean="0"/>
          </a:p>
          <a:p>
            <a:pPr algn="just"/>
            <a:endParaRPr lang="en-US" sz="1200" dirty="0"/>
          </a:p>
          <a:p>
            <a:pPr algn="just"/>
            <a:endParaRPr lang="en-US" sz="1200" dirty="0" smtClean="0"/>
          </a:p>
          <a:p>
            <a:pPr algn="just"/>
            <a:r>
              <a:rPr lang="en-US" sz="1200" dirty="0"/>
              <a:t> </a:t>
            </a:r>
            <a:r>
              <a:rPr lang="en-US" sz="1200" dirty="0" smtClean="0"/>
              <a:t>                                                 Transfer of Property whether Movable or Immovable                 Transfer of </a:t>
            </a:r>
            <a:r>
              <a:rPr lang="en-US" sz="1200" dirty="0"/>
              <a:t>I</a:t>
            </a:r>
            <a:r>
              <a:rPr lang="en-US" sz="1200" dirty="0" smtClean="0"/>
              <a:t>mmovable Property                                    </a:t>
            </a:r>
          </a:p>
          <a:p>
            <a:pPr algn="just"/>
            <a:endParaRPr lang="en-US" sz="1200" dirty="0"/>
          </a:p>
          <a:p>
            <a:pPr algn="just"/>
            <a:endParaRPr lang="en-US" sz="1200" dirty="0" smtClean="0"/>
          </a:p>
          <a:p>
            <a:pPr algn="just"/>
            <a:endParaRPr lang="en-US" sz="1200" dirty="0"/>
          </a:p>
          <a:p>
            <a:pPr algn="just"/>
            <a:endParaRPr lang="en-US" sz="1200" dirty="0" smtClean="0"/>
          </a:p>
          <a:p>
            <a:pPr algn="just"/>
            <a:endParaRPr lang="en-US" sz="1200" dirty="0"/>
          </a:p>
          <a:p>
            <a:pPr algn="just"/>
            <a:endParaRPr lang="en-US" sz="1200" dirty="0" smtClean="0"/>
          </a:p>
          <a:p>
            <a:pPr algn="just"/>
            <a:endParaRPr lang="en-US" sz="1200" dirty="0"/>
          </a:p>
          <a:p>
            <a:pPr algn="just"/>
            <a:r>
              <a:rPr lang="en-US" sz="1200" dirty="0" smtClean="0"/>
              <a:t>Sale            Mortgages             Leases               Exchange                   Gifts                Actionable Claims    </a:t>
            </a:r>
          </a:p>
          <a:p>
            <a:pPr algn="just"/>
            <a:r>
              <a:rPr lang="en-US" sz="1200" dirty="0"/>
              <a:t> </a:t>
            </a:r>
            <a:r>
              <a:rPr lang="en-US" sz="1200" dirty="0" smtClean="0"/>
              <a:t>                         &amp;  </a:t>
            </a:r>
          </a:p>
          <a:p>
            <a:pPr algn="just"/>
            <a:r>
              <a:rPr lang="en-US" sz="1200" dirty="0"/>
              <a:t> </a:t>
            </a:r>
            <a:r>
              <a:rPr lang="en-US" sz="1200" dirty="0" smtClean="0"/>
              <a:t>                   Charges</a:t>
            </a:r>
          </a:p>
          <a:p>
            <a:pPr algn="just"/>
            <a:r>
              <a:rPr lang="en-US" sz="1200" dirty="0"/>
              <a:t> </a:t>
            </a:r>
            <a:r>
              <a:rPr lang="en-US" sz="1200" dirty="0" smtClean="0"/>
              <a:t>                   </a:t>
            </a:r>
          </a:p>
          <a:p>
            <a:pPr algn="just"/>
            <a:r>
              <a:rPr lang="en-US" sz="1200" dirty="0"/>
              <a:t> </a:t>
            </a:r>
            <a:r>
              <a:rPr lang="en-US" sz="1200" dirty="0" smtClean="0"/>
              <a:t>                                                  </a:t>
            </a:r>
            <a:endParaRPr lang="en-US" sz="1200" dirty="0"/>
          </a:p>
        </p:txBody>
      </p:sp>
      <p:sp>
        <p:nvSpPr>
          <p:cNvPr id="3" name="Down Arrow 2"/>
          <p:cNvSpPr/>
          <p:nvPr/>
        </p:nvSpPr>
        <p:spPr>
          <a:xfrm>
            <a:off x="1371600" y="2133600"/>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own Arrow 3"/>
          <p:cNvSpPr/>
          <p:nvPr/>
        </p:nvSpPr>
        <p:spPr>
          <a:xfrm>
            <a:off x="6705600" y="2133600"/>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1524000" y="1524000"/>
            <a:ext cx="5181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1409700" y="15621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6591300" y="1562100"/>
            <a:ext cx="228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2" name="Down Arrow 21"/>
          <p:cNvSpPr/>
          <p:nvPr/>
        </p:nvSpPr>
        <p:spPr>
          <a:xfrm>
            <a:off x="6781800" y="2895600"/>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p:nvCxnSpPr>
        <p:spPr>
          <a:xfrm>
            <a:off x="4114800" y="3352800"/>
            <a:ext cx="449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8496300" y="34671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4000500" y="34671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04800" y="4724400"/>
            <a:ext cx="84582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33" name="Down Arrow 32"/>
          <p:cNvSpPr/>
          <p:nvPr/>
        </p:nvSpPr>
        <p:spPr>
          <a:xfrm>
            <a:off x="304800" y="4724400"/>
            <a:ext cx="762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Down Arrow 33"/>
          <p:cNvSpPr/>
          <p:nvPr/>
        </p:nvSpPr>
        <p:spPr>
          <a:xfrm>
            <a:off x="1447800" y="4724400"/>
            <a:ext cx="762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Down Arrow 34"/>
          <p:cNvSpPr/>
          <p:nvPr/>
        </p:nvSpPr>
        <p:spPr>
          <a:xfrm>
            <a:off x="2667000" y="4724400"/>
            <a:ext cx="762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Down Arrow 36"/>
          <p:cNvSpPr/>
          <p:nvPr/>
        </p:nvSpPr>
        <p:spPr>
          <a:xfrm>
            <a:off x="3810000" y="4724400"/>
            <a:ext cx="762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Down Arrow 37"/>
          <p:cNvSpPr/>
          <p:nvPr/>
        </p:nvSpPr>
        <p:spPr>
          <a:xfrm>
            <a:off x="5029200" y="4724400"/>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Down Arrow 38"/>
          <p:cNvSpPr/>
          <p:nvPr/>
        </p:nvSpPr>
        <p:spPr>
          <a:xfrm>
            <a:off x="6248400" y="4724400"/>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Down Arrow 39"/>
          <p:cNvSpPr/>
          <p:nvPr/>
        </p:nvSpPr>
        <p:spPr>
          <a:xfrm>
            <a:off x="7010400" y="3962400"/>
            <a:ext cx="1524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81000"/>
            <a:ext cx="8153400" cy="6463308"/>
          </a:xfrm>
          <a:prstGeom prst="rect">
            <a:avLst/>
          </a:prstGeom>
          <a:noFill/>
        </p:spPr>
        <p:txBody>
          <a:bodyPr wrap="square" rtlCol="0">
            <a:spAutoFit/>
          </a:bodyPr>
          <a:lstStyle/>
          <a:p>
            <a:r>
              <a:rPr lang="en-US" dirty="0" smtClean="0"/>
              <a:t>#     Application of the Act :- </a:t>
            </a:r>
          </a:p>
          <a:p>
            <a:r>
              <a:rPr lang="en-US" dirty="0"/>
              <a:t> </a:t>
            </a:r>
            <a:r>
              <a:rPr lang="en-US" dirty="0" smtClean="0"/>
              <a:t>      The Act now applies to the whole of India, including the state of                                      Maharashtra and Gujarat.</a:t>
            </a:r>
          </a:p>
          <a:p>
            <a:endParaRPr lang="en-US" dirty="0"/>
          </a:p>
          <a:p>
            <a:endParaRPr lang="en-US" dirty="0" smtClean="0"/>
          </a:p>
          <a:p>
            <a:r>
              <a:rPr lang="en-US" dirty="0" smtClean="0"/>
              <a:t>#      Definition :- </a:t>
            </a:r>
            <a:endParaRPr lang="en-US" dirty="0"/>
          </a:p>
          <a:p>
            <a:r>
              <a:rPr lang="en-US" dirty="0" smtClean="0"/>
              <a:t>     </a:t>
            </a:r>
          </a:p>
          <a:p>
            <a:pPr marL="342900" indent="-342900">
              <a:buAutoNum type="arabicParenR"/>
            </a:pPr>
            <a:r>
              <a:rPr lang="en-US" dirty="0" smtClean="0"/>
              <a:t>Immovable Property (s.3)</a:t>
            </a:r>
          </a:p>
          <a:p>
            <a:pPr marL="342900" indent="-342900"/>
            <a:r>
              <a:rPr lang="en-US" dirty="0"/>
              <a:t> </a:t>
            </a:r>
            <a:r>
              <a:rPr lang="en-US" dirty="0" smtClean="0"/>
              <a:t>     Immovable property does not include  I )  Standing Timber</a:t>
            </a:r>
          </a:p>
          <a:p>
            <a:pPr marL="342900" indent="-342900"/>
            <a:r>
              <a:rPr lang="en-US" dirty="0"/>
              <a:t> </a:t>
            </a:r>
            <a:r>
              <a:rPr lang="en-US" dirty="0" smtClean="0"/>
              <a:t>                                                                  II)  Growing Crops</a:t>
            </a:r>
          </a:p>
          <a:p>
            <a:pPr marL="342900" indent="-342900"/>
            <a:r>
              <a:rPr lang="en-US" dirty="0"/>
              <a:t> </a:t>
            </a:r>
            <a:r>
              <a:rPr lang="en-US" dirty="0" smtClean="0"/>
              <a:t>                                                                 III)  Grass.</a:t>
            </a:r>
          </a:p>
          <a:p>
            <a:pPr marL="342900" indent="-342900"/>
            <a:endParaRPr lang="en-US" dirty="0"/>
          </a:p>
          <a:p>
            <a:pPr marL="342900" indent="-342900">
              <a:buAutoNum type="arabicParenR" startAt="2"/>
            </a:pPr>
            <a:r>
              <a:rPr lang="en-US" dirty="0" smtClean="0"/>
              <a:t>Movable Property  </a:t>
            </a:r>
          </a:p>
          <a:p>
            <a:pPr marL="342900" indent="-342900"/>
            <a:r>
              <a:rPr lang="en-US" dirty="0" smtClean="0"/>
              <a:t>      All property which is not immovable property.</a:t>
            </a:r>
          </a:p>
          <a:p>
            <a:pPr marL="342900" indent="-342900"/>
            <a:endParaRPr lang="en-US" dirty="0"/>
          </a:p>
          <a:p>
            <a:pPr marL="342900" indent="-342900"/>
            <a:endParaRPr lang="en-US" dirty="0" smtClean="0"/>
          </a:p>
          <a:p>
            <a:pPr marL="342900" indent="-342900">
              <a:buAutoNum type="arabicParenR" startAt="3"/>
            </a:pPr>
            <a:r>
              <a:rPr lang="en-US" dirty="0" smtClean="0"/>
              <a:t>Instrument </a:t>
            </a:r>
          </a:p>
          <a:p>
            <a:pPr marL="342900" indent="-342900"/>
            <a:r>
              <a:rPr lang="en-US" dirty="0" smtClean="0"/>
              <a:t>      Instrument means a non-testamentary instrument.</a:t>
            </a:r>
          </a:p>
          <a:p>
            <a:pPr marL="342900" indent="-342900"/>
            <a:endParaRPr lang="en-US" dirty="0"/>
          </a:p>
          <a:p>
            <a:pPr marL="342900" indent="-342900"/>
            <a:endParaRPr lang="en-US" dirty="0" smtClean="0"/>
          </a:p>
          <a:p>
            <a:pPr marL="342900" indent="-342900">
              <a:buAutoNum type="arabicParenR" startAt="4"/>
            </a:pPr>
            <a:r>
              <a:rPr lang="en-US" dirty="0" smtClean="0"/>
              <a:t>Attested</a:t>
            </a:r>
          </a:p>
          <a:p>
            <a:pPr marL="342900" indent="-342900"/>
            <a:r>
              <a:rPr lang="en-US" dirty="0"/>
              <a:t> </a:t>
            </a:r>
            <a:r>
              <a:rPr lang="en-US" dirty="0" smtClean="0"/>
              <a:t>     Attested, in relation to an instrument, means attested by two or more witnesses.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686800" cy="5355312"/>
          </a:xfrm>
          <a:prstGeom prst="rect">
            <a:avLst/>
          </a:prstGeom>
          <a:noFill/>
        </p:spPr>
        <p:txBody>
          <a:bodyPr wrap="square" rtlCol="0">
            <a:spAutoFit/>
          </a:bodyPr>
          <a:lstStyle/>
          <a:p>
            <a:pPr marL="342900" indent="-342900">
              <a:buAutoNum type="arabicParenR" startAt="5"/>
            </a:pPr>
            <a:r>
              <a:rPr lang="en-US" dirty="0" smtClean="0"/>
              <a:t>Notice </a:t>
            </a:r>
          </a:p>
          <a:p>
            <a:pPr marL="342900" indent="-342900"/>
            <a:r>
              <a:rPr lang="en-US" dirty="0"/>
              <a:t> </a:t>
            </a:r>
            <a:r>
              <a:rPr lang="en-US" dirty="0" smtClean="0"/>
              <a:t>     A person is said to have notice of fact  -</a:t>
            </a:r>
          </a:p>
          <a:p>
            <a:pPr marL="342900" indent="-342900"/>
            <a:r>
              <a:rPr lang="en-US" dirty="0"/>
              <a:t> </a:t>
            </a:r>
            <a:r>
              <a:rPr lang="en-US" dirty="0" smtClean="0"/>
              <a:t>     I)  When he actually knows that fact</a:t>
            </a:r>
          </a:p>
          <a:p>
            <a:pPr marL="342900" indent="-342900"/>
            <a:r>
              <a:rPr lang="en-US" dirty="0"/>
              <a:t> </a:t>
            </a:r>
            <a:r>
              <a:rPr lang="en-US" dirty="0" smtClean="0"/>
              <a:t>    II)  When, but for –</a:t>
            </a:r>
          </a:p>
          <a:p>
            <a:pPr marL="342900" indent="-342900"/>
            <a:r>
              <a:rPr lang="en-US" dirty="0"/>
              <a:t> </a:t>
            </a:r>
            <a:r>
              <a:rPr lang="en-US" dirty="0" smtClean="0"/>
              <a:t>          a)  willful abstention from an enquiry or search which he ought to have  made</a:t>
            </a:r>
          </a:p>
          <a:p>
            <a:pPr marL="342900" indent="-342900"/>
            <a:r>
              <a:rPr lang="en-US" dirty="0"/>
              <a:t> </a:t>
            </a:r>
            <a:r>
              <a:rPr lang="en-US" dirty="0" smtClean="0"/>
              <a:t>               or</a:t>
            </a:r>
          </a:p>
          <a:p>
            <a:pPr marL="342900" indent="-342900"/>
            <a:r>
              <a:rPr lang="en-US" dirty="0"/>
              <a:t> </a:t>
            </a:r>
            <a:r>
              <a:rPr lang="en-US" dirty="0" smtClean="0"/>
              <a:t>           b)  gross negligence</a:t>
            </a:r>
          </a:p>
          <a:p>
            <a:pPr marL="342900" indent="-342900" algn="ctr"/>
            <a:endParaRPr lang="en-US" dirty="0" smtClean="0"/>
          </a:p>
          <a:p>
            <a:pPr marL="342900" indent="-342900" algn="ctr"/>
            <a:endParaRPr lang="en-US" dirty="0"/>
          </a:p>
          <a:p>
            <a:pPr marL="342900" indent="-342900" algn="ctr"/>
            <a:r>
              <a:rPr lang="en-US" dirty="0" smtClean="0"/>
              <a:t>NOTICE </a:t>
            </a:r>
          </a:p>
          <a:p>
            <a:pPr marL="342900" indent="-342900" algn="ctr"/>
            <a:endParaRPr lang="en-US" dirty="0" smtClean="0"/>
          </a:p>
          <a:p>
            <a:pPr marL="342900" indent="-342900" algn="r"/>
            <a:r>
              <a:rPr lang="en-US" dirty="0" smtClean="0"/>
              <a:t>ACTUAL NOTICE                                                     CONSTRUCTIVE NOTICE</a:t>
            </a:r>
          </a:p>
          <a:p>
            <a:pPr marL="342900" indent="-342900" algn="r"/>
            <a:endParaRPr lang="en-US" dirty="0" smtClean="0"/>
          </a:p>
          <a:p>
            <a:pPr marL="342900" indent="-342900" algn="r"/>
            <a:endParaRPr lang="en-US" dirty="0"/>
          </a:p>
          <a:p>
            <a:pPr marL="342900" indent="-342900" algn="r"/>
            <a:endParaRPr lang="en-US" dirty="0" smtClean="0"/>
          </a:p>
          <a:p>
            <a:pPr marL="342900" indent="-342900" algn="r"/>
            <a:endParaRPr lang="en-US" dirty="0"/>
          </a:p>
          <a:p>
            <a:pPr marL="342900" indent="-342900"/>
            <a:r>
              <a:rPr lang="en-US" dirty="0" smtClean="0"/>
              <a:t>              REGISTRATION                   POSSESSION                 NOTICE TO AGENT</a:t>
            </a:r>
          </a:p>
          <a:p>
            <a:pPr marL="342900" indent="-342900" algn="r"/>
            <a:endParaRPr lang="en-US" dirty="0"/>
          </a:p>
          <a:p>
            <a:pPr marL="342900" indent="-342900" algn="r"/>
            <a:r>
              <a:rPr lang="en-US" dirty="0" smtClean="0"/>
              <a:t> </a:t>
            </a:r>
            <a:endParaRPr lang="en-US" dirty="0"/>
          </a:p>
        </p:txBody>
      </p:sp>
      <p:cxnSp>
        <p:nvCxnSpPr>
          <p:cNvPr id="4" name="Straight Connector 3"/>
          <p:cNvCxnSpPr/>
          <p:nvPr/>
        </p:nvCxnSpPr>
        <p:spPr>
          <a:xfrm>
            <a:off x="1905000" y="3276600"/>
            <a:ext cx="5257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5400000">
            <a:off x="1866900" y="3314700"/>
            <a:ext cx="76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7086600" y="3352800"/>
            <a:ext cx="15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362200" y="4343400"/>
            <a:ext cx="541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6858000" y="40386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2209800" y="44958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4724400" y="44958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7620000" y="4495800"/>
            <a:ext cx="304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304800"/>
            <a:ext cx="8534400" cy="4524315"/>
          </a:xfrm>
          <a:prstGeom prst="rect">
            <a:avLst/>
          </a:prstGeom>
          <a:noFill/>
        </p:spPr>
        <p:txBody>
          <a:bodyPr wrap="square" rtlCol="0">
            <a:spAutoFit/>
          </a:bodyPr>
          <a:lstStyle/>
          <a:p>
            <a:r>
              <a:rPr lang="en-US" dirty="0" smtClean="0"/>
              <a:t>#     Transfer of property (s.5)</a:t>
            </a:r>
          </a:p>
          <a:p>
            <a:r>
              <a:rPr lang="en-US" dirty="0"/>
              <a:t> </a:t>
            </a:r>
            <a:r>
              <a:rPr lang="en-US" dirty="0" smtClean="0"/>
              <a:t>       Any act by which a living person conveys property, in present or in future, to-</a:t>
            </a:r>
          </a:p>
          <a:p>
            <a:r>
              <a:rPr lang="en-US" dirty="0"/>
              <a:t> </a:t>
            </a:r>
            <a:r>
              <a:rPr lang="en-US" dirty="0" smtClean="0"/>
              <a:t>       I)   one or more other living person</a:t>
            </a:r>
          </a:p>
          <a:p>
            <a:r>
              <a:rPr lang="en-US" dirty="0"/>
              <a:t> </a:t>
            </a:r>
            <a:r>
              <a:rPr lang="en-US" dirty="0" smtClean="0"/>
              <a:t>      II)   himself</a:t>
            </a:r>
          </a:p>
          <a:p>
            <a:r>
              <a:rPr lang="en-US" dirty="0"/>
              <a:t> </a:t>
            </a:r>
            <a:r>
              <a:rPr lang="en-US" dirty="0" smtClean="0"/>
              <a:t>     III)   himself and one or more other living persons.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algn="ctr"/>
            <a:r>
              <a:rPr lang="en-US" sz="5400" dirty="0" smtClean="0"/>
              <a:t>THANK YOU</a:t>
            </a:r>
            <a:endParaRPr lang="en-US" sz="5400" dirty="0"/>
          </a:p>
        </p:txBody>
      </p:sp>
    </p:spTree>
  </p:cSld>
  <p:clrMapOvr>
    <a:masterClrMapping/>
  </p:clrMapOvr>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129</TotalTime>
  <Words>418</Words>
  <Application>Microsoft Office PowerPoint</Application>
  <PresentationFormat>On-screen Show (4:3)</PresentationFormat>
  <Paragraphs>95</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Technic</vt:lpstr>
      <vt:lpstr>Slide 1</vt:lpstr>
      <vt:lpstr>Slide 2</vt:lpstr>
      <vt:lpstr>Slide 3</vt:lpstr>
      <vt:lpstr>Slide 4</vt:lpstr>
      <vt:lpstr>Slide 5</vt:lpstr>
    </vt:vector>
  </TitlesOfParts>
  <Company>jh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kjh</dc:creator>
  <cp:lastModifiedBy>kjh</cp:lastModifiedBy>
  <cp:revision>12</cp:revision>
  <dcterms:created xsi:type="dcterms:W3CDTF">2018-06-06T08:54:04Z</dcterms:created>
  <dcterms:modified xsi:type="dcterms:W3CDTF">2018-06-06T11:03:39Z</dcterms:modified>
</cp:coreProperties>
</file>