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lstStyle/>
          <a:p>
            <a:r>
              <a:rPr lang="en-US" sz="4000" b="1" dirty="0" smtClean="0">
                <a:solidFill>
                  <a:schemeClr val="tx1"/>
                </a:solidFill>
              </a:rPr>
              <a:t>Presentation </a:t>
            </a:r>
          </a:p>
          <a:p>
            <a:endParaRPr lang="en-US" dirty="0" smtClean="0">
              <a:solidFill>
                <a:schemeClr val="tx1"/>
              </a:solidFill>
            </a:endParaRPr>
          </a:p>
          <a:p>
            <a:r>
              <a:rPr lang="en-US" dirty="0" smtClean="0">
                <a:solidFill>
                  <a:schemeClr val="tx1"/>
                </a:solidFill>
              </a:rPr>
              <a:t>On</a:t>
            </a:r>
          </a:p>
          <a:p>
            <a:endParaRPr lang="en-US" dirty="0" smtClean="0">
              <a:solidFill>
                <a:schemeClr val="tx1"/>
              </a:solidFill>
            </a:endParaRPr>
          </a:p>
          <a:p>
            <a:r>
              <a:rPr lang="en-US" i="1" u="sng" dirty="0" smtClean="0">
                <a:solidFill>
                  <a:schemeClr val="tx1"/>
                </a:solidFill>
              </a:rPr>
              <a:t>Contempt of court</a:t>
            </a:r>
          </a:p>
          <a:p>
            <a:endParaRPr lang="en-US" dirty="0" smtClean="0">
              <a:solidFill>
                <a:schemeClr val="tx1"/>
              </a:solidFill>
            </a:endParaRPr>
          </a:p>
          <a:p>
            <a:endParaRPr lang="en-US" dirty="0" smtClean="0">
              <a:solidFill>
                <a:schemeClr val="tx1"/>
              </a:solidFill>
            </a:endParaRPr>
          </a:p>
          <a:p>
            <a:r>
              <a:rPr lang="en-US" u="sng" dirty="0" smtClean="0">
                <a:solidFill>
                  <a:schemeClr val="tx1"/>
                </a:solidFill>
              </a:rPr>
              <a:t>Submitted to</a:t>
            </a:r>
            <a:r>
              <a:rPr lang="en-US" dirty="0" smtClean="0">
                <a:solidFill>
                  <a:schemeClr val="tx1"/>
                </a:solidFill>
              </a:rPr>
              <a:t>                                             </a:t>
            </a:r>
            <a:r>
              <a:rPr lang="en-US" u="sng" dirty="0" smtClean="0">
                <a:solidFill>
                  <a:schemeClr val="tx1"/>
                </a:solidFill>
              </a:rPr>
              <a:t>submitted by </a:t>
            </a:r>
          </a:p>
          <a:p>
            <a:pPr algn="l"/>
            <a:r>
              <a:rPr lang="en-US" dirty="0" smtClean="0">
                <a:solidFill>
                  <a:schemeClr val="tx1"/>
                </a:solidFill>
              </a:rPr>
              <a:t>   Mrs. </a:t>
            </a:r>
            <a:r>
              <a:rPr lang="en-US" dirty="0" err="1" smtClean="0">
                <a:solidFill>
                  <a:schemeClr val="tx1"/>
                </a:solidFill>
              </a:rPr>
              <a:t>Puja</a:t>
            </a:r>
            <a:r>
              <a:rPr lang="en-US" dirty="0" smtClean="0">
                <a:solidFill>
                  <a:schemeClr val="tx1"/>
                </a:solidFill>
              </a:rPr>
              <a:t> Pau                               </a:t>
            </a:r>
            <a:r>
              <a:rPr lang="en-US" dirty="0" err="1" smtClean="0">
                <a:solidFill>
                  <a:schemeClr val="tx1"/>
                </a:solidFill>
              </a:rPr>
              <a:t>Rituraj</a:t>
            </a:r>
            <a:r>
              <a:rPr lang="en-US" dirty="0" smtClean="0">
                <a:solidFill>
                  <a:schemeClr val="tx1"/>
                </a:solidFill>
              </a:rPr>
              <a:t> Singh </a:t>
            </a:r>
            <a:r>
              <a:rPr lang="en-US" dirty="0" err="1" smtClean="0">
                <a:solidFill>
                  <a:schemeClr val="tx1"/>
                </a:solidFill>
              </a:rPr>
              <a:t>Rathore</a:t>
            </a:r>
            <a:endParaRPr lang="en-US" dirty="0" smtClean="0">
              <a:solidFill>
                <a:schemeClr val="tx1"/>
              </a:solidFill>
            </a:endParaRPr>
          </a:p>
          <a:p>
            <a:pPr algn="l"/>
            <a:r>
              <a:rPr lang="en-US" dirty="0" smtClean="0">
                <a:solidFill>
                  <a:schemeClr val="tx1"/>
                </a:solidFill>
              </a:rPr>
              <a:t> </a:t>
            </a:r>
            <a:r>
              <a:rPr lang="en-US" dirty="0" smtClean="0">
                <a:solidFill>
                  <a:schemeClr val="tx1"/>
                </a:solidFill>
              </a:rPr>
              <a:t>  (Professional </a:t>
            </a:r>
            <a:r>
              <a:rPr lang="en-US" dirty="0" err="1" smtClean="0">
                <a:solidFill>
                  <a:schemeClr val="tx1"/>
                </a:solidFill>
              </a:rPr>
              <a:t>Etics</a:t>
            </a:r>
            <a:r>
              <a:rPr lang="en-US" dirty="0" smtClean="0">
                <a:solidFill>
                  <a:schemeClr val="tx1"/>
                </a:solidFill>
              </a:rPr>
              <a:t>)                                            </a:t>
            </a:r>
            <a:r>
              <a:rPr lang="en-US" dirty="0" err="1" smtClean="0">
                <a:solidFill>
                  <a:schemeClr val="tx1"/>
                </a:solidFill>
              </a:rPr>
              <a:t>IXth</a:t>
            </a:r>
            <a:r>
              <a:rPr lang="en-US" dirty="0" smtClean="0">
                <a:solidFill>
                  <a:schemeClr val="tx1"/>
                </a:solidFill>
              </a:rPr>
              <a:t> SEM</a:t>
            </a:r>
            <a:endParaRPr lang="en-IN"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lgn="ctr">
              <a:buNone/>
            </a:pPr>
            <a:r>
              <a:rPr lang="en-US" dirty="0" smtClean="0"/>
              <a:t>THANK YOU</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algn="just">
              <a:buNone/>
            </a:pPr>
            <a:r>
              <a:rPr lang="en-IN" b="1" dirty="0" smtClean="0"/>
              <a:t>Definition</a:t>
            </a:r>
            <a:r>
              <a:rPr lang="en-IN" dirty="0" smtClean="0"/>
              <a:t/>
            </a:r>
            <a:br>
              <a:rPr lang="en-IN" dirty="0" smtClean="0"/>
            </a:br>
            <a:r>
              <a:rPr lang="en-IN" dirty="0" smtClean="0"/>
              <a:t>Anything that curtails or impairs the freedom of limits of the judicial proceedings must of necessity result in hampering of the administration of Law and in interfering with the due course of justice. This necessarily constitutes contempt of court. Oswald defines contempt to be constituted by any conduct that tends to bring the authority and administration of Law into disrespect or disregard or to interfere with or prejudice parties or their witnesses during litigation. </a:t>
            </a:r>
            <a:r>
              <a:rPr lang="en-IN" dirty="0" err="1" smtClean="0"/>
              <a:t>Halsbury</a:t>
            </a:r>
            <a:r>
              <a:rPr lang="en-IN" dirty="0" smtClean="0"/>
              <a:t> defines contempt as consisting of words spoken or written which obstruct or tend to obstruct the administration of justice. Black </a:t>
            </a:r>
            <a:r>
              <a:rPr lang="en-IN" dirty="0" err="1" smtClean="0"/>
              <a:t>Odgers</a:t>
            </a:r>
            <a:r>
              <a:rPr lang="en-IN" dirty="0" smtClean="0"/>
              <a:t> enunciates that it is contempt of court to publish words which tend to bring the administration of Justice into contempt, to prejudice the fair trial of any cause or matter which is the subject of Civil or Criminal proceeding or in anyway to obstruct the cause of Justice.</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pPr algn="just"/>
            <a:r>
              <a:rPr lang="en-IN" dirty="0" smtClean="0"/>
              <a:t>In case of India, under Section 2(a) of the Contempt of Courts Act of 1971 defines contempt of court as civil contempt or criminal contempt, it is generally felt that the existing law relating to contempt of courts is somewhat uncertain, undefined and unsatisfactory. The jurisdiction to punish for contempt touches upon two important fundamental rights of the citizens, namely, the right to personal liberty and the right to freedom of expression. It was, therefore, considered advisable to have the entire law on the subject scrutinized by a special committee.</a:t>
            </a:r>
          </a:p>
          <a:p>
            <a:pPr algn="just"/>
            <a:r>
              <a:rPr lang="en-IN" dirty="0" smtClean="0"/>
              <a:t>In pursuance of this, a committee was set up in 1961 under the chairmanship of the late H N </a:t>
            </a:r>
            <a:r>
              <a:rPr lang="en-IN" dirty="0" err="1" smtClean="0"/>
              <a:t>Sanyal</a:t>
            </a:r>
            <a:r>
              <a:rPr lang="en-IN" dirty="0" smtClean="0"/>
              <a:t>, the then additional solicitor general. The committee made a comprehensive examination of the law and problems relating to contempt of court in the light of the position obtaining in our own country and various foreign countries. The recommendations, which the committee made, took note of the importance given to freedom of speech in the Constitution and of the need for safeguarding the status and dignity of courts and interests of administration of justice.</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endParaRPr lang="en-IN" dirty="0" smtClean="0"/>
          </a:p>
          <a:p>
            <a:pPr algn="just"/>
            <a:r>
              <a:rPr lang="en-IN" dirty="0" smtClean="0"/>
              <a:t>The </a:t>
            </a:r>
            <a:r>
              <a:rPr lang="en-IN" dirty="0" smtClean="0"/>
              <a:t>recommendations of the committee have been generally accepted by the government after considering the view expressed on those recommendations by the state governments, union territory administrations, the Supreme Court, the high courts and the judicial commissioners.</a:t>
            </a:r>
          </a:p>
          <a:p>
            <a:pPr algn="just"/>
            <a:r>
              <a:rPr lang="en-IN" dirty="0" smtClean="0"/>
              <a:t>A case of contempt is C.K. </a:t>
            </a:r>
            <a:r>
              <a:rPr lang="en-IN" dirty="0" err="1" smtClean="0"/>
              <a:t>Daphtary</a:t>
            </a:r>
            <a:r>
              <a:rPr lang="en-IN" dirty="0" smtClean="0"/>
              <a:t> v. O.P. Gupta (1971 1 SCC 626), the respondent published and circulated a booklet in public purporting to ascribe bias and dishonesty to Justice Shah while acting in his judicial capacity. Mr C.K. </a:t>
            </a:r>
            <a:r>
              <a:rPr lang="en-IN" dirty="0" err="1" smtClean="0"/>
              <a:t>Daphtary</a:t>
            </a:r>
            <a:r>
              <a:rPr lang="en-IN" dirty="0" smtClean="0"/>
              <a:t>, along with others, filed a petition alleging that the booklet has scandalised the judges who participated in the decision and brought into contempt the authority of the highest court of the land and thus weakened the confidence of the people in it. The Supreme Court, in examining the scope of the contempt of court, laid down that the test in each case is whether the impugned publication is a mere defamatory attack on the judge or whether it will interfere with the due course of justice or the proper administration of law by the court.</a:t>
            </a:r>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10000"/>
          </a:bodyPr>
          <a:lstStyle/>
          <a:p>
            <a:pPr algn="ctr">
              <a:buNone/>
            </a:pPr>
            <a:r>
              <a:rPr lang="en-IN" b="1" dirty="0" smtClean="0"/>
              <a:t>Law Point</a:t>
            </a:r>
            <a:r>
              <a:rPr lang="en-IN" dirty="0" smtClean="0"/>
              <a:t/>
            </a:r>
            <a:br>
              <a:rPr lang="en-IN" dirty="0" smtClean="0"/>
            </a:br>
            <a:endParaRPr lang="en-IN" dirty="0" smtClean="0"/>
          </a:p>
          <a:p>
            <a:pPr algn="just">
              <a:buNone/>
            </a:pPr>
            <a:r>
              <a:rPr lang="en-IN" dirty="0" smtClean="0"/>
              <a:t>For </a:t>
            </a:r>
            <a:r>
              <a:rPr lang="en-IN" dirty="0" smtClean="0"/>
              <a:t>the concept of Contempt of Court, the Contempt of Court Act, 1971 was passed which dealt with such a concept. Article 129 and 215 of the Constitution of India empowers the Supreme Court and High Court respectively to punish people for their respective contempt. Section 10 of The Contempt of Courts Act of 1971 defines the power of the High Court to punish </a:t>
            </a:r>
            <a:r>
              <a:rPr lang="en-IN" dirty="0" err="1" smtClean="0"/>
              <a:t>contempts</a:t>
            </a:r>
            <a:r>
              <a:rPr lang="en-IN" dirty="0" smtClean="0"/>
              <a:t> of its subordinate courts. Power to punish for contempt of court under Articles 129 and 215 is not subject to Article 19(1)(a).</a:t>
            </a:r>
          </a:p>
          <a:p>
            <a:r>
              <a:rPr lang="en-IN" b="1" dirty="0" smtClean="0"/>
              <a:t>Essentials</a:t>
            </a:r>
            <a:r>
              <a:rPr lang="en-IN" dirty="0" smtClean="0"/>
              <a:t/>
            </a:r>
            <a:br>
              <a:rPr lang="en-IN" dirty="0" smtClean="0"/>
            </a:br>
            <a:r>
              <a:rPr lang="en-IN" dirty="0" smtClean="0"/>
              <a:t>The elements generally needed to establish a contempt are:</a:t>
            </a:r>
            <a:br>
              <a:rPr lang="en-IN" dirty="0" smtClean="0"/>
            </a:br>
            <a:r>
              <a:rPr lang="en-IN" dirty="0" smtClean="0"/>
              <a:t>1. the making of a valid court order,</a:t>
            </a:r>
            <a:br>
              <a:rPr lang="en-IN" dirty="0" smtClean="0"/>
            </a:br>
            <a:r>
              <a:rPr lang="en-IN" dirty="0" smtClean="0"/>
              <a:t>2. knowledge of the order by respondent,</a:t>
            </a:r>
            <a:br>
              <a:rPr lang="en-IN" dirty="0" smtClean="0"/>
            </a:br>
            <a:r>
              <a:rPr lang="en-IN" dirty="0" smtClean="0"/>
              <a:t>3. ability of the respondent to render compliance, and</a:t>
            </a:r>
            <a:br>
              <a:rPr lang="en-IN" dirty="0" smtClean="0"/>
            </a:br>
            <a:r>
              <a:rPr lang="en-IN" dirty="0" smtClean="0"/>
              <a:t>4. wilful disobedience of the order.</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IN" b="1" dirty="0" smtClean="0"/>
              <a:t>Types</a:t>
            </a:r>
            <a:r>
              <a:rPr lang="en-IN" dirty="0" smtClean="0"/>
              <a:t/>
            </a:r>
            <a:br>
              <a:rPr lang="en-IN" dirty="0" smtClean="0"/>
            </a:br>
            <a:r>
              <a:rPr lang="en-IN" dirty="0" smtClean="0"/>
              <a:t>According to Lord Hardwick, there is a three-fold classification of Contempt:</a:t>
            </a:r>
            <a:br>
              <a:rPr lang="en-IN" dirty="0" smtClean="0"/>
            </a:br>
            <a:r>
              <a:rPr lang="en-IN" dirty="0" smtClean="0"/>
              <a:t>1. Scandalizing the court itself.</a:t>
            </a:r>
            <a:br>
              <a:rPr lang="en-IN" dirty="0" smtClean="0"/>
            </a:br>
            <a:r>
              <a:rPr lang="en-IN" dirty="0" smtClean="0"/>
              <a:t>2. Abusing parties who are concerned in the cause, in the presence of court.</a:t>
            </a:r>
            <a:br>
              <a:rPr lang="en-IN" dirty="0" smtClean="0"/>
            </a:br>
            <a:r>
              <a:rPr lang="en-IN" dirty="0" smtClean="0"/>
              <a:t>3. Prejudicing the public before the cause is heard.</a:t>
            </a:r>
          </a:p>
          <a:p>
            <a:pPr algn="just"/>
            <a:r>
              <a:rPr lang="en-IN" b="1" i="1" dirty="0" smtClean="0"/>
              <a:t>However in India contempt of court is of two types:</a:t>
            </a:r>
            <a:r>
              <a:rPr lang="en-IN" dirty="0" smtClean="0"/>
              <a:t/>
            </a:r>
            <a:br>
              <a:rPr lang="en-IN" dirty="0" smtClean="0"/>
            </a:br>
            <a:r>
              <a:rPr lang="en-IN" b="1" dirty="0" smtClean="0"/>
              <a:t>1. Civil </a:t>
            </a:r>
            <a:r>
              <a:rPr lang="en-IN" b="1" dirty="0" smtClean="0"/>
              <a:t>Contempt</a:t>
            </a:r>
          </a:p>
          <a:p>
            <a:pPr algn="just">
              <a:buNone/>
            </a:pPr>
            <a:r>
              <a:rPr lang="en-IN" dirty="0" smtClean="0"/>
              <a:t/>
            </a:r>
            <a:br>
              <a:rPr lang="en-IN" dirty="0" smtClean="0"/>
            </a:br>
            <a:r>
              <a:rPr lang="en-IN" dirty="0" smtClean="0"/>
              <a:t>Under Section 2(b) of the Contempt of Courts Act of 1971, civil contempt has been defined as wilful disobedience to any judgment, decree, direction, order, writ or other process of a court or wilful breach of an undertaking given to a court.</a:t>
            </a:r>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IN" b="1" dirty="0" smtClean="0"/>
              <a:t>2. Criminal Contempt</a:t>
            </a:r>
            <a:r>
              <a:rPr lang="en-IN" dirty="0" smtClean="0"/>
              <a:t/>
            </a:r>
            <a:br>
              <a:rPr lang="en-IN" dirty="0" smtClean="0"/>
            </a:br>
            <a:r>
              <a:rPr lang="en-IN" dirty="0" smtClean="0"/>
              <a:t>Under Section 2(c) of the Contempt of Courts Act of 1971, criminal contempt has been defined as the publication (whether by words, spoken or written, or by signs, or by visible representation, or otherwise) of any matter or the doing of any other act whatsoever which:</a:t>
            </a:r>
            <a:br>
              <a:rPr lang="en-IN" dirty="0" smtClean="0"/>
            </a:br>
            <a:r>
              <a:rPr lang="en-IN" dirty="0" smtClean="0"/>
              <a:t>(</a:t>
            </a:r>
            <a:r>
              <a:rPr lang="en-IN" dirty="0" err="1" smtClean="0"/>
              <a:t>i</a:t>
            </a:r>
            <a:r>
              <a:rPr lang="en-IN" dirty="0" smtClean="0"/>
              <a:t>) Scandalises or tends to scandalise, or lowers or tends to lower the authority of, any court, or</a:t>
            </a:r>
            <a:br>
              <a:rPr lang="en-IN" dirty="0" smtClean="0"/>
            </a:br>
            <a:r>
              <a:rPr lang="en-IN" dirty="0" smtClean="0"/>
              <a:t>(ii) Prejudices, or interferes or tends to interfere with the due course of any judicial proceeding, or</a:t>
            </a:r>
            <a:br>
              <a:rPr lang="en-IN" dirty="0" smtClean="0"/>
            </a:br>
            <a:r>
              <a:rPr lang="en-IN" dirty="0" smtClean="0"/>
              <a:t>(iii) Interferes or tends to interfere with, or obstructs or tends to obstruct, the administration of justice in any other manner. </a:t>
            </a:r>
            <a:br>
              <a:rPr lang="en-IN" dirty="0" smtClean="0"/>
            </a:br>
            <a:r>
              <a:rPr lang="en-IN" dirty="0" smtClean="0"/>
              <a:t>(a) 'High Court' means the high court for a state or a union territory and includes the court of the judicial commissioner in any union territory.</a:t>
            </a:r>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pPr algn="just"/>
            <a:r>
              <a:rPr lang="en-IN" b="1" dirty="0" smtClean="0"/>
              <a:t>Object</a:t>
            </a:r>
            <a:r>
              <a:rPr lang="en-IN" dirty="0" smtClean="0"/>
              <a:t/>
            </a:r>
            <a:br>
              <a:rPr lang="en-IN" dirty="0" smtClean="0"/>
            </a:br>
            <a:r>
              <a:rPr lang="en-IN" dirty="0" smtClean="0"/>
              <a:t>There can be no doubt that the purpose of contempt jurisdiction is to uphold the majesty and dignity of law courts and their image in the minds of the public is no way whittled down. If by contumacious words or writings the common man is led to lose his respect for the judge acting in the discharge of his judicial duties, then the confidence reposed in the courts is rudely shaken and the offender needs to be punished. In essence of law of contempt is the protector of the seat of justice more than the person sitting of the judge sitting in that seat.</a:t>
            </a:r>
          </a:p>
          <a:p>
            <a:r>
              <a:rPr lang="en-IN" b="1" dirty="0" smtClean="0"/>
              <a:t>Third Party</a:t>
            </a:r>
            <a:r>
              <a:rPr lang="en-IN" dirty="0" smtClean="0"/>
              <a:t/>
            </a:r>
            <a:br>
              <a:rPr lang="en-IN" dirty="0" smtClean="0"/>
            </a:br>
            <a:r>
              <a:rPr lang="en-IN" dirty="0" smtClean="0"/>
              <a:t>A third party to the proceeding may be guilty of contempt of court if they have a part to play in the offence. In LED Builders Pty Ltd v Eagles Homes Pty Ltd ([1999] FCA 1213) Lindgren J stated:</a:t>
            </a:r>
            <a:br>
              <a:rPr lang="en-IN" dirty="0" smtClean="0"/>
            </a:br>
            <a:r>
              <a:rPr lang="en-IN" dirty="0" smtClean="0"/>
              <a:t>"It is not necessary to show that a person who has aided and abetted a contempt of court was served with the order breached. It is necessary to show only that the person sought to be made liable knew of the order."</a:t>
            </a:r>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IN" b="1" dirty="0" smtClean="0"/>
              <a:t>Limitation</a:t>
            </a:r>
            <a:r>
              <a:rPr lang="en-IN" dirty="0" smtClean="0"/>
              <a:t/>
            </a:r>
            <a:br>
              <a:rPr lang="en-IN" dirty="0" smtClean="0"/>
            </a:br>
            <a:r>
              <a:rPr lang="en-IN" dirty="0" smtClean="0"/>
              <a:t>The Limitation period for actions of contempt has been discussed under Section 20 of the Contempt of Courts Act of 1971 and is a period of one year from the date on which the contempt is alleged to have been committed.</a:t>
            </a:r>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427</Words>
  <Application>Microsoft Office PowerPoint</Application>
  <PresentationFormat>On-screen Show (4:3)</PresentationFormat>
  <Paragraphs>32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RATHORE</dc:creator>
  <cp:lastModifiedBy>RATHORE</cp:lastModifiedBy>
  <cp:revision>2</cp:revision>
  <dcterms:created xsi:type="dcterms:W3CDTF">2006-08-16T00:00:00Z</dcterms:created>
  <dcterms:modified xsi:type="dcterms:W3CDTF">2012-12-07T04:53:14Z</dcterms:modified>
</cp:coreProperties>
</file>